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15"/>
  </p:notesMasterIdLst>
  <p:sldIdLst>
    <p:sldId id="440" r:id="rId2"/>
    <p:sldId id="439" r:id="rId3"/>
    <p:sldId id="438" r:id="rId4"/>
    <p:sldId id="446" r:id="rId5"/>
    <p:sldId id="448" r:id="rId6"/>
    <p:sldId id="450" r:id="rId7"/>
    <p:sldId id="497" r:id="rId8"/>
    <p:sldId id="476" r:id="rId9"/>
    <p:sldId id="494" r:id="rId10"/>
    <p:sldId id="465" r:id="rId11"/>
    <p:sldId id="468" r:id="rId12"/>
    <p:sldId id="449" r:id="rId13"/>
    <p:sldId id="451" r:id="rId14"/>
    <p:sldId id="445" r:id="rId15"/>
    <p:sldId id="452" r:id="rId16"/>
    <p:sldId id="453" r:id="rId17"/>
    <p:sldId id="455" r:id="rId18"/>
    <p:sldId id="456" r:id="rId19"/>
    <p:sldId id="457" r:id="rId20"/>
    <p:sldId id="460" r:id="rId21"/>
    <p:sldId id="469" r:id="rId22"/>
    <p:sldId id="461" r:id="rId23"/>
    <p:sldId id="437" r:id="rId24"/>
    <p:sldId id="462" r:id="rId25"/>
    <p:sldId id="463" r:id="rId26"/>
    <p:sldId id="467" r:id="rId27"/>
    <p:sldId id="470" r:id="rId28"/>
    <p:sldId id="471" r:id="rId29"/>
    <p:sldId id="472" r:id="rId30"/>
    <p:sldId id="473" r:id="rId31"/>
    <p:sldId id="474" r:id="rId32"/>
    <p:sldId id="475" r:id="rId33"/>
    <p:sldId id="262" r:id="rId34"/>
    <p:sldId id="477" r:id="rId35"/>
    <p:sldId id="334" r:id="rId36"/>
    <p:sldId id="322" r:id="rId37"/>
    <p:sldId id="481" r:id="rId38"/>
    <p:sldId id="482" r:id="rId39"/>
    <p:sldId id="483" r:id="rId40"/>
    <p:sldId id="484" r:id="rId41"/>
    <p:sldId id="499" r:id="rId42"/>
    <p:sldId id="323" r:id="rId43"/>
    <p:sldId id="417" r:id="rId44"/>
    <p:sldId id="509" r:id="rId45"/>
    <p:sldId id="325" r:id="rId46"/>
    <p:sldId id="485" r:id="rId47"/>
    <p:sldId id="486" r:id="rId48"/>
    <p:sldId id="326" r:id="rId49"/>
    <p:sldId id="500" r:id="rId50"/>
    <p:sldId id="331" r:id="rId51"/>
    <p:sldId id="487" r:id="rId52"/>
    <p:sldId id="488" r:id="rId53"/>
    <p:sldId id="489" r:id="rId54"/>
    <p:sldId id="333" r:id="rId55"/>
    <p:sldId id="426" r:id="rId56"/>
    <p:sldId id="491" r:id="rId57"/>
    <p:sldId id="490" r:id="rId58"/>
    <p:sldId id="492" r:id="rId59"/>
    <p:sldId id="493" r:id="rId60"/>
    <p:sldId id="425" r:id="rId61"/>
    <p:sldId id="416" r:id="rId62"/>
    <p:sldId id="501" r:id="rId63"/>
    <p:sldId id="430" r:id="rId64"/>
    <p:sldId id="343" r:id="rId65"/>
    <p:sldId id="344" r:id="rId66"/>
    <p:sldId id="373" r:id="rId67"/>
    <p:sldId id="346" r:id="rId68"/>
    <p:sldId id="434" r:id="rId69"/>
    <p:sldId id="429" r:id="rId70"/>
    <p:sldId id="349" r:id="rId71"/>
    <p:sldId id="352" r:id="rId72"/>
    <p:sldId id="350" r:id="rId73"/>
    <p:sldId id="502" r:id="rId74"/>
    <p:sldId id="353" r:id="rId75"/>
    <p:sldId id="510" r:id="rId76"/>
    <p:sldId id="503" r:id="rId77"/>
    <p:sldId id="355" r:id="rId78"/>
    <p:sldId id="395" r:id="rId79"/>
    <p:sldId id="396" r:id="rId80"/>
    <p:sldId id="397" r:id="rId81"/>
    <p:sldId id="504" r:id="rId82"/>
    <p:sldId id="392" r:id="rId83"/>
    <p:sldId id="393" r:id="rId84"/>
    <p:sldId id="505" r:id="rId85"/>
    <p:sldId id="401" r:id="rId86"/>
    <p:sldId id="506" r:id="rId87"/>
    <p:sldId id="402" r:id="rId88"/>
    <p:sldId id="403" r:id="rId89"/>
    <p:sldId id="404" r:id="rId90"/>
    <p:sldId id="405" r:id="rId91"/>
    <p:sldId id="407" r:id="rId92"/>
    <p:sldId id="408" r:id="rId93"/>
    <p:sldId id="409" r:id="rId94"/>
    <p:sldId id="410" r:id="rId95"/>
    <p:sldId id="411" r:id="rId96"/>
    <p:sldId id="435" r:id="rId97"/>
    <p:sldId id="436" r:id="rId98"/>
    <p:sldId id="432" r:id="rId99"/>
    <p:sldId id="511" r:id="rId100"/>
    <p:sldId id="507" r:id="rId101"/>
    <p:sldId id="537" r:id="rId102"/>
    <p:sldId id="536" r:id="rId103"/>
    <p:sldId id="535" r:id="rId104"/>
    <p:sldId id="522" r:id="rId105"/>
    <p:sldId id="523" r:id="rId106"/>
    <p:sldId id="521" r:id="rId107"/>
    <p:sldId id="527" r:id="rId108"/>
    <p:sldId id="528" r:id="rId109"/>
    <p:sldId id="530" r:id="rId110"/>
    <p:sldId id="538" r:id="rId111"/>
    <p:sldId id="495" r:id="rId112"/>
    <p:sldId id="496" r:id="rId113"/>
    <p:sldId id="534" r:id="rId114"/>
  </p:sldIdLst>
  <p:sldSz cx="9144000" cy="6858000" type="screen4x3"/>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FC6F4A7-A89D-4388-855E-F1CA3C062A84}">
          <p14:sldIdLst>
            <p14:sldId id="440"/>
            <p14:sldId id="439"/>
            <p14:sldId id="438"/>
            <p14:sldId id="446"/>
            <p14:sldId id="448"/>
            <p14:sldId id="450"/>
            <p14:sldId id="497"/>
            <p14:sldId id="476"/>
            <p14:sldId id="494"/>
            <p14:sldId id="465"/>
            <p14:sldId id="468"/>
            <p14:sldId id="449"/>
            <p14:sldId id="451"/>
            <p14:sldId id="445"/>
            <p14:sldId id="452"/>
            <p14:sldId id="453"/>
            <p14:sldId id="455"/>
            <p14:sldId id="456"/>
            <p14:sldId id="457"/>
          </p14:sldIdLst>
        </p14:section>
        <p14:section name="无标题节" id="{74390885-BD7F-4449-942B-6DBE75431FC7}">
          <p14:sldIdLst>
            <p14:sldId id="460"/>
            <p14:sldId id="469"/>
            <p14:sldId id="461"/>
            <p14:sldId id="437"/>
            <p14:sldId id="462"/>
            <p14:sldId id="463"/>
            <p14:sldId id="467"/>
            <p14:sldId id="470"/>
            <p14:sldId id="471"/>
            <p14:sldId id="472"/>
            <p14:sldId id="473"/>
            <p14:sldId id="474"/>
            <p14:sldId id="475"/>
            <p14:sldId id="262"/>
            <p14:sldId id="477"/>
            <p14:sldId id="334"/>
            <p14:sldId id="322"/>
            <p14:sldId id="481"/>
            <p14:sldId id="482"/>
            <p14:sldId id="483"/>
            <p14:sldId id="484"/>
            <p14:sldId id="499"/>
            <p14:sldId id="323"/>
            <p14:sldId id="417"/>
            <p14:sldId id="509"/>
            <p14:sldId id="325"/>
            <p14:sldId id="485"/>
            <p14:sldId id="486"/>
            <p14:sldId id="326"/>
            <p14:sldId id="500"/>
            <p14:sldId id="331"/>
            <p14:sldId id="487"/>
            <p14:sldId id="488"/>
            <p14:sldId id="489"/>
            <p14:sldId id="333"/>
            <p14:sldId id="426"/>
            <p14:sldId id="491"/>
            <p14:sldId id="490"/>
            <p14:sldId id="492"/>
            <p14:sldId id="493"/>
            <p14:sldId id="425"/>
            <p14:sldId id="416"/>
            <p14:sldId id="501"/>
            <p14:sldId id="430"/>
            <p14:sldId id="343"/>
            <p14:sldId id="344"/>
            <p14:sldId id="373"/>
            <p14:sldId id="346"/>
            <p14:sldId id="434"/>
            <p14:sldId id="429"/>
            <p14:sldId id="349"/>
            <p14:sldId id="352"/>
            <p14:sldId id="350"/>
            <p14:sldId id="502"/>
            <p14:sldId id="353"/>
            <p14:sldId id="510"/>
            <p14:sldId id="503"/>
            <p14:sldId id="355"/>
            <p14:sldId id="395"/>
            <p14:sldId id="396"/>
            <p14:sldId id="397"/>
            <p14:sldId id="504"/>
            <p14:sldId id="392"/>
            <p14:sldId id="393"/>
            <p14:sldId id="505"/>
            <p14:sldId id="401"/>
            <p14:sldId id="506"/>
            <p14:sldId id="402"/>
            <p14:sldId id="403"/>
            <p14:sldId id="404"/>
            <p14:sldId id="405"/>
            <p14:sldId id="407"/>
            <p14:sldId id="408"/>
            <p14:sldId id="409"/>
            <p14:sldId id="410"/>
            <p14:sldId id="411"/>
            <p14:sldId id="435"/>
            <p14:sldId id="436"/>
            <p14:sldId id="432"/>
            <p14:sldId id="511"/>
            <p14:sldId id="507"/>
            <p14:sldId id="537"/>
            <p14:sldId id="536"/>
            <p14:sldId id="535"/>
            <p14:sldId id="522"/>
            <p14:sldId id="523"/>
            <p14:sldId id="521"/>
            <p14:sldId id="527"/>
            <p14:sldId id="528"/>
            <p14:sldId id="530"/>
            <p14:sldId id="538"/>
            <p14:sldId id="495"/>
            <p14:sldId id="496"/>
            <p14:sldId id="5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86456" autoAdjust="0"/>
  </p:normalViewPr>
  <p:slideViewPr>
    <p:cSldViewPr>
      <p:cViewPr varScale="1">
        <p:scale>
          <a:sx n="116" d="100"/>
          <a:sy n="116" d="100"/>
        </p:scale>
        <p:origin x="1596" y="102"/>
      </p:cViewPr>
      <p:guideLst>
        <p:guide orient="horz" pos="2160"/>
        <p:guide pos="2880"/>
      </p:guideLst>
    </p:cSldViewPr>
  </p:slideViewPr>
  <p:outlineViewPr>
    <p:cViewPr>
      <p:scale>
        <a:sx n="33" d="100"/>
        <a:sy n="33" d="100"/>
      </p:scale>
      <p:origin x="252" y="3094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04" y="-10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41F9E-8EF2-48CB-A7C1-967163A1460C}" type="doc">
      <dgm:prSet loTypeId="urn:microsoft.com/office/officeart/2005/8/layout/pyramid1" loCatId="pyramid" qsTypeId="urn:microsoft.com/office/officeart/2005/8/quickstyle/simple1" qsCatId="simple" csTypeId="urn:microsoft.com/office/officeart/2005/8/colors/accent1_2" csCatId="accent1" phldr="1"/>
      <dgm:spPr/>
    </dgm:pt>
    <dgm:pt modelId="{1D2457B3-2F7A-4F0B-A350-7F75F1E7BF79}">
      <dgm:prSet phldrT="[文本]" custT="1">
        <dgm:style>
          <a:lnRef idx="0">
            <a:schemeClr val="accent2"/>
          </a:lnRef>
          <a:fillRef idx="3">
            <a:schemeClr val="accent2"/>
          </a:fillRef>
          <a:effectRef idx="3">
            <a:schemeClr val="accent2"/>
          </a:effectRef>
          <a:fontRef idx="minor">
            <a:schemeClr val="lt1"/>
          </a:fontRef>
        </dgm:style>
      </dgm:prSet>
      <dgm:spPr/>
      <dgm:t>
        <a:bodyPr/>
        <a:lstStyle/>
        <a:p>
          <a:endParaRPr lang="en-US" altLang="zh-CN" sz="1200" dirty="0" smtClean="0"/>
        </a:p>
        <a:p>
          <a:r>
            <a:rPr lang="zh-CN" altLang="en-US" sz="1400" b="1" dirty="0" smtClean="0"/>
            <a:t>全国</a:t>
          </a:r>
          <a:endParaRPr lang="en-US" altLang="zh-CN" sz="1400" b="1" dirty="0" smtClean="0"/>
        </a:p>
        <a:p>
          <a:r>
            <a:rPr lang="zh-CN" altLang="en-US" sz="1400" b="1" dirty="0" smtClean="0"/>
            <a:t>总工会</a:t>
          </a:r>
          <a:endParaRPr lang="zh-CN" altLang="en-US" sz="1400" b="1" dirty="0"/>
        </a:p>
      </dgm:t>
    </dgm:pt>
    <dgm:pt modelId="{78208AC7-C132-4E77-988A-76693650287E}" type="parTrans" cxnId="{0984435D-E542-4A1B-8D1C-49ACFD2E8707}">
      <dgm:prSet/>
      <dgm:spPr/>
      <dgm:t>
        <a:bodyPr/>
        <a:lstStyle/>
        <a:p>
          <a:endParaRPr lang="zh-CN" altLang="en-US"/>
        </a:p>
      </dgm:t>
    </dgm:pt>
    <dgm:pt modelId="{DB7E5082-EA84-4948-8D97-6DF2EAF5A9C9}" type="sibTrans" cxnId="{0984435D-E542-4A1B-8D1C-49ACFD2E8707}">
      <dgm:prSet/>
      <dgm:spPr/>
      <dgm:t>
        <a:bodyPr/>
        <a:lstStyle/>
        <a:p>
          <a:endParaRPr lang="zh-CN" altLang="en-US"/>
        </a:p>
      </dgm:t>
    </dgm:pt>
    <dgm:pt modelId="{85C7276F-E031-4228-B6A7-06AE6EC03FBF}">
      <dgm:prSet phldrT="[文本]"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400" b="1" dirty="0" smtClean="0"/>
            <a:t>省级工会</a:t>
          </a:r>
          <a:endParaRPr lang="zh-CN" altLang="en-US" sz="2400" b="1" dirty="0"/>
        </a:p>
      </dgm:t>
    </dgm:pt>
    <dgm:pt modelId="{976386D2-ACFE-4675-80A9-48A074669A85}" type="parTrans" cxnId="{3E12A1DB-7E5B-4093-88EF-064C77D5E0E8}">
      <dgm:prSet/>
      <dgm:spPr/>
      <dgm:t>
        <a:bodyPr/>
        <a:lstStyle/>
        <a:p>
          <a:endParaRPr lang="zh-CN" altLang="en-US"/>
        </a:p>
      </dgm:t>
    </dgm:pt>
    <dgm:pt modelId="{12E60A24-CDAB-4C42-9383-0FAEB217263B}" type="sibTrans" cxnId="{3E12A1DB-7E5B-4093-88EF-064C77D5E0E8}">
      <dgm:prSet/>
      <dgm:spPr/>
      <dgm:t>
        <a:bodyPr/>
        <a:lstStyle/>
        <a:p>
          <a:endParaRPr lang="zh-CN" altLang="en-US"/>
        </a:p>
      </dgm:t>
    </dgm:pt>
    <dgm:pt modelId="{67EECCD3-C35A-41A3-9B8F-2C07353E88B4}">
      <dgm:prSet phldrT="[文本]"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2400" b="1" dirty="0" smtClean="0"/>
            <a:t>市级工会</a:t>
          </a:r>
          <a:endParaRPr lang="zh-CN" altLang="en-US" sz="2400" b="1" dirty="0"/>
        </a:p>
      </dgm:t>
    </dgm:pt>
    <dgm:pt modelId="{C8CFEA7A-1021-4864-BAC8-2E9C5C978376}" type="parTrans" cxnId="{39DE7D1D-0562-4C11-9035-4367CA2508CE}">
      <dgm:prSet/>
      <dgm:spPr/>
      <dgm:t>
        <a:bodyPr/>
        <a:lstStyle/>
        <a:p>
          <a:endParaRPr lang="zh-CN" altLang="en-US"/>
        </a:p>
      </dgm:t>
    </dgm:pt>
    <dgm:pt modelId="{94D5DAC1-744C-4831-93CA-75A69611E684}" type="sibTrans" cxnId="{39DE7D1D-0562-4C11-9035-4367CA2508CE}">
      <dgm:prSet/>
      <dgm:spPr/>
      <dgm:t>
        <a:bodyPr/>
        <a:lstStyle/>
        <a:p>
          <a:endParaRPr lang="zh-CN" altLang="en-US"/>
        </a:p>
      </dgm:t>
    </dgm:pt>
    <dgm:pt modelId="{8FEC11D6-2DB1-4B73-809A-68E337498843}">
      <dgm:prSet phldrT="[文本]"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400" b="1" dirty="0" smtClean="0"/>
            <a:t>基层工会</a:t>
          </a:r>
          <a:endParaRPr lang="zh-CN" altLang="en-US" sz="2400" b="1" dirty="0"/>
        </a:p>
      </dgm:t>
    </dgm:pt>
    <dgm:pt modelId="{1B02560E-5EC8-4FAE-BBE7-BA5033E7733A}" type="parTrans" cxnId="{0851CF45-8876-4B06-A21B-E1B8FABB78EA}">
      <dgm:prSet/>
      <dgm:spPr/>
      <dgm:t>
        <a:bodyPr/>
        <a:lstStyle/>
        <a:p>
          <a:endParaRPr lang="zh-CN" altLang="en-US"/>
        </a:p>
      </dgm:t>
    </dgm:pt>
    <dgm:pt modelId="{945E742C-4254-496D-BFE6-0061554D53E5}" type="sibTrans" cxnId="{0851CF45-8876-4B06-A21B-E1B8FABB78EA}">
      <dgm:prSet/>
      <dgm:spPr/>
      <dgm:t>
        <a:bodyPr/>
        <a:lstStyle/>
        <a:p>
          <a:endParaRPr lang="zh-CN" altLang="en-US"/>
        </a:p>
      </dgm:t>
    </dgm:pt>
    <dgm:pt modelId="{6246578E-770A-4569-8CB8-C7DA54A21B44}">
      <dgm:prSet phldrT="[文本]"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2400" b="1" dirty="0" smtClean="0"/>
            <a:t>县级工会</a:t>
          </a:r>
          <a:endParaRPr lang="zh-CN" altLang="en-US" sz="2400" b="1" dirty="0"/>
        </a:p>
      </dgm:t>
    </dgm:pt>
    <dgm:pt modelId="{EC5B671F-F5CE-4AA2-B49C-B7687DA48E7D}" type="parTrans" cxnId="{8E325565-D0AB-4FB0-B113-1992F12A3D53}">
      <dgm:prSet/>
      <dgm:spPr/>
      <dgm:t>
        <a:bodyPr/>
        <a:lstStyle/>
        <a:p>
          <a:endParaRPr lang="zh-CN" altLang="en-US"/>
        </a:p>
      </dgm:t>
    </dgm:pt>
    <dgm:pt modelId="{CBC9A41A-1AA0-4215-8C49-C78227136878}" type="sibTrans" cxnId="{8E325565-D0AB-4FB0-B113-1992F12A3D53}">
      <dgm:prSet/>
      <dgm:spPr/>
      <dgm:t>
        <a:bodyPr/>
        <a:lstStyle/>
        <a:p>
          <a:endParaRPr lang="zh-CN" altLang="en-US"/>
        </a:p>
      </dgm:t>
    </dgm:pt>
    <dgm:pt modelId="{7D315B76-ABA3-4F8E-90BA-39999A8571F3}" type="pres">
      <dgm:prSet presAssocID="{A0A41F9E-8EF2-48CB-A7C1-967163A1460C}" presName="Name0" presStyleCnt="0">
        <dgm:presLayoutVars>
          <dgm:dir/>
          <dgm:animLvl val="lvl"/>
          <dgm:resizeHandles val="exact"/>
        </dgm:presLayoutVars>
      </dgm:prSet>
      <dgm:spPr/>
    </dgm:pt>
    <dgm:pt modelId="{736CBC79-C5FA-491B-A784-9A8217DE700D}" type="pres">
      <dgm:prSet presAssocID="{1D2457B3-2F7A-4F0B-A350-7F75F1E7BF79}" presName="Name8" presStyleCnt="0"/>
      <dgm:spPr/>
    </dgm:pt>
    <dgm:pt modelId="{6C0FA671-EFB5-4D8D-A186-CD040FB834D5}" type="pres">
      <dgm:prSet presAssocID="{1D2457B3-2F7A-4F0B-A350-7F75F1E7BF79}" presName="level" presStyleLbl="node1" presStyleIdx="0" presStyleCnt="5">
        <dgm:presLayoutVars>
          <dgm:chMax val="1"/>
          <dgm:bulletEnabled val="1"/>
        </dgm:presLayoutVars>
      </dgm:prSet>
      <dgm:spPr/>
      <dgm:t>
        <a:bodyPr/>
        <a:lstStyle/>
        <a:p>
          <a:endParaRPr lang="zh-CN" altLang="en-US"/>
        </a:p>
      </dgm:t>
    </dgm:pt>
    <dgm:pt modelId="{9BE3ACDD-9F12-4031-8E50-C546D3238E2B}" type="pres">
      <dgm:prSet presAssocID="{1D2457B3-2F7A-4F0B-A350-7F75F1E7BF79}" presName="levelTx" presStyleLbl="revTx" presStyleIdx="0" presStyleCnt="0">
        <dgm:presLayoutVars>
          <dgm:chMax val="1"/>
          <dgm:bulletEnabled val="1"/>
        </dgm:presLayoutVars>
      </dgm:prSet>
      <dgm:spPr/>
      <dgm:t>
        <a:bodyPr/>
        <a:lstStyle/>
        <a:p>
          <a:endParaRPr lang="zh-CN" altLang="en-US"/>
        </a:p>
      </dgm:t>
    </dgm:pt>
    <dgm:pt modelId="{DD421222-66CA-4A9C-AA18-9FE2F65BC0B6}" type="pres">
      <dgm:prSet presAssocID="{85C7276F-E031-4228-B6A7-06AE6EC03FBF}" presName="Name8" presStyleCnt="0"/>
      <dgm:spPr/>
    </dgm:pt>
    <dgm:pt modelId="{B11687A4-B605-4348-B5C5-38AEC5673EAC}" type="pres">
      <dgm:prSet presAssocID="{85C7276F-E031-4228-B6A7-06AE6EC03FBF}" presName="level" presStyleLbl="node1" presStyleIdx="1" presStyleCnt="5">
        <dgm:presLayoutVars>
          <dgm:chMax val="1"/>
          <dgm:bulletEnabled val="1"/>
        </dgm:presLayoutVars>
      </dgm:prSet>
      <dgm:spPr/>
      <dgm:t>
        <a:bodyPr/>
        <a:lstStyle/>
        <a:p>
          <a:endParaRPr lang="zh-CN" altLang="en-US"/>
        </a:p>
      </dgm:t>
    </dgm:pt>
    <dgm:pt modelId="{CF9BC86A-4690-4B7B-BCB5-4557ED3D1D9A}" type="pres">
      <dgm:prSet presAssocID="{85C7276F-E031-4228-B6A7-06AE6EC03FBF}" presName="levelTx" presStyleLbl="revTx" presStyleIdx="0" presStyleCnt="0">
        <dgm:presLayoutVars>
          <dgm:chMax val="1"/>
          <dgm:bulletEnabled val="1"/>
        </dgm:presLayoutVars>
      </dgm:prSet>
      <dgm:spPr/>
      <dgm:t>
        <a:bodyPr/>
        <a:lstStyle/>
        <a:p>
          <a:endParaRPr lang="zh-CN" altLang="en-US"/>
        </a:p>
      </dgm:t>
    </dgm:pt>
    <dgm:pt modelId="{1EDF058E-E7CC-4262-9878-937CDB2B0BD0}" type="pres">
      <dgm:prSet presAssocID="{67EECCD3-C35A-41A3-9B8F-2C07353E88B4}" presName="Name8" presStyleCnt="0"/>
      <dgm:spPr/>
    </dgm:pt>
    <dgm:pt modelId="{8983C998-6AE3-450B-AE5B-C6BA4F437A95}" type="pres">
      <dgm:prSet presAssocID="{67EECCD3-C35A-41A3-9B8F-2C07353E88B4}" presName="level" presStyleLbl="node1" presStyleIdx="2" presStyleCnt="5">
        <dgm:presLayoutVars>
          <dgm:chMax val="1"/>
          <dgm:bulletEnabled val="1"/>
        </dgm:presLayoutVars>
      </dgm:prSet>
      <dgm:spPr/>
      <dgm:t>
        <a:bodyPr/>
        <a:lstStyle/>
        <a:p>
          <a:endParaRPr lang="zh-CN" altLang="en-US"/>
        </a:p>
      </dgm:t>
    </dgm:pt>
    <dgm:pt modelId="{C4450AF9-7A0B-49D5-BC50-45FAB390F6A2}" type="pres">
      <dgm:prSet presAssocID="{67EECCD3-C35A-41A3-9B8F-2C07353E88B4}" presName="levelTx" presStyleLbl="revTx" presStyleIdx="0" presStyleCnt="0">
        <dgm:presLayoutVars>
          <dgm:chMax val="1"/>
          <dgm:bulletEnabled val="1"/>
        </dgm:presLayoutVars>
      </dgm:prSet>
      <dgm:spPr/>
      <dgm:t>
        <a:bodyPr/>
        <a:lstStyle/>
        <a:p>
          <a:endParaRPr lang="zh-CN" altLang="en-US"/>
        </a:p>
      </dgm:t>
    </dgm:pt>
    <dgm:pt modelId="{6987AE3A-27EF-46FF-8DA7-D58F1DB4661D}" type="pres">
      <dgm:prSet presAssocID="{6246578E-770A-4569-8CB8-C7DA54A21B44}" presName="Name8" presStyleCnt="0"/>
      <dgm:spPr/>
    </dgm:pt>
    <dgm:pt modelId="{855FE388-187F-4588-9109-525013C69778}" type="pres">
      <dgm:prSet presAssocID="{6246578E-770A-4569-8CB8-C7DA54A21B44}" presName="level" presStyleLbl="node1" presStyleIdx="3" presStyleCnt="5">
        <dgm:presLayoutVars>
          <dgm:chMax val="1"/>
          <dgm:bulletEnabled val="1"/>
        </dgm:presLayoutVars>
      </dgm:prSet>
      <dgm:spPr/>
      <dgm:t>
        <a:bodyPr/>
        <a:lstStyle/>
        <a:p>
          <a:endParaRPr lang="zh-CN" altLang="en-US"/>
        </a:p>
      </dgm:t>
    </dgm:pt>
    <dgm:pt modelId="{B1CBA8D3-788E-4D35-8161-A39DCF155CBB}" type="pres">
      <dgm:prSet presAssocID="{6246578E-770A-4569-8CB8-C7DA54A21B44}" presName="levelTx" presStyleLbl="revTx" presStyleIdx="0" presStyleCnt="0">
        <dgm:presLayoutVars>
          <dgm:chMax val="1"/>
          <dgm:bulletEnabled val="1"/>
        </dgm:presLayoutVars>
      </dgm:prSet>
      <dgm:spPr/>
      <dgm:t>
        <a:bodyPr/>
        <a:lstStyle/>
        <a:p>
          <a:endParaRPr lang="zh-CN" altLang="en-US"/>
        </a:p>
      </dgm:t>
    </dgm:pt>
    <dgm:pt modelId="{7873D13A-316C-45AA-8596-AA7C8AAC80E0}" type="pres">
      <dgm:prSet presAssocID="{8FEC11D6-2DB1-4B73-809A-68E337498843}" presName="Name8" presStyleCnt="0"/>
      <dgm:spPr/>
    </dgm:pt>
    <dgm:pt modelId="{F54AFA24-048C-48DF-8790-FF0D51AB03D8}" type="pres">
      <dgm:prSet presAssocID="{8FEC11D6-2DB1-4B73-809A-68E337498843}" presName="level" presStyleLbl="node1" presStyleIdx="4" presStyleCnt="5">
        <dgm:presLayoutVars>
          <dgm:chMax val="1"/>
          <dgm:bulletEnabled val="1"/>
        </dgm:presLayoutVars>
      </dgm:prSet>
      <dgm:spPr/>
      <dgm:t>
        <a:bodyPr/>
        <a:lstStyle/>
        <a:p>
          <a:endParaRPr lang="zh-CN" altLang="en-US"/>
        </a:p>
      </dgm:t>
    </dgm:pt>
    <dgm:pt modelId="{262E3A49-70B3-4CA3-B41E-0A15BB8FF4AD}" type="pres">
      <dgm:prSet presAssocID="{8FEC11D6-2DB1-4B73-809A-68E337498843}" presName="levelTx" presStyleLbl="revTx" presStyleIdx="0" presStyleCnt="0">
        <dgm:presLayoutVars>
          <dgm:chMax val="1"/>
          <dgm:bulletEnabled val="1"/>
        </dgm:presLayoutVars>
      </dgm:prSet>
      <dgm:spPr/>
      <dgm:t>
        <a:bodyPr/>
        <a:lstStyle/>
        <a:p>
          <a:endParaRPr lang="zh-CN" altLang="en-US"/>
        </a:p>
      </dgm:t>
    </dgm:pt>
  </dgm:ptLst>
  <dgm:cxnLst>
    <dgm:cxn modelId="{AEC69CAA-9017-4121-893B-FCBFBC3EADC4}" type="presOf" srcId="{8FEC11D6-2DB1-4B73-809A-68E337498843}" destId="{F54AFA24-048C-48DF-8790-FF0D51AB03D8}" srcOrd="0" destOrd="0" presId="urn:microsoft.com/office/officeart/2005/8/layout/pyramid1"/>
    <dgm:cxn modelId="{6D14ADB0-EB63-476E-A971-933C8B87C682}" type="presOf" srcId="{1D2457B3-2F7A-4F0B-A350-7F75F1E7BF79}" destId="{9BE3ACDD-9F12-4031-8E50-C546D3238E2B}" srcOrd="1" destOrd="0" presId="urn:microsoft.com/office/officeart/2005/8/layout/pyramid1"/>
    <dgm:cxn modelId="{BFBC96BD-28D3-4751-BEBA-AAD2C33AFBC8}" type="presOf" srcId="{A0A41F9E-8EF2-48CB-A7C1-967163A1460C}" destId="{7D315B76-ABA3-4F8E-90BA-39999A8571F3}" srcOrd="0" destOrd="0" presId="urn:microsoft.com/office/officeart/2005/8/layout/pyramid1"/>
    <dgm:cxn modelId="{0984435D-E542-4A1B-8D1C-49ACFD2E8707}" srcId="{A0A41F9E-8EF2-48CB-A7C1-967163A1460C}" destId="{1D2457B3-2F7A-4F0B-A350-7F75F1E7BF79}" srcOrd="0" destOrd="0" parTransId="{78208AC7-C132-4E77-988A-76693650287E}" sibTransId="{DB7E5082-EA84-4948-8D97-6DF2EAF5A9C9}"/>
    <dgm:cxn modelId="{25AD9399-5412-448A-9959-CA012E53D23F}" type="presOf" srcId="{67EECCD3-C35A-41A3-9B8F-2C07353E88B4}" destId="{C4450AF9-7A0B-49D5-BC50-45FAB390F6A2}" srcOrd="1" destOrd="0" presId="urn:microsoft.com/office/officeart/2005/8/layout/pyramid1"/>
    <dgm:cxn modelId="{00B43264-B4F8-4A2F-AC4E-6C05A4BE8CFD}" type="presOf" srcId="{67EECCD3-C35A-41A3-9B8F-2C07353E88B4}" destId="{8983C998-6AE3-450B-AE5B-C6BA4F437A95}" srcOrd="0" destOrd="0" presId="urn:microsoft.com/office/officeart/2005/8/layout/pyramid1"/>
    <dgm:cxn modelId="{3E12A1DB-7E5B-4093-88EF-064C77D5E0E8}" srcId="{A0A41F9E-8EF2-48CB-A7C1-967163A1460C}" destId="{85C7276F-E031-4228-B6A7-06AE6EC03FBF}" srcOrd="1" destOrd="0" parTransId="{976386D2-ACFE-4675-80A9-48A074669A85}" sibTransId="{12E60A24-CDAB-4C42-9383-0FAEB217263B}"/>
    <dgm:cxn modelId="{39DE7D1D-0562-4C11-9035-4367CA2508CE}" srcId="{A0A41F9E-8EF2-48CB-A7C1-967163A1460C}" destId="{67EECCD3-C35A-41A3-9B8F-2C07353E88B4}" srcOrd="2" destOrd="0" parTransId="{C8CFEA7A-1021-4864-BAC8-2E9C5C978376}" sibTransId="{94D5DAC1-744C-4831-93CA-75A69611E684}"/>
    <dgm:cxn modelId="{0CB9458F-3D22-454A-8EA0-09592F16EAC8}" type="presOf" srcId="{6246578E-770A-4569-8CB8-C7DA54A21B44}" destId="{855FE388-187F-4588-9109-525013C69778}" srcOrd="0" destOrd="0" presId="urn:microsoft.com/office/officeart/2005/8/layout/pyramid1"/>
    <dgm:cxn modelId="{8E325565-D0AB-4FB0-B113-1992F12A3D53}" srcId="{A0A41F9E-8EF2-48CB-A7C1-967163A1460C}" destId="{6246578E-770A-4569-8CB8-C7DA54A21B44}" srcOrd="3" destOrd="0" parTransId="{EC5B671F-F5CE-4AA2-B49C-B7687DA48E7D}" sibTransId="{CBC9A41A-1AA0-4215-8C49-C78227136878}"/>
    <dgm:cxn modelId="{2ED69274-53CF-40D7-A198-1AC13E4C977B}" type="presOf" srcId="{85C7276F-E031-4228-B6A7-06AE6EC03FBF}" destId="{CF9BC86A-4690-4B7B-BCB5-4557ED3D1D9A}" srcOrd="1" destOrd="0" presId="urn:microsoft.com/office/officeart/2005/8/layout/pyramid1"/>
    <dgm:cxn modelId="{4E7BCEF8-6772-46D5-B822-DC4883A577BA}" type="presOf" srcId="{85C7276F-E031-4228-B6A7-06AE6EC03FBF}" destId="{B11687A4-B605-4348-B5C5-38AEC5673EAC}" srcOrd="0" destOrd="0" presId="urn:microsoft.com/office/officeart/2005/8/layout/pyramid1"/>
    <dgm:cxn modelId="{12D7EB94-719B-4FC0-868D-1238D2439C64}" type="presOf" srcId="{8FEC11D6-2DB1-4B73-809A-68E337498843}" destId="{262E3A49-70B3-4CA3-B41E-0A15BB8FF4AD}" srcOrd="1" destOrd="0" presId="urn:microsoft.com/office/officeart/2005/8/layout/pyramid1"/>
    <dgm:cxn modelId="{04393CD3-4ACF-4DDE-81C7-6227DF8C7A06}" type="presOf" srcId="{6246578E-770A-4569-8CB8-C7DA54A21B44}" destId="{B1CBA8D3-788E-4D35-8161-A39DCF155CBB}" srcOrd="1" destOrd="0" presId="urn:microsoft.com/office/officeart/2005/8/layout/pyramid1"/>
    <dgm:cxn modelId="{0851CF45-8876-4B06-A21B-E1B8FABB78EA}" srcId="{A0A41F9E-8EF2-48CB-A7C1-967163A1460C}" destId="{8FEC11D6-2DB1-4B73-809A-68E337498843}" srcOrd="4" destOrd="0" parTransId="{1B02560E-5EC8-4FAE-BBE7-BA5033E7733A}" sibTransId="{945E742C-4254-496D-BFE6-0061554D53E5}"/>
    <dgm:cxn modelId="{7FC16D46-4EE3-44BC-B6F5-8D1410D6C317}" type="presOf" srcId="{1D2457B3-2F7A-4F0B-A350-7F75F1E7BF79}" destId="{6C0FA671-EFB5-4D8D-A186-CD040FB834D5}" srcOrd="0" destOrd="0" presId="urn:microsoft.com/office/officeart/2005/8/layout/pyramid1"/>
    <dgm:cxn modelId="{77E7A7AC-5B53-4BFA-802F-E5850790FDFB}" type="presParOf" srcId="{7D315B76-ABA3-4F8E-90BA-39999A8571F3}" destId="{736CBC79-C5FA-491B-A784-9A8217DE700D}" srcOrd="0" destOrd="0" presId="urn:microsoft.com/office/officeart/2005/8/layout/pyramid1"/>
    <dgm:cxn modelId="{8A4AA799-4465-495C-A840-B97D2AD11D20}" type="presParOf" srcId="{736CBC79-C5FA-491B-A784-9A8217DE700D}" destId="{6C0FA671-EFB5-4D8D-A186-CD040FB834D5}" srcOrd="0" destOrd="0" presId="urn:microsoft.com/office/officeart/2005/8/layout/pyramid1"/>
    <dgm:cxn modelId="{2CE290E8-E745-4FB0-8394-9DB9AE467BEB}" type="presParOf" srcId="{736CBC79-C5FA-491B-A784-9A8217DE700D}" destId="{9BE3ACDD-9F12-4031-8E50-C546D3238E2B}" srcOrd="1" destOrd="0" presId="urn:microsoft.com/office/officeart/2005/8/layout/pyramid1"/>
    <dgm:cxn modelId="{88CCA509-2DD5-429C-85D6-63193D79249C}" type="presParOf" srcId="{7D315B76-ABA3-4F8E-90BA-39999A8571F3}" destId="{DD421222-66CA-4A9C-AA18-9FE2F65BC0B6}" srcOrd="1" destOrd="0" presId="urn:microsoft.com/office/officeart/2005/8/layout/pyramid1"/>
    <dgm:cxn modelId="{145F50B6-D165-4724-9207-855DF26E6593}" type="presParOf" srcId="{DD421222-66CA-4A9C-AA18-9FE2F65BC0B6}" destId="{B11687A4-B605-4348-B5C5-38AEC5673EAC}" srcOrd="0" destOrd="0" presId="urn:microsoft.com/office/officeart/2005/8/layout/pyramid1"/>
    <dgm:cxn modelId="{A0993F5A-27D9-442B-A9E6-EDF612C64DE9}" type="presParOf" srcId="{DD421222-66CA-4A9C-AA18-9FE2F65BC0B6}" destId="{CF9BC86A-4690-4B7B-BCB5-4557ED3D1D9A}" srcOrd="1" destOrd="0" presId="urn:microsoft.com/office/officeart/2005/8/layout/pyramid1"/>
    <dgm:cxn modelId="{F11A6189-C97B-48AC-A17B-75B7C2FCD195}" type="presParOf" srcId="{7D315B76-ABA3-4F8E-90BA-39999A8571F3}" destId="{1EDF058E-E7CC-4262-9878-937CDB2B0BD0}" srcOrd="2" destOrd="0" presId="urn:microsoft.com/office/officeart/2005/8/layout/pyramid1"/>
    <dgm:cxn modelId="{380A5A59-BD54-4FD1-A38C-C07A84BB5E95}" type="presParOf" srcId="{1EDF058E-E7CC-4262-9878-937CDB2B0BD0}" destId="{8983C998-6AE3-450B-AE5B-C6BA4F437A95}" srcOrd="0" destOrd="0" presId="urn:microsoft.com/office/officeart/2005/8/layout/pyramid1"/>
    <dgm:cxn modelId="{2AAFF15C-8C6D-4E2F-A8EF-D974841FF1E5}" type="presParOf" srcId="{1EDF058E-E7CC-4262-9878-937CDB2B0BD0}" destId="{C4450AF9-7A0B-49D5-BC50-45FAB390F6A2}" srcOrd="1" destOrd="0" presId="urn:microsoft.com/office/officeart/2005/8/layout/pyramid1"/>
    <dgm:cxn modelId="{039A8BB8-BD91-46FB-8856-793391061955}" type="presParOf" srcId="{7D315B76-ABA3-4F8E-90BA-39999A8571F3}" destId="{6987AE3A-27EF-46FF-8DA7-D58F1DB4661D}" srcOrd="3" destOrd="0" presId="urn:microsoft.com/office/officeart/2005/8/layout/pyramid1"/>
    <dgm:cxn modelId="{7B4C5413-0153-4899-8D09-593EAFADAFC8}" type="presParOf" srcId="{6987AE3A-27EF-46FF-8DA7-D58F1DB4661D}" destId="{855FE388-187F-4588-9109-525013C69778}" srcOrd="0" destOrd="0" presId="urn:microsoft.com/office/officeart/2005/8/layout/pyramid1"/>
    <dgm:cxn modelId="{97E6AC93-873F-4B74-A922-B5B3C327780A}" type="presParOf" srcId="{6987AE3A-27EF-46FF-8DA7-D58F1DB4661D}" destId="{B1CBA8D3-788E-4D35-8161-A39DCF155CBB}" srcOrd="1" destOrd="0" presId="urn:microsoft.com/office/officeart/2005/8/layout/pyramid1"/>
    <dgm:cxn modelId="{D727FFDA-3A5A-49B3-BB80-94AEDC7030D4}" type="presParOf" srcId="{7D315B76-ABA3-4F8E-90BA-39999A8571F3}" destId="{7873D13A-316C-45AA-8596-AA7C8AAC80E0}" srcOrd="4" destOrd="0" presId="urn:microsoft.com/office/officeart/2005/8/layout/pyramid1"/>
    <dgm:cxn modelId="{220E9ABC-B707-4177-A9DA-4A096C7291CD}" type="presParOf" srcId="{7873D13A-316C-45AA-8596-AA7C8AAC80E0}" destId="{F54AFA24-048C-48DF-8790-FF0D51AB03D8}" srcOrd="0" destOrd="0" presId="urn:microsoft.com/office/officeart/2005/8/layout/pyramid1"/>
    <dgm:cxn modelId="{A3C06035-3F02-4122-A21E-A870D653E9F6}" type="presParOf" srcId="{7873D13A-316C-45AA-8596-AA7C8AAC80E0}" destId="{262E3A49-70B3-4CA3-B41E-0A15BB8FF4A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41F9E-8EF2-48CB-A7C1-967163A1460C}" type="doc">
      <dgm:prSet loTypeId="urn:microsoft.com/office/officeart/2005/8/layout/pyramid1" loCatId="pyramid" qsTypeId="urn:microsoft.com/office/officeart/2005/8/quickstyle/simple1" qsCatId="simple" csTypeId="urn:microsoft.com/office/officeart/2005/8/colors/accent1_2" csCatId="accent1" phldr="1"/>
      <dgm:spPr/>
    </dgm:pt>
    <dgm:pt modelId="{1D2457B3-2F7A-4F0B-A350-7F75F1E7BF79}">
      <dgm:prSet phldrT="[文本]" custT="1">
        <dgm:style>
          <a:lnRef idx="0">
            <a:schemeClr val="accent2"/>
          </a:lnRef>
          <a:fillRef idx="3">
            <a:schemeClr val="accent2"/>
          </a:fillRef>
          <a:effectRef idx="3">
            <a:schemeClr val="accent2"/>
          </a:effectRef>
          <a:fontRef idx="minor">
            <a:schemeClr val="lt1"/>
          </a:fontRef>
        </dgm:style>
      </dgm:prSet>
      <dgm:spPr/>
      <dgm:t>
        <a:bodyPr/>
        <a:lstStyle/>
        <a:p>
          <a:endParaRPr lang="en-US" altLang="zh-CN" sz="1200" dirty="0" smtClean="0"/>
        </a:p>
        <a:p>
          <a:r>
            <a:rPr lang="zh-CN" altLang="en-US" sz="1400" b="1" dirty="0" smtClean="0"/>
            <a:t>省总工会</a:t>
          </a:r>
          <a:endParaRPr lang="zh-CN" altLang="en-US" sz="1400" b="1" dirty="0"/>
        </a:p>
      </dgm:t>
    </dgm:pt>
    <dgm:pt modelId="{78208AC7-C132-4E77-988A-76693650287E}" type="parTrans" cxnId="{0984435D-E542-4A1B-8D1C-49ACFD2E8707}">
      <dgm:prSet/>
      <dgm:spPr/>
      <dgm:t>
        <a:bodyPr/>
        <a:lstStyle/>
        <a:p>
          <a:endParaRPr lang="zh-CN" altLang="en-US"/>
        </a:p>
      </dgm:t>
    </dgm:pt>
    <dgm:pt modelId="{DB7E5082-EA84-4948-8D97-6DF2EAF5A9C9}" type="sibTrans" cxnId="{0984435D-E542-4A1B-8D1C-49ACFD2E8707}">
      <dgm:prSet/>
      <dgm:spPr/>
      <dgm:t>
        <a:bodyPr/>
        <a:lstStyle/>
        <a:p>
          <a:endParaRPr lang="zh-CN" altLang="en-US"/>
        </a:p>
      </dgm:t>
    </dgm:pt>
    <dgm:pt modelId="{85C7276F-E031-4228-B6A7-06AE6EC03FBF}">
      <dgm:prSet phldrT="[文本]"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400" b="1" dirty="0" smtClean="0"/>
            <a:t>省教育工会</a:t>
          </a:r>
          <a:endParaRPr lang="zh-CN" altLang="en-US" sz="2400" b="1" dirty="0"/>
        </a:p>
      </dgm:t>
    </dgm:pt>
    <dgm:pt modelId="{976386D2-ACFE-4675-80A9-48A074669A85}" type="parTrans" cxnId="{3E12A1DB-7E5B-4093-88EF-064C77D5E0E8}">
      <dgm:prSet/>
      <dgm:spPr/>
      <dgm:t>
        <a:bodyPr/>
        <a:lstStyle/>
        <a:p>
          <a:endParaRPr lang="zh-CN" altLang="en-US"/>
        </a:p>
      </dgm:t>
    </dgm:pt>
    <dgm:pt modelId="{12E60A24-CDAB-4C42-9383-0FAEB217263B}" type="sibTrans" cxnId="{3E12A1DB-7E5B-4093-88EF-064C77D5E0E8}">
      <dgm:prSet/>
      <dgm:spPr/>
      <dgm:t>
        <a:bodyPr/>
        <a:lstStyle/>
        <a:p>
          <a:endParaRPr lang="zh-CN" altLang="en-US"/>
        </a:p>
      </dgm:t>
    </dgm:pt>
    <dgm:pt modelId="{67EECCD3-C35A-41A3-9B8F-2C07353E88B4}">
      <dgm:prSet phldrT="[文本]" custT="1">
        <dgm:style>
          <a:lnRef idx="0">
            <a:schemeClr val="accent3"/>
          </a:lnRef>
          <a:fillRef idx="3">
            <a:schemeClr val="accent3"/>
          </a:fillRef>
          <a:effectRef idx="3">
            <a:schemeClr val="accent3"/>
          </a:effectRef>
          <a:fontRef idx="minor">
            <a:schemeClr val="lt1"/>
          </a:fontRef>
        </dgm:style>
      </dgm:prSet>
      <dgm:spPr/>
      <dgm:t>
        <a:bodyPr/>
        <a:lstStyle/>
        <a:p>
          <a:pPr>
            <a:lnSpc>
              <a:spcPts val="2000"/>
            </a:lnSpc>
          </a:pPr>
          <a:r>
            <a:rPr lang="zh-CN" altLang="en-US" sz="2000" b="1" dirty="0" smtClean="0"/>
            <a:t>中国教育工会</a:t>
          </a:r>
          <a:endParaRPr lang="en-US" altLang="zh-CN" sz="2000" b="1" dirty="0" smtClean="0"/>
        </a:p>
        <a:p>
          <a:pPr>
            <a:lnSpc>
              <a:spcPts val="2000"/>
            </a:lnSpc>
          </a:pPr>
          <a:r>
            <a:rPr lang="zh-CN" altLang="en-US" sz="2000" b="1" dirty="0" smtClean="0"/>
            <a:t>浙江大学委员会</a:t>
          </a:r>
          <a:endParaRPr lang="zh-CN" altLang="en-US" sz="2000" b="1" dirty="0"/>
        </a:p>
      </dgm:t>
    </dgm:pt>
    <dgm:pt modelId="{C8CFEA7A-1021-4864-BAC8-2E9C5C978376}" type="parTrans" cxnId="{39DE7D1D-0562-4C11-9035-4367CA2508CE}">
      <dgm:prSet/>
      <dgm:spPr/>
      <dgm:t>
        <a:bodyPr/>
        <a:lstStyle/>
        <a:p>
          <a:endParaRPr lang="zh-CN" altLang="en-US"/>
        </a:p>
      </dgm:t>
    </dgm:pt>
    <dgm:pt modelId="{94D5DAC1-744C-4831-93CA-75A69611E684}" type="sibTrans" cxnId="{39DE7D1D-0562-4C11-9035-4367CA2508CE}">
      <dgm:prSet/>
      <dgm:spPr/>
      <dgm:t>
        <a:bodyPr/>
        <a:lstStyle/>
        <a:p>
          <a:endParaRPr lang="zh-CN" altLang="en-US"/>
        </a:p>
      </dgm:t>
    </dgm:pt>
    <dgm:pt modelId="{8FEC11D6-2DB1-4B73-809A-68E337498843}">
      <dgm:prSet phldrT="[文本]"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000" b="1" dirty="0" smtClean="0"/>
            <a:t>浙江大学二级工会</a:t>
          </a:r>
          <a:endParaRPr lang="en-US" altLang="zh-CN" sz="2000" b="1" dirty="0" smtClean="0"/>
        </a:p>
        <a:p>
          <a:r>
            <a:rPr lang="zh-CN" altLang="en-US" sz="2000" b="1" dirty="0" smtClean="0"/>
            <a:t>（附属医院工会、城市学院工会等）</a:t>
          </a:r>
          <a:endParaRPr lang="zh-CN" altLang="en-US" sz="2000" b="1" dirty="0"/>
        </a:p>
      </dgm:t>
    </dgm:pt>
    <dgm:pt modelId="{1B02560E-5EC8-4FAE-BBE7-BA5033E7733A}" type="parTrans" cxnId="{0851CF45-8876-4B06-A21B-E1B8FABB78EA}">
      <dgm:prSet/>
      <dgm:spPr/>
      <dgm:t>
        <a:bodyPr/>
        <a:lstStyle/>
        <a:p>
          <a:endParaRPr lang="zh-CN" altLang="en-US"/>
        </a:p>
      </dgm:t>
    </dgm:pt>
    <dgm:pt modelId="{945E742C-4254-496D-BFE6-0061554D53E5}" type="sibTrans" cxnId="{0851CF45-8876-4B06-A21B-E1B8FABB78EA}">
      <dgm:prSet/>
      <dgm:spPr/>
      <dgm:t>
        <a:bodyPr/>
        <a:lstStyle/>
        <a:p>
          <a:endParaRPr lang="zh-CN" altLang="en-US"/>
        </a:p>
      </dgm:t>
    </dgm:pt>
    <dgm:pt modelId="{7D315B76-ABA3-4F8E-90BA-39999A8571F3}" type="pres">
      <dgm:prSet presAssocID="{A0A41F9E-8EF2-48CB-A7C1-967163A1460C}" presName="Name0" presStyleCnt="0">
        <dgm:presLayoutVars>
          <dgm:dir/>
          <dgm:animLvl val="lvl"/>
          <dgm:resizeHandles val="exact"/>
        </dgm:presLayoutVars>
      </dgm:prSet>
      <dgm:spPr/>
    </dgm:pt>
    <dgm:pt modelId="{736CBC79-C5FA-491B-A784-9A8217DE700D}" type="pres">
      <dgm:prSet presAssocID="{1D2457B3-2F7A-4F0B-A350-7F75F1E7BF79}" presName="Name8" presStyleCnt="0"/>
      <dgm:spPr/>
    </dgm:pt>
    <dgm:pt modelId="{6C0FA671-EFB5-4D8D-A186-CD040FB834D5}" type="pres">
      <dgm:prSet presAssocID="{1D2457B3-2F7A-4F0B-A350-7F75F1E7BF79}" presName="level" presStyleLbl="node1" presStyleIdx="0" presStyleCnt="4">
        <dgm:presLayoutVars>
          <dgm:chMax val="1"/>
          <dgm:bulletEnabled val="1"/>
        </dgm:presLayoutVars>
      </dgm:prSet>
      <dgm:spPr/>
      <dgm:t>
        <a:bodyPr/>
        <a:lstStyle/>
        <a:p>
          <a:endParaRPr lang="zh-CN" altLang="en-US"/>
        </a:p>
      </dgm:t>
    </dgm:pt>
    <dgm:pt modelId="{9BE3ACDD-9F12-4031-8E50-C546D3238E2B}" type="pres">
      <dgm:prSet presAssocID="{1D2457B3-2F7A-4F0B-A350-7F75F1E7BF79}" presName="levelTx" presStyleLbl="revTx" presStyleIdx="0" presStyleCnt="0">
        <dgm:presLayoutVars>
          <dgm:chMax val="1"/>
          <dgm:bulletEnabled val="1"/>
        </dgm:presLayoutVars>
      </dgm:prSet>
      <dgm:spPr/>
      <dgm:t>
        <a:bodyPr/>
        <a:lstStyle/>
        <a:p>
          <a:endParaRPr lang="zh-CN" altLang="en-US"/>
        </a:p>
      </dgm:t>
    </dgm:pt>
    <dgm:pt modelId="{DD421222-66CA-4A9C-AA18-9FE2F65BC0B6}" type="pres">
      <dgm:prSet presAssocID="{85C7276F-E031-4228-B6A7-06AE6EC03FBF}" presName="Name8" presStyleCnt="0"/>
      <dgm:spPr/>
    </dgm:pt>
    <dgm:pt modelId="{B11687A4-B605-4348-B5C5-38AEC5673EAC}" type="pres">
      <dgm:prSet presAssocID="{85C7276F-E031-4228-B6A7-06AE6EC03FBF}" presName="level" presStyleLbl="node1" presStyleIdx="1" presStyleCnt="4">
        <dgm:presLayoutVars>
          <dgm:chMax val="1"/>
          <dgm:bulletEnabled val="1"/>
        </dgm:presLayoutVars>
      </dgm:prSet>
      <dgm:spPr/>
      <dgm:t>
        <a:bodyPr/>
        <a:lstStyle/>
        <a:p>
          <a:endParaRPr lang="zh-CN" altLang="en-US"/>
        </a:p>
      </dgm:t>
    </dgm:pt>
    <dgm:pt modelId="{CF9BC86A-4690-4B7B-BCB5-4557ED3D1D9A}" type="pres">
      <dgm:prSet presAssocID="{85C7276F-E031-4228-B6A7-06AE6EC03FBF}" presName="levelTx" presStyleLbl="revTx" presStyleIdx="0" presStyleCnt="0">
        <dgm:presLayoutVars>
          <dgm:chMax val="1"/>
          <dgm:bulletEnabled val="1"/>
        </dgm:presLayoutVars>
      </dgm:prSet>
      <dgm:spPr/>
      <dgm:t>
        <a:bodyPr/>
        <a:lstStyle/>
        <a:p>
          <a:endParaRPr lang="zh-CN" altLang="en-US"/>
        </a:p>
      </dgm:t>
    </dgm:pt>
    <dgm:pt modelId="{1EDF058E-E7CC-4262-9878-937CDB2B0BD0}" type="pres">
      <dgm:prSet presAssocID="{67EECCD3-C35A-41A3-9B8F-2C07353E88B4}" presName="Name8" presStyleCnt="0"/>
      <dgm:spPr/>
    </dgm:pt>
    <dgm:pt modelId="{8983C998-6AE3-450B-AE5B-C6BA4F437A95}" type="pres">
      <dgm:prSet presAssocID="{67EECCD3-C35A-41A3-9B8F-2C07353E88B4}" presName="level" presStyleLbl="node1" presStyleIdx="2" presStyleCnt="4">
        <dgm:presLayoutVars>
          <dgm:chMax val="1"/>
          <dgm:bulletEnabled val="1"/>
        </dgm:presLayoutVars>
      </dgm:prSet>
      <dgm:spPr/>
      <dgm:t>
        <a:bodyPr/>
        <a:lstStyle/>
        <a:p>
          <a:endParaRPr lang="zh-CN" altLang="en-US"/>
        </a:p>
      </dgm:t>
    </dgm:pt>
    <dgm:pt modelId="{C4450AF9-7A0B-49D5-BC50-45FAB390F6A2}" type="pres">
      <dgm:prSet presAssocID="{67EECCD3-C35A-41A3-9B8F-2C07353E88B4}" presName="levelTx" presStyleLbl="revTx" presStyleIdx="0" presStyleCnt="0">
        <dgm:presLayoutVars>
          <dgm:chMax val="1"/>
          <dgm:bulletEnabled val="1"/>
        </dgm:presLayoutVars>
      </dgm:prSet>
      <dgm:spPr/>
      <dgm:t>
        <a:bodyPr/>
        <a:lstStyle/>
        <a:p>
          <a:endParaRPr lang="zh-CN" altLang="en-US"/>
        </a:p>
      </dgm:t>
    </dgm:pt>
    <dgm:pt modelId="{7873D13A-316C-45AA-8596-AA7C8AAC80E0}" type="pres">
      <dgm:prSet presAssocID="{8FEC11D6-2DB1-4B73-809A-68E337498843}" presName="Name8" presStyleCnt="0"/>
      <dgm:spPr/>
    </dgm:pt>
    <dgm:pt modelId="{F54AFA24-048C-48DF-8790-FF0D51AB03D8}" type="pres">
      <dgm:prSet presAssocID="{8FEC11D6-2DB1-4B73-809A-68E337498843}" presName="level" presStyleLbl="node1" presStyleIdx="3" presStyleCnt="4">
        <dgm:presLayoutVars>
          <dgm:chMax val="1"/>
          <dgm:bulletEnabled val="1"/>
        </dgm:presLayoutVars>
      </dgm:prSet>
      <dgm:spPr/>
      <dgm:t>
        <a:bodyPr/>
        <a:lstStyle/>
        <a:p>
          <a:endParaRPr lang="zh-CN" altLang="en-US"/>
        </a:p>
      </dgm:t>
    </dgm:pt>
    <dgm:pt modelId="{262E3A49-70B3-4CA3-B41E-0A15BB8FF4AD}" type="pres">
      <dgm:prSet presAssocID="{8FEC11D6-2DB1-4B73-809A-68E337498843}" presName="levelTx" presStyleLbl="revTx" presStyleIdx="0" presStyleCnt="0">
        <dgm:presLayoutVars>
          <dgm:chMax val="1"/>
          <dgm:bulletEnabled val="1"/>
        </dgm:presLayoutVars>
      </dgm:prSet>
      <dgm:spPr/>
      <dgm:t>
        <a:bodyPr/>
        <a:lstStyle/>
        <a:p>
          <a:endParaRPr lang="zh-CN" altLang="en-US"/>
        </a:p>
      </dgm:t>
    </dgm:pt>
  </dgm:ptLst>
  <dgm:cxnLst>
    <dgm:cxn modelId="{0851CF45-8876-4B06-A21B-E1B8FABB78EA}" srcId="{A0A41F9E-8EF2-48CB-A7C1-967163A1460C}" destId="{8FEC11D6-2DB1-4B73-809A-68E337498843}" srcOrd="3" destOrd="0" parTransId="{1B02560E-5EC8-4FAE-BBE7-BA5033E7733A}" sibTransId="{945E742C-4254-496D-BFE6-0061554D53E5}"/>
    <dgm:cxn modelId="{B1C56D4D-E68C-4544-8C94-26312D017060}" type="presOf" srcId="{85C7276F-E031-4228-B6A7-06AE6EC03FBF}" destId="{CF9BC86A-4690-4B7B-BCB5-4557ED3D1D9A}" srcOrd="1" destOrd="0" presId="urn:microsoft.com/office/officeart/2005/8/layout/pyramid1"/>
    <dgm:cxn modelId="{4EAF50AF-4E68-4B5B-998C-8CF9F11EED27}" type="presOf" srcId="{A0A41F9E-8EF2-48CB-A7C1-967163A1460C}" destId="{7D315B76-ABA3-4F8E-90BA-39999A8571F3}" srcOrd="0" destOrd="0" presId="urn:microsoft.com/office/officeart/2005/8/layout/pyramid1"/>
    <dgm:cxn modelId="{6E433484-5AF9-401F-9CDE-EAD7467BE28E}" type="presOf" srcId="{8FEC11D6-2DB1-4B73-809A-68E337498843}" destId="{262E3A49-70B3-4CA3-B41E-0A15BB8FF4AD}" srcOrd="1" destOrd="0" presId="urn:microsoft.com/office/officeart/2005/8/layout/pyramid1"/>
    <dgm:cxn modelId="{7E273F5D-7574-49BB-889C-13F34EBD3A78}" type="presOf" srcId="{67EECCD3-C35A-41A3-9B8F-2C07353E88B4}" destId="{C4450AF9-7A0B-49D5-BC50-45FAB390F6A2}" srcOrd="1" destOrd="0" presId="urn:microsoft.com/office/officeart/2005/8/layout/pyramid1"/>
    <dgm:cxn modelId="{D780FF3C-2299-4FBB-BD68-D33721BE87E7}" type="presOf" srcId="{67EECCD3-C35A-41A3-9B8F-2C07353E88B4}" destId="{8983C998-6AE3-450B-AE5B-C6BA4F437A95}" srcOrd="0" destOrd="0" presId="urn:microsoft.com/office/officeart/2005/8/layout/pyramid1"/>
    <dgm:cxn modelId="{8C866372-A44F-466A-B33B-DF1DFB764211}" type="presOf" srcId="{85C7276F-E031-4228-B6A7-06AE6EC03FBF}" destId="{B11687A4-B605-4348-B5C5-38AEC5673EAC}" srcOrd="0" destOrd="0" presId="urn:microsoft.com/office/officeart/2005/8/layout/pyramid1"/>
    <dgm:cxn modelId="{6530CEBF-58EA-4B72-A170-B98679EA398F}" type="presOf" srcId="{1D2457B3-2F7A-4F0B-A350-7F75F1E7BF79}" destId="{6C0FA671-EFB5-4D8D-A186-CD040FB834D5}" srcOrd="0" destOrd="0" presId="urn:microsoft.com/office/officeart/2005/8/layout/pyramid1"/>
    <dgm:cxn modelId="{0984435D-E542-4A1B-8D1C-49ACFD2E8707}" srcId="{A0A41F9E-8EF2-48CB-A7C1-967163A1460C}" destId="{1D2457B3-2F7A-4F0B-A350-7F75F1E7BF79}" srcOrd="0" destOrd="0" parTransId="{78208AC7-C132-4E77-988A-76693650287E}" sibTransId="{DB7E5082-EA84-4948-8D97-6DF2EAF5A9C9}"/>
    <dgm:cxn modelId="{3E12A1DB-7E5B-4093-88EF-064C77D5E0E8}" srcId="{A0A41F9E-8EF2-48CB-A7C1-967163A1460C}" destId="{85C7276F-E031-4228-B6A7-06AE6EC03FBF}" srcOrd="1" destOrd="0" parTransId="{976386D2-ACFE-4675-80A9-48A074669A85}" sibTransId="{12E60A24-CDAB-4C42-9383-0FAEB217263B}"/>
    <dgm:cxn modelId="{8C1E904D-BF73-4CB5-AEBF-D0684A3018BE}" type="presOf" srcId="{8FEC11D6-2DB1-4B73-809A-68E337498843}" destId="{F54AFA24-048C-48DF-8790-FF0D51AB03D8}" srcOrd="0" destOrd="0" presId="urn:microsoft.com/office/officeart/2005/8/layout/pyramid1"/>
    <dgm:cxn modelId="{82E24BEE-4B80-49BC-82C3-C12FBD0561A8}" type="presOf" srcId="{1D2457B3-2F7A-4F0B-A350-7F75F1E7BF79}" destId="{9BE3ACDD-9F12-4031-8E50-C546D3238E2B}" srcOrd="1" destOrd="0" presId="urn:microsoft.com/office/officeart/2005/8/layout/pyramid1"/>
    <dgm:cxn modelId="{39DE7D1D-0562-4C11-9035-4367CA2508CE}" srcId="{A0A41F9E-8EF2-48CB-A7C1-967163A1460C}" destId="{67EECCD3-C35A-41A3-9B8F-2C07353E88B4}" srcOrd="2" destOrd="0" parTransId="{C8CFEA7A-1021-4864-BAC8-2E9C5C978376}" sibTransId="{94D5DAC1-744C-4831-93CA-75A69611E684}"/>
    <dgm:cxn modelId="{FD5E067F-9904-4080-BFC3-B50D32E6404C}" type="presParOf" srcId="{7D315B76-ABA3-4F8E-90BA-39999A8571F3}" destId="{736CBC79-C5FA-491B-A784-9A8217DE700D}" srcOrd="0" destOrd="0" presId="urn:microsoft.com/office/officeart/2005/8/layout/pyramid1"/>
    <dgm:cxn modelId="{97A6D903-38CC-4303-A657-EFDFB908365A}" type="presParOf" srcId="{736CBC79-C5FA-491B-A784-9A8217DE700D}" destId="{6C0FA671-EFB5-4D8D-A186-CD040FB834D5}" srcOrd="0" destOrd="0" presId="urn:microsoft.com/office/officeart/2005/8/layout/pyramid1"/>
    <dgm:cxn modelId="{8A75DA1C-A146-4701-BF93-C08BA9F19725}" type="presParOf" srcId="{736CBC79-C5FA-491B-A784-9A8217DE700D}" destId="{9BE3ACDD-9F12-4031-8E50-C546D3238E2B}" srcOrd="1" destOrd="0" presId="urn:microsoft.com/office/officeart/2005/8/layout/pyramid1"/>
    <dgm:cxn modelId="{6F61868F-2E73-471B-84A7-E98602CD33F4}" type="presParOf" srcId="{7D315B76-ABA3-4F8E-90BA-39999A8571F3}" destId="{DD421222-66CA-4A9C-AA18-9FE2F65BC0B6}" srcOrd="1" destOrd="0" presId="urn:microsoft.com/office/officeart/2005/8/layout/pyramid1"/>
    <dgm:cxn modelId="{9B05B2FF-0FA7-4F3A-871E-EF71758FD0F0}" type="presParOf" srcId="{DD421222-66CA-4A9C-AA18-9FE2F65BC0B6}" destId="{B11687A4-B605-4348-B5C5-38AEC5673EAC}" srcOrd="0" destOrd="0" presId="urn:microsoft.com/office/officeart/2005/8/layout/pyramid1"/>
    <dgm:cxn modelId="{2FFDD271-04F3-4A1C-BD06-4B1B6398066B}" type="presParOf" srcId="{DD421222-66CA-4A9C-AA18-9FE2F65BC0B6}" destId="{CF9BC86A-4690-4B7B-BCB5-4557ED3D1D9A}" srcOrd="1" destOrd="0" presId="urn:microsoft.com/office/officeart/2005/8/layout/pyramid1"/>
    <dgm:cxn modelId="{F143972C-2F39-474C-8A40-3ABC12B18BF6}" type="presParOf" srcId="{7D315B76-ABA3-4F8E-90BA-39999A8571F3}" destId="{1EDF058E-E7CC-4262-9878-937CDB2B0BD0}" srcOrd="2" destOrd="0" presId="urn:microsoft.com/office/officeart/2005/8/layout/pyramid1"/>
    <dgm:cxn modelId="{2399B5E8-B947-4805-A7B6-AC0BB7E2A082}" type="presParOf" srcId="{1EDF058E-E7CC-4262-9878-937CDB2B0BD0}" destId="{8983C998-6AE3-450B-AE5B-C6BA4F437A95}" srcOrd="0" destOrd="0" presId="urn:microsoft.com/office/officeart/2005/8/layout/pyramid1"/>
    <dgm:cxn modelId="{A4FAF28A-9315-4C3D-A5D1-8018DCD43B98}" type="presParOf" srcId="{1EDF058E-E7CC-4262-9878-937CDB2B0BD0}" destId="{C4450AF9-7A0B-49D5-BC50-45FAB390F6A2}" srcOrd="1" destOrd="0" presId="urn:microsoft.com/office/officeart/2005/8/layout/pyramid1"/>
    <dgm:cxn modelId="{1EFDA9F1-136F-4E81-8BD1-DCB63E4E96E9}" type="presParOf" srcId="{7D315B76-ABA3-4F8E-90BA-39999A8571F3}" destId="{7873D13A-316C-45AA-8596-AA7C8AAC80E0}" srcOrd="3" destOrd="0" presId="urn:microsoft.com/office/officeart/2005/8/layout/pyramid1"/>
    <dgm:cxn modelId="{20A57BFC-0A26-46F4-8AE8-56397FDEE895}" type="presParOf" srcId="{7873D13A-316C-45AA-8596-AA7C8AAC80E0}" destId="{F54AFA24-048C-48DF-8790-FF0D51AB03D8}" srcOrd="0" destOrd="0" presId="urn:microsoft.com/office/officeart/2005/8/layout/pyramid1"/>
    <dgm:cxn modelId="{1015C180-5ACD-4A23-A47E-9C94B8A8F147}" type="presParOf" srcId="{7873D13A-316C-45AA-8596-AA7C8AAC80E0}" destId="{262E3A49-70B3-4CA3-B41E-0A15BB8FF4A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36621C-E2E0-43EA-8F67-EC5AF59D3A7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zh-CN" altLang="en-US"/>
        </a:p>
      </dgm:t>
    </dgm:pt>
    <dgm:pt modelId="{A6C4897D-78E9-4143-A22F-AF91AE824101}">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会费收入</a:t>
          </a:r>
          <a:endParaRPr lang="zh-CN" altLang="en-US" sz="2200" b="1" dirty="0"/>
        </a:p>
      </dgm:t>
    </dgm:pt>
    <dgm:pt modelId="{4E9F14DB-5303-4560-9B64-A42FA995A193}" type="parTrans" cxnId="{AE2FF8A8-E8A5-403E-BFAF-0E398E88587A}">
      <dgm:prSet/>
      <dgm:spPr/>
      <dgm:t>
        <a:bodyPr/>
        <a:lstStyle/>
        <a:p>
          <a:endParaRPr lang="zh-CN" altLang="en-US"/>
        </a:p>
      </dgm:t>
    </dgm:pt>
    <dgm:pt modelId="{A667BA04-CECE-4F0E-AA9F-04FD37233EA1}" type="sibTrans" cxnId="{AE2FF8A8-E8A5-403E-BFAF-0E398E88587A}">
      <dgm:prSet/>
      <dgm:spPr/>
      <dgm:t>
        <a:bodyPr/>
        <a:lstStyle/>
        <a:p>
          <a:endParaRPr lang="zh-CN" altLang="en-US"/>
        </a:p>
      </dgm:t>
    </dgm:pt>
    <dgm:pt modelId="{5B66917E-CAA1-402F-8499-5DD76C0692A7}">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sz="1800" b="1" dirty="0" smtClean="0">
              <a:solidFill>
                <a:srgbClr val="7030A0"/>
              </a:solidFill>
              <a:latin typeface="华文楷体" panose="02010600040101010101" pitchFamily="2" charset="-122"/>
              <a:ea typeface="华文楷体" panose="02010600040101010101" pitchFamily="2" charset="-122"/>
            </a:rPr>
            <a:t>工会会员按本人工资收入的</a:t>
          </a:r>
          <a:r>
            <a:rPr lang="en-US" sz="1800" b="1" dirty="0" smtClean="0">
              <a:solidFill>
                <a:srgbClr val="7030A0"/>
              </a:solidFill>
              <a:latin typeface="华文楷体" panose="02010600040101010101" pitchFamily="2" charset="-122"/>
              <a:ea typeface="华文楷体" panose="02010600040101010101" pitchFamily="2" charset="-122"/>
            </a:rPr>
            <a:t>5‰</a:t>
          </a:r>
          <a:r>
            <a:rPr lang="zh-CN" sz="1800" b="1" dirty="0" smtClean="0">
              <a:solidFill>
                <a:srgbClr val="7030A0"/>
              </a:solidFill>
              <a:latin typeface="华文楷体" panose="02010600040101010101" pitchFamily="2" charset="-122"/>
              <a:ea typeface="华文楷体" panose="02010600040101010101" pitchFamily="2" charset="-122"/>
            </a:rPr>
            <a:t>缴纳的会费</a:t>
          </a:r>
          <a:endParaRPr lang="zh-CN" altLang="en-US" sz="1800" b="1" dirty="0">
            <a:solidFill>
              <a:srgbClr val="7030A0"/>
            </a:solidFill>
            <a:latin typeface="华文楷体" panose="02010600040101010101" pitchFamily="2" charset="-122"/>
            <a:ea typeface="华文楷体" panose="02010600040101010101" pitchFamily="2" charset="-122"/>
          </a:endParaRPr>
        </a:p>
      </dgm:t>
    </dgm:pt>
    <dgm:pt modelId="{5EBE2B49-AF02-4F90-AE96-27D8413E52A4}" type="parTrans" cxnId="{C4B49D09-B06F-4F57-A8A3-5EC6295EF4F1}">
      <dgm:prSet/>
      <dgm:spPr/>
      <dgm:t>
        <a:bodyPr/>
        <a:lstStyle/>
        <a:p>
          <a:endParaRPr lang="zh-CN" altLang="en-US"/>
        </a:p>
      </dgm:t>
    </dgm:pt>
    <dgm:pt modelId="{2F723935-17BE-48D3-AFF4-93565D04118D}" type="sibTrans" cxnId="{C4B49D09-B06F-4F57-A8A3-5EC6295EF4F1}">
      <dgm:prSet/>
      <dgm:spPr/>
      <dgm:t>
        <a:bodyPr/>
        <a:lstStyle/>
        <a:p>
          <a:endParaRPr lang="zh-CN" altLang="en-US"/>
        </a:p>
      </dgm:t>
    </dgm:pt>
    <dgm:pt modelId="{DB790E27-6C85-46E9-9292-143DC0F85BD3}">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拨缴经费收入</a:t>
          </a:r>
          <a:endParaRPr lang="zh-CN" altLang="en-US" sz="2200" b="1" dirty="0"/>
        </a:p>
      </dgm:t>
    </dgm:pt>
    <dgm:pt modelId="{EF50C8D6-BBE6-4650-ABDC-AE7D4FD8B7F2}" type="parTrans" cxnId="{A1577FFF-4D67-47EC-B6BE-2C7940944A82}">
      <dgm:prSet/>
      <dgm:spPr/>
      <dgm:t>
        <a:bodyPr/>
        <a:lstStyle/>
        <a:p>
          <a:endParaRPr lang="zh-CN" altLang="en-US"/>
        </a:p>
      </dgm:t>
    </dgm:pt>
    <dgm:pt modelId="{88282F53-DB63-48CB-88AF-006AA560308E}" type="sibTrans" cxnId="{A1577FFF-4D67-47EC-B6BE-2C7940944A82}">
      <dgm:prSet/>
      <dgm:spPr/>
      <dgm:t>
        <a:bodyPr/>
        <a:lstStyle/>
        <a:p>
          <a:endParaRPr lang="zh-CN" altLang="en-US"/>
        </a:p>
      </dgm:t>
    </dgm:pt>
    <dgm:pt modelId="{B4F08657-99A3-443C-B316-5956E9FD2BAA}">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单位按全部职工工资总额</a:t>
          </a:r>
          <a:r>
            <a:rPr lang="en-US" altLang="zh-CN" sz="1800" b="1" dirty="0" smtClean="0">
              <a:solidFill>
                <a:srgbClr val="7030A0"/>
              </a:solidFill>
              <a:latin typeface="楷体" panose="02010609060101010101" pitchFamily="49" charset="-122"/>
              <a:ea typeface="楷体" panose="02010609060101010101" pitchFamily="49" charset="-122"/>
            </a:rPr>
            <a:t>2%</a:t>
          </a:r>
          <a:r>
            <a:rPr lang="zh-CN" altLang="en-US" sz="1800" b="1" dirty="0" smtClean="0">
              <a:solidFill>
                <a:srgbClr val="7030A0"/>
              </a:solidFill>
              <a:latin typeface="楷体" panose="02010609060101010101" pitchFamily="49" charset="-122"/>
              <a:ea typeface="楷体" panose="02010609060101010101" pitchFamily="49" charset="-122"/>
            </a:rPr>
            <a:t>向工会拨缴的经费中的留成部分</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531CD142-DD48-474E-B133-24D32E2D58B0}" type="parTrans" cxnId="{36AF38D6-FE23-4290-AC34-83F7B3798296}">
      <dgm:prSet/>
      <dgm:spPr/>
      <dgm:t>
        <a:bodyPr/>
        <a:lstStyle/>
        <a:p>
          <a:endParaRPr lang="zh-CN" altLang="en-US"/>
        </a:p>
      </dgm:t>
    </dgm:pt>
    <dgm:pt modelId="{C9C288B0-0D06-4512-96DB-B786D13B7CD0}" type="sibTrans" cxnId="{36AF38D6-FE23-4290-AC34-83F7B3798296}">
      <dgm:prSet/>
      <dgm:spPr/>
      <dgm:t>
        <a:bodyPr/>
        <a:lstStyle/>
        <a:p>
          <a:endParaRPr lang="zh-CN" altLang="en-US"/>
        </a:p>
      </dgm:t>
    </dgm:pt>
    <dgm:pt modelId="{40480B53-E894-4AE0-9815-D4D6538442AE}">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上级工会补助收入</a:t>
          </a:r>
          <a:endParaRPr lang="zh-CN" altLang="en-US" sz="2200" b="1" dirty="0"/>
        </a:p>
      </dgm:t>
    </dgm:pt>
    <dgm:pt modelId="{9D899961-95FA-4522-81B3-677CFD32FACF}" type="parTrans" cxnId="{DA0AD504-B983-4821-9C05-53EFB9E519B6}">
      <dgm:prSet/>
      <dgm:spPr/>
      <dgm:t>
        <a:bodyPr/>
        <a:lstStyle/>
        <a:p>
          <a:endParaRPr lang="zh-CN" altLang="en-US"/>
        </a:p>
      </dgm:t>
    </dgm:pt>
    <dgm:pt modelId="{7D594FC4-0FB0-4CAB-824E-A6313BB4785D}" type="sibTrans" cxnId="{DA0AD504-B983-4821-9C05-53EFB9E519B6}">
      <dgm:prSet/>
      <dgm:spPr/>
      <dgm:t>
        <a:bodyPr/>
        <a:lstStyle/>
        <a:p>
          <a:endParaRPr lang="zh-CN" altLang="en-US"/>
        </a:p>
      </dgm:t>
    </dgm:pt>
    <dgm:pt modelId="{74D075A0-0C8E-48CA-8529-BC2032EF9DD9}">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上级工会拨付的各类补助款项</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7D906331-C69D-4831-8236-0BFB54B71BD5}" type="parTrans" cxnId="{499B7BAD-AB8A-466B-A1F1-2A8E164D8F14}">
      <dgm:prSet/>
      <dgm:spPr/>
      <dgm:t>
        <a:bodyPr/>
        <a:lstStyle/>
        <a:p>
          <a:endParaRPr lang="zh-CN" altLang="en-US"/>
        </a:p>
      </dgm:t>
    </dgm:pt>
    <dgm:pt modelId="{62D9E09B-BD7A-4B2F-A3FD-4069E984D38A}" type="sibTrans" cxnId="{499B7BAD-AB8A-466B-A1F1-2A8E164D8F14}">
      <dgm:prSet/>
      <dgm:spPr/>
      <dgm:t>
        <a:bodyPr/>
        <a:lstStyle/>
        <a:p>
          <a:endParaRPr lang="zh-CN" altLang="en-US"/>
        </a:p>
      </dgm:t>
    </dgm:pt>
    <dgm:pt modelId="{C06B08A5-082F-4336-84B7-15369604FF3A}">
      <dgm:prSe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行政补助收入</a:t>
          </a:r>
          <a:endParaRPr lang="zh-CN" altLang="en-US" sz="2200" b="1" dirty="0"/>
        </a:p>
      </dgm:t>
    </dgm:pt>
    <dgm:pt modelId="{325AA13C-A024-46D4-9CEA-BCF8BA066BB2}" type="parTrans" cxnId="{0847D129-661F-460B-9084-66D391078E75}">
      <dgm:prSet/>
      <dgm:spPr/>
      <dgm:t>
        <a:bodyPr/>
        <a:lstStyle/>
        <a:p>
          <a:endParaRPr lang="zh-CN" altLang="en-US"/>
        </a:p>
      </dgm:t>
    </dgm:pt>
    <dgm:pt modelId="{18484B56-65DD-4E45-9B75-5C8006DE2850}" type="sibTrans" cxnId="{0847D129-661F-460B-9084-66D391078E75}">
      <dgm:prSet/>
      <dgm:spPr/>
      <dgm:t>
        <a:bodyPr/>
        <a:lstStyle/>
        <a:p>
          <a:endParaRPr lang="zh-CN" altLang="en-US"/>
        </a:p>
      </dgm:t>
    </dgm:pt>
    <dgm:pt modelId="{97AFFC12-90E9-4E36-AB95-02A398473D9A}">
      <dgm:prSe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其他收入</a:t>
          </a:r>
          <a:endParaRPr lang="zh-CN" altLang="en-US" sz="2200" b="1" dirty="0"/>
        </a:p>
      </dgm:t>
    </dgm:pt>
    <dgm:pt modelId="{3BD5EBBB-93E5-4D7C-9429-68A89B9418DC}" type="parTrans" cxnId="{2A56B682-654B-4146-9569-0DEAC5766FAF}">
      <dgm:prSet/>
      <dgm:spPr/>
      <dgm:t>
        <a:bodyPr/>
        <a:lstStyle/>
        <a:p>
          <a:endParaRPr lang="zh-CN" altLang="en-US"/>
        </a:p>
      </dgm:t>
    </dgm:pt>
    <dgm:pt modelId="{D4BD85A5-459E-4235-821E-D24A7B187A44}" type="sibTrans" cxnId="{2A56B682-654B-4146-9569-0DEAC5766FAF}">
      <dgm:prSet/>
      <dgm:spPr/>
      <dgm:t>
        <a:bodyPr/>
        <a:lstStyle/>
        <a:p>
          <a:endParaRPr lang="zh-CN" altLang="en-US"/>
        </a:p>
      </dgm:t>
    </dgm:pt>
    <dgm:pt modelId="{25DD13D0-148E-447A-9F26-67398014B3D0}">
      <dgm:prSet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资产盘盈、固定资产处置净收入、接受捐赠收入和利息收入等</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B60A0C86-4E18-4050-B3FF-9080F1510817}" type="parTrans" cxnId="{3D10CFC9-0D05-4AAF-8187-A00CFF2F8420}">
      <dgm:prSet/>
      <dgm:spPr/>
      <dgm:t>
        <a:bodyPr/>
        <a:lstStyle/>
        <a:p>
          <a:endParaRPr lang="zh-CN" altLang="en-US"/>
        </a:p>
      </dgm:t>
    </dgm:pt>
    <dgm:pt modelId="{1CD99E41-9394-49A7-93FB-33EFF5B3BBAB}" type="sibTrans" cxnId="{3D10CFC9-0D05-4AAF-8187-A00CFF2F8420}">
      <dgm:prSet/>
      <dgm:spPr/>
      <dgm:t>
        <a:bodyPr/>
        <a:lstStyle/>
        <a:p>
          <a:endParaRPr lang="zh-CN" altLang="en-US"/>
        </a:p>
      </dgm:t>
    </dgm:pt>
    <dgm:pt modelId="{BDC6EE82-494B-4470-9F4A-35067BC5CE8F}">
      <dgm:prSet custT="1">
        <dgm:style>
          <a:lnRef idx="1">
            <a:schemeClr val="accent5"/>
          </a:lnRef>
          <a:fillRef idx="2">
            <a:schemeClr val="accent5"/>
          </a:fillRef>
          <a:effectRef idx="1">
            <a:schemeClr val="accent5"/>
          </a:effectRef>
          <a:fontRef idx="minor">
            <a:schemeClr val="dk1"/>
          </a:fontRef>
        </dgm:style>
      </dgm:prSet>
      <dgm:spPr/>
      <dgm:t>
        <a:bodyPr/>
        <a:lstStyle/>
        <a:p>
          <a:pPr algn="l"/>
          <a:r>
            <a:rPr lang="zh-CN" altLang="en-US" sz="1800" b="1" dirty="0" smtClean="0">
              <a:solidFill>
                <a:srgbClr val="7030A0"/>
              </a:solidFill>
              <a:latin typeface="楷体" panose="02010609060101010101" pitchFamily="49" charset="-122"/>
              <a:ea typeface="楷体" panose="02010609060101010101" pitchFamily="49" charset="-122"/>
            </a:rPr>
            <a:t>单位依法对工会组织给予的各项经费补助</a:t>
          </a:r>
          <a:endParaRPr lang="zh-CN" altLang="en-US" sz="1800" b="1" dirty="0"/>
        </a:p>
      </dgm:t>
    </dgm:pt>
    <dgm:pt modelId="{7B97A020-EF3C-429D-836F-ABFEFB0087B1}" type="parTrans" cxnId="{CCA451BE-F7BF-471B-A5DF-50A21F5E2F54}">
      <dgm:prSet/>
      <dgm:spPr/>
      <dgm:t>
        <a:bodyPr/>
        <a:lstStyle/>
        <a:p>
          <a:endParaRPr lang="zh-CN" altLang="en-US"/>
        </a:p>
      </dgm:t>
    </dgm:pt>
    <dgm:pt modelId="{C6C562E7-A43A-4C5F-9272-19D72EF72E38}" type="sibTrans" cxnId="{CCA451BE-F7BF-471B-A5DF-50A21F5E2F54}">
      <dgm:prSet/>
      <dgm:spPr/>
      <dgm:t>
        <a:bodyPr/>
        <a:lstStyle/>
        <a:p>
          <a:endParaRPr lang="zh-CN" altLang="en-US"/>
        </a:p>
      </dgm:t>
    </dgm:pt>
    <dgm:pt modelId="{26597A73-EEE3-428D-8F94-82553983860B}">
      <dgm:prSe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投资收益</a:t>
          </a:r>
          <a:endParaRPr lang="zh-CN" altLang="en-US" sz="2200" b="1" dirty="0"/>
        </a:p>
      </dgm:t>
    </dgm:pt>
    <dgm:pt modelId="{CAC43716-FCFE-4E12-BA6A-8A79B034F78B}" type="parTrans" cxnId="{B61F8695-8114-4199-A778-6FF7D22C4D74}">
      <dgm:prSet/>
      <dgm:spPr/>
      <dgm:t>
        <a:bodyPr/>
        <a:lstStyle/>
        <a:p>
          <a:endParaRPr lang="zh-CN" altLang="en-US"/>
        </a:p>
      </dgm:t>
    </dgm:pt>
    <dgm:pt modelId="{EC1C35CE-5CF8-4BDF-A2C3-BD078513FBFE}" type="sibTrans" cxnId="{B61F8695-8114-4199-A778-6FF7D22C4D74}">
      <dgm:prSet/>
      <dgm:spPr/>
      <dgm:t>
        <a:bodyPr/>
        <a:lstStyle/>
        <a:p>
          <a:endParaRPr lang="zh-CN" altLang="en-US"/>
        </a:p>
      </dgm:t>
    </dgm:pt>
    <dgm:pt modelId="{4D2E13F9-9A94-4372-A9E8-6EE033AE2876}">
      <dgm:prSe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事业收入</a:t>
          </a:r>
          <a:endParaRPr lang="zh-CN" altLang="en-US" sz="2200" b="1" dirty="0"/>
        </a:p>
      </dgm:t>
    </dgm:pt>
    <dgm:pt modelId="{7A6BAF1A-CA7B-4658-9AAF-74F53A6B8AC4}" type="parTrans" cxnId="{48BEE9CC-577D-4827-9DC2-1AEEED8F6675}">
      <dgm:prSet/>
      <dgm:spPr/>
      <dgm:t>
        <a:bodyPr/>
        <a:lstStyle/>
        <a:p>
          <a:endParaRPr lang="zh-CN" altLang="en-US"/>
        </a:p>
      </dgm:t>
    </dgm:pt>
    <dgm:pt modelId="{CBAE78DF-1C98-43E0-9D4D-29CFC6343333}" type="sibTrans" cxnId="{48BEE9CC-577D-4827-9DC2-1AEEED8F6675}">
      <dgm:prSet/>
      <dgm:spPr/>
      <dgm:t>
        <a:bodyPr/>
        <a:lstStyle/>
        <a:p>
          <a:endParaRPr lang="zh-CN" altLang="en-US"/>
        </a:p>
      </dgm:t>
    </dgm:pt>
    <dgm:pt modelId="{0323288E-14E9-4827-A98D-F7F06C364763}">
      <dgm:prSet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事业单位的各项事业收入</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DD1930A7-6AF2-433D-8385-0136E5683F3D}" type="parTrans" cxnId="{DC17D395-3F66-47E5-AD3D-868E00D1FC8E}">
      <dgm:prSet/>
      <dgm:spPr/>
      <dgm:t>
        <a:bodyPr/>
        <a:lstStyle/>
        <a:p>
          <a:endParaRPr lang="zh-CN" altLang="en-US"/>
        </a:p>
      </dgm:t>
    </dgm:pt>
    <dgm:pt modelId="{1A076EB7-E956-40C9-B9DB-435A27FEFE1B}" type="sibTrans" cxnId="{DC17D395-3F66-47E5-AD3D-868E00D1FC8E}">
      <dgm:prSet/>
      <dgm:spPr/>
      <dgm:t>
        <a:bodyPr/>
        <a:lstStyle/>
        <a:p>
          <a:endParaRPr lang="zh-CN" altLang="en-US"/>
        </a:p>
      </dgm:t>
    </dgm:pt>
    <dgm:pt modelId="{64D550BD-8FA9-47D3-863D-375A581AFC91}">
      <dgm:prSet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对外投资取得的收益</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B9AC82A3-D8D9-4FA0-BA02-FA7AB5A61376}" type="parTrans" cxnId="{60DBF5B0-0B6D-40B7-BE0A-3B7237421128}">
      <dgm:prSet/>
      <dgm:spPr/>
      <dgm:t>
        <a:bodyPr/>
        <a:lstStyle/>
        <a:p>
          <a:endParaRPr lang="zh-CN" altLang="en-US"/>
        </a:p>
      </dgm:t>
    </dgm:pt>
    <dgm:pt modelId="{FF220709-ABAD-4328-A605-BA2844BC4BDA}" type="sibTrans" cxnId="{60DBF5B0-0B6D-40B7-BE0A-3B7237421128}">
      <dgm:prSet/>
      <dgm:spPr/>
      <dgm:t>
        <a:bodyPr/>
        <a:lstStyle/>
        <a:p>
          <a:endParaRPr lang="zh-CN" altLang="en-US"/>
        </a:p>
      </dgm:t>
    </dgm:pt>
    <dgm:pt modelId="{E4FDA712-BE84-4D7D-9E2E-33AE31227F3D}" type="pres">
      <dgm:prSet presAssocID="{8C36621C-E2E0-43EA-8F67-EC5AF59D3A77}" presName="Name0" presStyleCnt="0">
        <dgm:presLayoutVars>
          <dgm:dir/>
          <dgm:animLvl val="lvl"/>
          <dgm:resizeHandles val="exact"/>
        </dgm:presLayoutVars>
      </dgm:prSet>
      <dgm:spPr/>
      <dgm:t>
        <a:bodyPr/>
        <a:lstStyle/>
        <a:p>
          <a:endParaRPr lang="zh-CN" altLang="en-US"/>
        </a:p>
      </dgm:t>
    </dgm:pt>
    <dgm:pt modelId="{75D5A1E1-A38B-429A-855B-F82A97FC263E}" type="pres">
      <dgm:prSet presAssocID="{A6C4897D-78E9-4143-A22F-AF91AE824101}" presName="linNode" presStyleCnt="0"/>
      <dgm:spPr/>
    </dgm:pt>
    <dgm:pt modelId="{A64A9576-7389-41E2-BF11-909FD408FFB3}" type="pres">
      <dgm:prSet presAssocID="{A6C4897D-78E9-4143-A22F-AF91AE824101}" presName="parentText" presStyleLbl="node1" presStyleIdx="0" presStyleCnt="7">
        <dgm:presLayoutVars>
          <dgm:chMax val="1"/>
          <dgm:bulletEnabled val="1"/>
        </dgm:presLayoutVars>
      </dgm:prSet>
      <dgm:spPr/>
      <dgm:t>
        <a:bodyPr/>
        <a:lstStyle/>
        <a:p>
          <a:endParaRPr lang="zh-CN" altLang="en-US"/>
        </a:p>
      </dgm:t>
    </dgm:pt>
    <dgm:pt modelId="{E01DB05E-71C2-4DA7-B913-E33F21E58723}" type="pres">
      <dgm:prSet presAssocID="{A6C4897D-78E9-4143-A22F-AF91AE824101}" presName="descendantText" presStyleLbl="alignAccFollowNode1" presStyleIdx="0" presStyleCnt="7">
        <dgm:presLayoutVars>
          <dgm:bulletEnabled val="1"/>
        </dgm:presLayoutVars>
      </dgm:prSet>
      <dgm:spPr/>
      <dgm:t>
        <a:bodyPr/>
        <a:lstStyle/>
        <a:p>
          <a:endParaRPr lang="zh-CN" altLang="en-US"/>
        </a:p>
      </dgm:t>
    </dgm:pt>
    <dgm:pt modelId="{AF042736-3CE6-4E7E-B2E5-D29C12D6C5E4}" type="pres">
      <dgm:prSet presAssocID="{A667BA04-CECE-4F0E-AA9F-04FD37233EA1}" presName="sp" presStyleCnt="0"/>
      <dgm:spPr/>
    </dgm:pt>
    <dgm:pt modelId="{C7AB444A-0CB6-4D46-9ACE-A3AC29BFBBC2}" type="pres">
      <dgm:prSet presAssocID="{DB790E27-6C85-46E9-9292-143DC0F85BD3}" presName="linNode" presStyleCnt="0"/>
      <dgm:spPr/>
    </dgm:pt>
    <dgm:pt modelId="{0DCB5B09-7E30-4921-9DAC-DF927EA1161F}" type="pres">
      <dgm:prSet presAssocID="{DB790E27-6C85-46E9-9292-143DC0F85BD3}" presName="parentText" presStyleLbl="node1" presStyleIdx="1" presStyleCnt="7">
        <dgm:presLayoutVars>
          <dgm:chMax val="1"/>
          <dgm:bulletEnabled val="1"/>
        </dgm:presLayoutVars>
      </dgm:prSet>
      <dgm:spPr/>
      <dgm:t>
        <a:bodyPr/>
        <a:lstStyle/>
        <a:p>
          <a:endParaRPr lang="zh-CN" altLang="en-US"/>
        </a:p>
      </dgm:t>
    </dgm:pt>
    <dgm:pt modelId="{BC1E5968-C9DA-4E37-BDD4-1F7DCAE50423}" type="pres">
      <dgm:prSet presAssocID="{DB790E27-6C85-46E9-9292-143DC0F85BD3}" presName="descendantText" presStyleLbl="alignAccFollowNode1" presStyleIdx="1" presStyleCnt="7">
        <dgm:presLayoutVars>
          <dgm:bulletEnabled val="1"/>
        </dgm:presLayoutVars>
      </dgm:prSet>
      <dgm:spPr/>
      <dgm:t>
        <a:bodyPr/>
        <a:lstStyle/>
        <a:p>
          <a:endParaRPr lang="zh-CN" altLang="en-US"/>
        </a:p>
      </dgm:t>
    </dgm:pt>
    <dgm:pt modelId="{C7E1B23A-8468-4758-BC56-8D10E18D8168}" type="pres">
      <dgm:prSet presAssocID="{88282F53-DB63-48CB-88AF-006AA560308E}" presName="sp" presStyleCnt="0"/>
      <dgm:spPr/>
    </dgm:pt>
    <dgm:pt modelId="{BFA7BB32-06C5-4765-97C8-6C5EBB01F42C}" type="pres">
      <dgm:prSet presAssocID="{40480B53-E894-4AE0-9815-D4D6538442AE}" presName="linNode" presStyleCnt="0"/>
      <dgm:spPr/>
    </dgm:pt>
    <dgm:pt modelId="{FA805291-6697-43B2-B5A5-407E814A0089}" type="pres">
      <dgm:prSet presAssocID="{40480B53-E894-4AE0-9815-D4D6538442AE}" presName="parentText" presStyleLbl="node1" presStyleIdx="2" presStyleCnt="7">
        <dgm:presLayoutVars>
          <dgm:chMax val="1"/>
          <dgm:bulletEnabled val="1"/>
        </dgm:presLayoutVars>
      </dgm:prSet>
      <dgm:spPr/>
      <dgm:t>
        <a:bodyPr/>
        <a:lstStyle/>
        <a:p>
          <a:endParaRPr lang="zh-CN" altLang="en-US"/>
        </a:p>
      </dgm:t>
    </dgm:pt>
    <dgm:pt modelId="{8DE3710E-A18E-4C74-8871-9EF02166383E}" type="pres">
      <dgm:prSet presAssocID="{40480B53-E894-4AE0-9815-D4D6538442AE}" presName="descendantText" presStyleLbl="alignAccFollowNode1" presStyleIdx="2" presStyleCnt="7">
        <dgm:presLayoutVars>
          <dgm:bulletEnabled val="1"/>
        </dgm:presLayoutVars>
      </dgm:prSet>
      <dgm:spPr/>
      <dgm:t>
        <a:bodyPr/>
        <a:lstStyle/>
        <a:p>
          <a:endParaRPr lang="zh-CN" altLang="en-US"/>
        </a:p>
      </dgm:t>
    </dgm:pt>
    <dgm:pt modelId="{94AE226C-7FBA-4F27-AC93-A4CF04D06E67}" type="pres">
      <dgm:prSet presAssocID="{7D594FC4-0FB0-4CAB-824E-A6313BB4785D}" presName="sp" presStyleCnt="0"/>
      <dgm:spPr/>
    </dgm:pt>
    <dgm:pt modelId="{E4D006F7-BAC0-444E-A3EE-C6AD7B981817}" type="pres">
      <dgm:prSet presAssocID="{C06B08A5-082F-4336-84B7-15369604FF3A}" presName="linNode" presStyleCnt="0"/>
      <dgm:spPr/>
    </dgm:pt>
    <dgm:pt modelId="{F8B0BE9A-91B9-41DC-A9A4-9FD5B5029761}" type="pres">
      <dgm:prSet presAssocID="{C06B08A5-082F-4336-84B7-15369604FF3A}" presName="parentText" presStyleLbl="node1" presStyleIdx="3" presStyleCnt="7">
        <dgm:presLayoutVars>
          <dgm:chMax val="1"/>
          <dgm:bulletEnabled val="1"/>
        </dgm:presLayoutVars>
      </dgm:prSet>
      <dgm:spPr/>
      <dgm:t>
        <a:bodyPr/>
        <a:lstStyle/>
        <a:p>
          <a:endParaRPr lang="zh-CN" altLang="en-US"/>
        </a:p>
      </dgm:t>
    </dgm:pt>
    <dgm:pt modelId="{C7FBCEE7-6CE0-4FEC-BFB6-30C92376F1F1}" type="pres">
      <dgm:prSet presAssocID="{C06B08A5-082F-4336-84B7-15369604FF3A}" presName="descendantText" presStyleLbl="alignAccFollowNode1" presStyleIdx="3" presStyleCnt="7">
        <dgm:presLayoutVars>
          <dgm:bulletEnabled val="1"/>
        </dgm:presLayoutVars>
      </dgm:prSet>
      <dgm:spPr/>
      <dgm:t>
        <a:bodyPr/>
        <a:lstStyle/>
        <a:p>
          <a:endParaRPr lang="zh-CN" altLang="en-US"/>
        </a:p>
      </dgm:t>
    </dgm:pt>
    <dgm:pt modelId="{88A8C092-F478-47D4-8241-D2FB1C818A55}" type="pres">
      <dgm:prSet presAssocID="{18484B56-65DD-4E45-9B75-5C8006DE2850}" presName="sp" presStyleCnt="0"/>
      <dgm:spPr/>
    </dgm:pt>
    <dgm:pt modelId="{E014315A-9DC0-4807-AB11-033AEF806675}" type="pres">
      <dgm:prSet presAssocID="{4D2E13F9-9A94-4372-A9E8-6EE033AE2876}" presName="linNode" presStyleCnt="0"/>
      <dgm:spPr/>
    </dgm:pt>
    <dgm:pt modelId="{85279DED-F2FD-4CEA-BCFC-11D8C23250B9}" type="pres">
      <dgm:prSet presAssocID="{4D2E13F9-9A94-4372-A9E8-6EE033AE2876}" presName="parentText" presStyleLbl="node1" presStyleIdx="4" presStyleCnt="7">
        <dgm:presLayoutVars>
          <dgm:chMax val="1"/>
          <dgm:bulletEnabled val="1"/>
        </dgm:presLayoutVars>
      </dgm:prSet>
      <dgm:spPr/>
      <dgm:t>
        <a:bodyPr/>
        <a:lstStyle/>
        <a:p>
          <a:endParaRPr lang="zh-CN" altLang="en-US"/>
        </a:p>
      </dgm:t>
    </dgm:pt>
    <dgm:pt modelId="{504FD522-B962-4BCC-88DC-6669E1C589B7}" type="pres">
      <dgm:prSet presAssocID="{4D2E13F9-9A94-4372-A9E8-6EE033AE2876}" presName="descendantText" presStyleLbl="alignAccFollowNode1" presStyleIdx="4" presStyleCnt="7" custLinFactNeighborX="45" custLinFactNeighborY="1136">
        <dgm:presLayoutVars>
          <dgm:bulletEnabled val="1"/>
        </dgm:presLayoutVars>
      </dgm:prSet>
      <dgm:spPr/>
      <dgm:t>
        <a:bodyPr/>
        <a:lstStyle/>
        <a:p>
          <a:endParaRPr lang="zh-CN" altLang="en-US"/>
        </a:p>
      </dgm:t>
    </dgm:pt>
    <dgm:pt modelId="{9846C13A-1129-4FDA-AFFA-6EDA911CC887}" type="pres">
      <dgm:prSet presAssocID="{CBAE78DF-1C98-43E0-9D4D-29CFC6343333}" presName="sp" presStyleCnt="0"/>
      <dgm:spPr/>
    </dgm:pt>
    <dgm:pt modelId="{05E272FE-F634-4C64-83C9-360241750300}" type="pres">
      <dgm:prSet presAssocID="{26597A73-EEE3-428D-8F94-82553983860B}" presName="linNode" presStyleCnt="0"/>
      <dgm:spPr/>
    </dgm:pt>
    <dgm:pt modelId="{D11DCBE2-4323-4F33-8225-A6FCFF556722}" type="pres">
      <dgm:prSet presAssocID="{26597A73-EEE3-428D-8F94-82553983860B}" presName="parentText" presStyleLbl="node1" presStyleIdx="5" presStyleCnt="7">
        <dgm:presLayoutVars>
          <dgm:chMax val="1"/>
          <dgm:bulletEnabled val="1"/>
        </dgm:presLayoutVars>
      </dgm:prSet>
      <dgm:spPr/>
      <dgm:t>
        <a:bodyPr/>
        <a:lstStyle/>
        <a:p>
          <a:endParaRPr lang="zh-CN" altLang="en-US"/>
        </a:p>
      </dgm:t>
    </dgm:pt>
    <dgm:pt modelId="{7AF6C01C-9915-429D-986A-02E56AF5DA68}" type="pres">
      <dgm:prSet presAssocID="{26597A73-EEE3-428D-8F94-82553983860B}" presName="descendantText" presStyleLbl="alignAccFollowNode1" presStyleIdx="5" presStyleCnt="7">
        <dgm:presLayoutVars>
          <dgm:bulletEnabled val="1"/>
        </dgm:presLayoutVars>
      </dgm:prSet>
      <dgm:spPr/>
      <dgm:t>
        <a:bodyPr/>
        <a:lstStyle/>
        <a:p>
          <a:endParaRPr lang="zh-CN" altLang="en-US"/>
        </a:p>
      </dgm:t>
    </dgm:pt>
    <dgm:pt modelId="{62F402F9-CD16-4408-8A9F-56DE8A7F18FC}" type="pres">
      <dgm:prSet presAssocID="{EC1C35CE-5CF8-4BDF-A2C3-BD078513FBFE}" presName="sp" presStyleCnt="0"/>
      <dgm:spPr/>
    </dgm:pt>
    <dgm:pt modelId="{A2B54763-08DC-45AF-BC59-D869141BDFB1}" type="pres">
      <dgm:prSet presAssocID="{97AFFC12-90E9-4E36-AB95-02A398473D9A}" presName="linNode" presStyleCnt="0"/>
      <dgm:spPr/>
    </dgm:pt>
    <dgm:pt modelId="{8EAF6770-E67E-4C22-8C1D-8AA659B86C67}" type="pres">
      <dgm:prSet presAssocID="{97AFFC12-90E9-4E36-AB95-02A398473D9A}" presName="parentText" presStyleLbl="node1" presStyleIdx="6" presStyleCnt="7">
        <dgm:presLayoutVars>
          <dgm:chMax val="1"/>
          <dgm:bulletEnabled val="1"/>
        </dgm:presLayoutVars>
      </dgm:prSet>
      <dgm:spPr/>
      <dgm:t>
        <a:bodyPr/>
        <a:lstStyle/>
        <a:p>
          <a:endParaRPr lang="zh-CN" altLang="en-US"/>
        </a:p>
      </dgm:t>
    </dgm:pt>
    <dgm:pt modelId="{B971A56F-DF7D-4486-B1A0-389D1BB48F03}" type="pres">
      <dgm:prSet presAssocID="{97AFFC12-90E9-4E36-AB95-02A398473D9A}" presName="descendantText" presStyleLbl="alignAccFollowNode1" presStyleIdx="6" presStyleCnt="7">
        <dgm:presLayoutVars>
          <dgm:bulletEnabled val="1"/>
        </dgm:presLayoutVars>
      </dgm:prSet>
      <dgm:spPr/>
      <dgm:t>
        <a:bodyPr/>
        <a:lstStyle/>
        <a:p>
          <a:endParaRPr lang="zh-CN" altLang="en-US"/>
        </a:p>
      </dgm:t>
    </dgm:pt>
  </dgm:ptLst>
  <dgm:cxnLst>
    <dgm:cxn modelId="{2A56B682-654B-4146-9569-0DEAC5766FAF}" srcId="{8C36621C-E2E0-43EA-8F67-EC5AF59D3A77}" destId="{97AFFC12-90E9-4E36-AB95-02A398473D9A}" srcOrd="6" destOrd="0" parTransId="{3BD5EBBB-93E5-4D7C-9429-68A89B9418DC}" sibTransId="{D4BD85A5-459E-4235-821E-D24A7B187A44}"/>
    <dgm:cxn modelId="{499B7BAD-AB8A-466B-A1F1-2A8E164D8F14}" srcId="{40480B53-E894-4AE0-9815-D4D6538442AE}" destId="{74D075A0-0C8E-48CA-8529-BC2032EF9DD9}" srcOrd="0" destOrd="0" parTransId="{7D906331-C69D-4831-8236-0BFB54B71BD5}" sibTransId="{62D9E09B-BD7A-4B2F-A3FD-4069E984D38A}"/>
    <dgm:cxn modelId="{4258842B-1AE9-400C-AC41-AB91A1557FB1}" type="presOf" srcId="{4D2E13F9-9A94-4372-A9E8-6EE033AE2876}" destId="{85279DED-F2FD-4CEA-BCFC-11D8C23250B9}" srcOrd="0" destOrd="0" presId="urn:microsoft.com/office/officeart/2005/8/layout/vList5"/>
    <dgm:cxn modelId="{64F91676-6A8C-4582-A843-551040237EBC}" type="presOf" srcId="{40480B53-E894-4AE0-9815-D4D6538442AE}" destId="{FA805291-6697-43B2-B5A5-407E814A0089}" srcOrd="0" destOrd="0" presId="urn:microsoft.com/office/officeart/2005/8/layout/vList5"/>
    <dgm:cxn modelId="{D1EC7E0D-B59E-4038-9473-514BFDC3354A}" type="presOf" srcId="{26597A73-EEE3-428D-8F94-82553983860B}" destId="{D11DCBE2-4323-4F33-8225-A6FCFF556722}" srcOrd="0" destOrd="0" presId="urn:microsoft.com/office/officeart/2005/8/layout/vList5"/>
    <dgm:cxn modelId="{B61F8695-8114-4199-A778-6FF7D22C4D74}" srcId="{8C36621C-E2E0-43EA-8F67-EC5AF59D3A77}" destId="{26597A73-EEE3-428D-8F94-82553983860B}" srcOrd="5" destOrd="0" parTransId="{CAC43716-FCFE-4E12-BA6A-8A79B034F78B}" sibTransId="{EC1C35CE-5CF8-4BDF-A2C3-BD078513FBFE}"/>
    <dgm:cxn modelId="{D47D92AC-C175-4E1D-B5A0-9DC786DF5F63}" type="presOf" srcId="{97AFFC12-90E9-4E36-AB95-02A398473D9A}" destId="{8EAF6770-E67E-4C22-8C1D-8AA659B86C67}" srcOrd="0" destOrd="0" presId="urn:microsoft.com/office/officeart/2005/8/layout/vList5"/>
    <dgm:cxn modelId="{CCA451BE-F7BF-471B-A5DF-50A21F5E2F54}" srcId="{C06B08A5-082F-4336-84B7-15369604FF3A}" destId="{BDC6EE82-494B-4470-9F4A-35067BC5CE8F}" srcOrd="0" destOrd="0" parTransId="{7B97A020-EF3C-429D-836F-ABFEFB0087B1}" sibTransId="{C6C562E7-A43A-4C5F-9272-19D72EF72E38}"/>
    <dgm:cxn modelId="{4499F1AB-B6B5-4FA3-8AD8-2DBFF22430D8}" type="presOf" srcId="{0323288E-14E9-4827-A98D-F7F06C364763}" destId="{504FD522-B962-4BCC-88DC-6669E1C589B7}" srcOrd="0" destOrd="0" presId="urn:microsoft.com/office/officeart/2005/8/layout/vList5"/>
    <dgm:cxn modelId="{1655DA82-C73A-4895-AECD-9FC913FC9999}" type="presOf" srcId="{64D550BD-8FA9-47D3-863D-375A581AFC91}" destId="{7AF6C01C-9915-429D-986A-02E56AF5DA68}" srcOrd="0" destOrd="0" presId="urn:microsoft.com/office/officeart/2005/8/layout/vList5"/>
    <dgm:cxn modelId="{36AF38D6-FE23-4290-AC34-83F7B3798296}" srcId="{DB790E27-6C85-46E9-9292-143DC0F85BD3}" destId="{B4F08657-99A3-443C-B316-5956E9FD2BAA}" srcOrd="0" destOrd="0" parTransId="{531CD142-DD48-474E-B133-24D32E2D58B0}" sibTransId="{C9C288B0-0D06-4512-96DB-B786D13B7CD0}"/>
    <dgm:cxn modelId="{F6EED70F-8E5C-4B60-BB23-B51F5461167A}" type="presOf" srcId="{74D075A0-0C8E-48CA-8529-BC2032EF9DD9}" destId="{8DE3710E-A18E-4C74-8871-9EF02166383E}" srcOrd="0" destOrd="0" presId="urn:microsoft.com/office/officeart/2005/8/layout/vList5"/>
    <dgm:cxn modelId="{60DBF5B0-0B6D-40B7-BE0A-3B7237421128}" srcId="{26597A73-EEE3-428D-8F94-82553983860B}" destId="{64D550BD-8FA9-47D3-863D-375A581AFC91}" srcOrd="0" destOrd="0" parTransId="{B9AC82A3-D8D9-4FA0-BA02-FA7AB5A61376}" sibTransId="{FF220709-ABAD-4328-A605-BA2844BC4BDA}"/>
    <dgm:cxn modelId="{A9ED9C00-82DD-473C-8AA1-310F59A5BB27}" type="presOf" srcId="{A6C4897D-78E9-4143-A22F-AF91AE824101}" destId="{A64A9576-7389-41E2-BF11-909FD408FFB3}" srcOrd="0" destOrd="0" presId="urn:microsoft.com/office/officeart/2005/8/layout/vList5"/>
    <dgm:cxn modelId="{DBD68FD5-E8BF-41FC-BBF5-EB8B101BD4DC}" type="presOf" srcId="{B4F08657-99A3-443C-B316-5956E9FD2BAA}" destId="{BC1E5968-C9DA-4E37-BDD4-1F7DCAE50423}" srcOrd="0" destOrd="0" presId="urn:microsoft.com/office/officeart/2005/8/layout/vList5"/>
    <dgm:cxn modelId="{DA0AD504-B983-4821-9C05-53EFB9E519B6}" srcId="{8C36621C-E2E0-43EA-8F67-EC5AF59D3A77}" destId="{40480B53-E894-4AE0-9815-D4D6538442AE}" srcOrd="2" destOrd="0" parTransId="{9D899961-95FA-4522-81B3-677CFD32FACF}" sibTransId="{7D594FC4-0FB0-4CAB-824E-A6313BB4785D}"/>
    <dgm:cxn modelId="{DC17D395-3F66-47E5-AD3D-868E00D1FC8E}" srcId="{4D2E13F9-9A94-4372-A9E8-6EE033AE2876}" destId="{0323288E-14E9-4827-A98D-F7F06C364763}" srcOrd="0" destOrd="0" parTransId="{DD1930A7-6AF2-433D-8385-0136E5683F3D}" sibTransId="{1A076EB7-E956-40C9-B9DB-435A27FEFE1B}"/>
    <dgm:cxn modelId="{8FD8A080-6297-4136-9B37-87EFF57D9062}" type="presOf" srcId="{BDC6EE82-494B-4470-9F4A-35067BC5CE8F}" destId="{C7FBCEE7-6CE0-4FEC-BFB6-30C92376F1F1}" srcOrd="0" destOrd="0" presId="urn:microsoft.com/office/officeart/2005/8/layout/vList5"/>
    <dgm:cxn modelId="{74F1CDFE-AA6B-44DC-8AE1-AFB56493AE2D}" type="presOf" srcId="{25DD13D0-148E-447A-9F26-67398014B3D0}" destId="{B971A56F-DF7D-4486-B1A0-389D1BB48F03}" srcOrd="0" destOrd="0" presId="urn:microsoft.com/office/officeart/2005/8/layout/vList5"/>
    <dgm:cxn modelId="{0847D129-661F-460B-9084-66D391078E75}" srcId="{8C36621C-E2E0-43EA-8F67-EC5AF59D3A77}" destId="{C06B08A5-082F-4336-84B7-15369604FF3A}" srcOrd="3" destOrd="0" parTransId="{325AA13C-A024-46D4-9CEA-BCF8BA066BB2}" sibTransId="{18484B56-65DD-4E45-9B75-5C8006DE2850}"/>
    <dgm:cxn modelId="{AE2FF8A8-E8A5-403E-BFAF-0E398E88587A}" srcId="{8C36621C-E2E0-43EA-8F67-EC5AF59D3A77}" destId="{A6C4897D-78E9-4143-A22F-AF91AE824101}" srcOrd="0" destOrd="0" parTransId="{4E9F14DB-5303-4560-9B64-A42FA995A193}" sibTransId="{A667BA04-CECE-4F0E-AA9F-04FD37233EA1}"/>
    <dgm:cxn modelId="{A1577FFF-4D67-47EC-B6BE-2C7940944A82}" srcId="{8C36621C-E2E0-43EA-8F67-EC5AF59D3A77}" destId="{DB790E27-6C85-46E9-9292-143DC0F85BD3}" srcOrd="1" destOrd="0" parTransId="{EF50C8D6-BBE6-4650-ABDC-AE7D4FD8B7F2}" sibTransId="{88282F53-DB63-48CB-88AF-006AA560308E}"/>
    <dgm:cxn modelId="{3D10CFC9-0D05-4AAF-8187-A00CFF2F8420}" srcId="{97AFFC12-90E9-4E36-AB95-02A398473D9A}" destId="{25DD13D0-148E-447A-9F26-67398014B3D0}" srcOrd="0" destOrd="0" parTransId="{B60A0C86-4E18-4050-B3FF-9080F1510817}" sibTransId="{1CD99E41-9394-49A7-93FB-33EFF5B3BBAB}"/>
    <dgm:cxn modelId="{9B41B081-91B0-4474-8A0C-2347FE7BF905}" type="presOf" srcId="{C06B08A5-082F-4336-84B7-15369604FF3A}" destId="{F8B0BE9A-91B9-41DC-A9A4-9FD5B5029761}" srcOrd="0" destOrd="0" presId="urn:microsoft.com/office/officeart/2005/8/layout/vList5"/>
    <dgm:cxn modelId="{48BEE9CC-577D-4827-9DC2-1AEEED8F6675}" srcId="{8C36621C-E2E0-43EA-8F67-EC5AF59D3A77}" destId="{4D2E13F9-9A94-4372-A9E8-6EE033AE2876}" srcOrd="4" destOrd="0" parTransId="{7A6BAF1A-CA7B-4658-9AAF-74F53A6B8AC4}" sibTransId="{CBAE78DF-1C98-43E0-9D4D-29CFC6343333}"/>
    <dgm:cxn modelId="{AA0BF8A7-5B16-4BA8-866E-FE99045E6EBD}" type="presOf" srcId="{8C36621C-E2E0-43EA-8F67-EC5AF59D3A77}" destId="{E4FDA712-BE84-4D7D-9E2E-33AE31227F3D}" srcOrd="0" destOrd="0" presId="urn:microsoft.com/office/officeart/2005/8/layout/vList5"/>
    <dgm:cxn modelId="{C4B49D09-B06F-4F57-A8A3-5EC6295EF4F1}" srcId="{A6C4897D-78E9-4143-A22F-AF91AE824101}" destId="{5B66917E-CAA1-402F-8499-5DD76C0692A7}" srcOrd="0" destOrd="0" parTransId="{5EBE2B49-AF02-4F90-AE96-27D8413E52A4}" sibTransId="{2F723935-17BE-48D3-AFF4-93565D04118D}"/>
    <dgm:cxn modelId="{CF5DF5FA-D9D1-4F18-94A6-27D4F7FBD3C5}" type="presOf" srcId="{5B66917E-CAA1-402F-8499-5DD76C0692A7}" destId="{E01DB05E-71C2-4DA7-B913-E33F21E58723}" srcOrd="0" destOrd="0" presId="urn:microsoft.com/office/officeart/2005/8/layout/vList5"/>
    <dgm:cxn modelId="{37850DB6-651E-4069-9727-D02D7121A670}" type="presOf" srcId="{DB790E27-6C85-46E9-9292-143DC0F85BD3}" destId="{0DCB5B09-7E30-4921-9DAC-DF927EA1161F}" srcOrd="0" destOrd="0" presId="urn:microsoft.com/office/officeart/2005/8/layout/vList5"/>
    <dgm:cxn modelId="{4764EAC5-9428-45C3-B7D3-3330CB8C646E}" type="presParOf" srcId="{E4FDA712-BE84-4D7D-9E2E-33AE31227F3D}" destId="{75D5A1E1-A38B-429A-855B-F82A97FC263E}" srcOrd="0" destOrd="0" presId="urn:microsoft.com/office/officeart/2005/8/layout/vList5"/>
    <dgm:cxn modelId="{3C6E13F7-B49E-4C3D-8D52-01F1267011C8}" type="presParOf" srcId="{75D5A1E1-A38B-429A-855B-F82A97FC263E}" destId="{A64A9576-7389-41E2-BF11-909FD408FFB3}" srcOrd="0" destOrd="0" presId="urn:microsoft.com/office/officeart/2005/8/layout/vList5"/>
    <dgm:cxn modelId="{F7979170-24D1-4511-BFA4-53790949B5AC}" type="presParOf" srcId="{75D5A1E1-A38B-429A-855B-F82A97FC263E}" destId="{E01DB05E-71C2-4DA7-B913-E33F21E58723}" srcOrd="1" destOrd="0" presId="urn:microsoft.com/office/officeart/2005/8/layout/vList5"/>
    <dgm:cxn modelId="{CA4E4FF9-0702-41D5-AE7D-5242459D0526}" type="presParOf" srcId="{E4FDA712-BE84-4D7D-9E2E-33AE31227F3D}" destId="{AF042736-3CE6-4E7E-B2E5-D29C12D6C5E4}" srcOrd="1" destOrd="0" presId="urn:microsoft.com/office/officeart/2005/8/layout/vList5"/>
    <dgm:cxn modelId="{865FF807-9B84-451B-97BA-DE13C8D9C28B}" type="presParOf" srcId="{E4FDA712-BE84-4D7D-9E2E-33AE31227F3D}" destId="{C7AB444A-0CB6-4D46-9ACE-A3AC29BFBBC2}" srcOrd="2" destOrd="0" presId="urn:microsoft.com/office/officeart/2005/8/layout/vList5"/>
    <dgm:cxn modelId="{A6332ACE-FE0B-441F-AFFD-DFE621F5A6DA}" type="presParOf" srcId="{C7AB444A-0CB6-4D46-9ACE-A3AC29BFBBC2}" destId="{0DCB5B09-7E30-4921-9DAC-DF927EA1161F}" srcOrd="0" destOrd="0" presId="urn:microsoft.com/office/officeart/2005/8/layout/vList5"/>
    <dgm:cxn modelId="{9F295EB0-8F6E-4A7D-889E-98C6DB263487}" type="presParOf" srcId="{C7AB444A-0CB6-4D46-9ACE-A3AC29BFBBC2}" destId="{BC1E5968-C9DA-4E37-BDD4-1F7DCAE50423}" srcOrd="1" destOrd="0" presId="urn:microsoft.com/office/officeart/2005/8/layout/vList5"/>
    <dgm:cxn modelId="{6700FFEE-F463-4970-A556-17E8FF4431F4}" type="presParOf" srcId="{E4FDA712-BE84-4D7D-9E2E-33AE31227F3D}" destId="{C7E1B23A-8468-4758-BC56-8D10E18D8168}" srcOrd="3" destOrd="0" presId="urn:microsoft.com/office/officeart/2005/8/layout/vList5"/>
    <dgm:cxn modelId="{D1A2C975-267A-4975-BA0E-D3B4D5255F38}" type="presParOf" srcId="{E4FDA712-BE84-4D7D-9E2E-33AE31227F3D}" destId="{BFA7BB32-06C5-4765-97C8-6C5EBB01F42C}" srcOrd="4" destOrd="0" presId="urn:microsoft.com/office/officeart/2005/8/layout/vList5"/>
    <dgm:cxn modelId="{E3CBD141-814C-49C9-AEC1-794F299A3DBD}" type="presParOf" srcId="{BFA7BB32-06C5-4765-97C8-6C5EBB01F42C}" destId="{FA805291-6697-43B2-B5A5-407E814A0089}" srcOrd="0" destOrd="0" presId="urn:microsoft.com/office/officeart/2005/8/layout/vList5"/>
    <dgm:cxn modelId="{40F0AA19-7E39-49C9-A919-70F1E36B4354}" type="presParOf" srcId="{BFA7BB32-06C5-4765-97C8-6C5EBB01F42C}" destId="{8DE3710E-A18E-4C74-8871-9EF02166383E}" srcOrd="1" destOrd="0" presId="urn:microsoft.com/office/officeart/2005/8/layout/vList5"/>
    <dgm:cxn modelId="{4B8CBED8-20F9-4912-A9AA-2B9E9605ED58}" type="presParOf" srcId="{E4FDA712-BE84-4D7D-9E2E-33AE31227F3D}" destId="{94AE226C-7FBA-4F27-AC93-A4CF04D06E67}" srcOrd="5" destOrd="0" presId="urn:microsoft.com/office/officeart/2005/8/layout/vList5"/>
    <dgm:cxn modelId="{23DF94C7-FD5F-4C38-AD80-99A27A69D9E2}" type="presParOf" srcId="{E4FDA712-BE84-4D7D-9E2E-33AE31227F3D}" destId="{E4D006F7-BAC0-444E-A3EE-C6AD7B981817}" srcOrd="6" destOrd="0" presId="urn:microsoft.com/office/officeart/2005/8/layout/vList5"/>
    <dgm:cxn modelId="{B8D47591-0A7A-4C8C-839F-9E86947FBA98}" type="presParOf" srcId="{E4D006F7-BAC0-444E-A3EE-C6AD7B981817}" destId="{F8B0BE9A-91B9-41DC-A9A4-9FD5B5029761}" srcOrd="0" destOrd="0" presId="urn:microsoft.com/office/officeart/2005/8/layout/vList5"/>
    <dgm:cxn modelId="{DA6AE012-D96B-48DC-A439-D087CED84FFE}" type="presParOf" srcId="{E4D006F7-BAC0-444E-A3EE-C6AD7B981817}" destId="{C7FBCEE7-6CE0-4FEC-BFB6-30C92376F1F1}" srcOrd="1" destOrd="0" presId="urn:microsoft.com/office/officeart/2005/8/layout/vList5"/>
    <dgm:cxn modelId="{8DC12F1A-8124-4BE2-B98F-891C24C14AFC}" type="presParOf" srcId="{E4FDA712-BE84-4D7D-9E2E-33AE31227F3D}" destId="{88A8C092-F478-47D4-8241-D2FB1C818A55}" srcOrd="7" destOrd="0" presId="urn:microsoft.com/office/officeart/2005/8/layout/vList5"/>
    <dgm:cxn modelId="{116418F1-6358-4E7C-9296-04E7CC607FB4}" type="presParOf" srcId="{E4FDA712-BE84-4D7D-9E2E-33AE31227F3D}" destId="{E014315A-9DC0-4807-AB11-033AEF806675}" srcOrd="8" destOrd="0" presId="urn:microsoft.com/office/officeart/2005/8/layout/vList5"/>
    <dgm:cxn modelId="{BDAE0276-DD23-43ED-BDF7-A35916A5F790}" type="presParOf" srcId="{E014315A-9DC0-4807-AB11-033AEF806675}" destId="{85279DED-F2FD-4CEA-BCFC-11D8C23250B9}" srcOrd="0" destOrd="0" presId="urn:microsoft.com/office/officeart/2005/8/layout/vList5"/>
    <dgm:cxn modelId="{4177CE8C-0F45-4C58-8BB5-047CB081F34B}" type="presParOf" srcId="{E014315A-9DC0-4807-AB11-033AEF806675}" destId="{504FD522-B962-4BCC-88DC-6669E1C589B7}" srcOrd="1" destOrd="0" presId="urn:microsoft.com/office/officeart/2005/8/layout/vList5"/>
    <dgm:cxn modelId="{3807AC66-4268-4EAC-AD89-B05193BEC304}" type="presParOf" srcId="{E4FDA712-BE84-4D7D-9E2E-33AE31227F3D}" destId="{9846C13A-1129-4FDA-AFFA-6EDA911CC887}" srcOrd="9" destOrd="0" presId="urn:microsoft.com/office/officeart/2005/8/layout/vList5"/>
    <dgm:cxn modelId="{1F47561A-7662-4407-9B24-E85FC99BC255}" type="presParOf" srcId="{E4FDA712-BE84-4D7D-9E2E-33AE31227F3D}" destId="{05E272FE-F634-4C64-83C9-360241750300}" srcOrd="10" destOrd="0" presId="urn:microsoft.com/office/officeart/2005/8/layout/vList5"/>
    <dgm:cxn modelId="{961E7040-1522-4F46-9602-9BC3747BD945}" type="presParOf" srcId="{05E272FE-F634-4C64-83C9-360241750300}" destId="{D11DCBE2-4323-4F33-8225-A6FCFF556722}" srcOrd="0" destOrd="0" presId="urn:microsoft.com/office/officeart/2005/8/layout/vList5"/>
    <dgm:cxn modelId="{D9044201-F7C1-481C-8934-E07D37557719}" type="presParOf" srcId="{05E272FE-F634-4C64-83C9-360241750300}" destId="{7AF6C01C-9915-429D-986A-02E56AF5DA68}" srcOrd="1" destOrd="0" presId="urn:microsoft.com/office/officeart/2005/8/layout/vList5"/>
    <dgm:cxn modelId="{2EE52D9A-FA5D-4B39-B574-A0FA984D5D90}" type="presParOf" srcId="{E4FDA712-BE84-4D7D-9E2E-33AE31227F3D}" destId="{62F402F9-CD16-4408-8A9F-56DE8A7F18FC}" srcOrd="11" destOrd="0" presId="urn:microsoft.com/office/officeart/2005/8/layout/vList5"/>
    <dgm:cxn modelId="{D4EC1611-2FB7-4D8F-912C-BF3C32A29875}" type="presParOf" srcId="{E4FDA712-BE84-4D7D-9E2E-33AE31227F3D}" destId="{A2B54763-08DC-45AF-BC59-D869141BDFB1}" srcOrd="12" destOrd="0" presId="urn:microsoft.com/office/officeart/2005/8/layout/vList5"/>
    <dgm:cxn modelId="{589828E3-ACC1-4F21-B9E0-B9811BA52461}" type="presParOf" srcId="{A2B54763-08DC-45AF-BC59-D869141BDFB1}" destId="{8EAF6770-E67E-4C22-8C1D-8AA659B86C67}" srcOrd="0" destOrd="0" presId="urn:microsoft.com/office/officeart/2005/8/layout/vList5"/>
    <dgm:cxn modelId="{540B4E80-A93E-41DB-AD08-D92C57101C28}" type="presParOf" srcId="{A2B54763-08DC-45AF-BC59-D869141BDFB1}" destId="{B971A56F-DF7D-4486-B1A0-389D1BB48F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6621C-E2E0-43EA-8F67-EC5AF59D3A7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zh-CN" altLang="en-US"/>
        </a:p>
      </dgm:t>
    </dgm:pt>
    <dgm:pt modelId="{A6C4897D-78E9-4143-A22F-AF91AE824101}">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职工活动支出</a:t>
          </a:r>
          <a:endParaRPr lang="zh-CN" altLang="en-US" sz="2200" b="1" dirty="0"/>
        </a:p>
      </dgm:t>
    </dgm:pt>
    <dgm:pt modelId="{4E9F14DB-5303-4560-9B64-A42FA995A193}" type="parTrans" cxnId="{AE2FF8A8-E8A5-403E-BFAF-0E398E88587A}">
      <dgm:prSet/>
      <dgm:spPr/>
      <dgm:t>
        <a:bodyPr/>
        <a:lstStyle/>
        <a:p>
          <a:endParaRPr lang="zh-CN" altLang="en-US"/>
        </a:p>
      </dgm:t>
    </dgm:pt>
    <dgm:pt modelId="{A667BA04-CECE-4F0E-AA9F-04FD37233EA1}" type="sibTrans" cxnId="{AE2FF8A8-E8A5-403E-BFAF-0E398E88587A}">
      <dgm:prSet/>
      <dgm:spPr/>
      <dgm:t>
        <a:bodyPr/>
        <a:lstStyle/>
        <a:p>
          <a:endParaRPr lang="zh-CN" altLang="en-US"/>
        </a:p>
      </dgm:t>
    </dgm:pt>
    <dgm:pt modelId="{5B66917E-CAA1-402F-8499-5DD76C0692A7}">
      <dgm:prSet phldrT="[文本]"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1700" b="1" dirty="0" smtClean="0">
              <a:solidFill>
                <a:srgbClr val="7030A0"/>
              </a:solidFill>
              <a:latin typeface="华文楷体" panose="02010600040101010101" pitchFamily="2" charset="-122"/>
              <a:ea typeface="华文楷体" panose="02010600040101010101" pitchFamily="2" charset="-122"/>
            </a:rPr>
            <a:t>工会组织开展职工教育、文体、宣传等活动所发生的支出和工会组织的职工集体福利支出</a:t>
          </a:r>
          <a:endParaRPr lang="zh-CN" altLang="en-US" sz="1700" b="1" dirty="0">
            <a:solidFill>
              <a:srgbClr val="7030A0"/>
            </a:solidFill>
            <a:latin typeface="华文楷体" panose="02010600040101010101" pitchFamily="2" charset="-122"/>
            <a:ea typeface="华文楷体" panose="02010600040101010101" pitchFamily="2" charset="-122"/>
          </a:endParaRPr>
        </a:p>
      </dgm:t>
    </dgm:pt>
    <dgm:pt modelId="{5EBE2B49-AF02-4F90-AE96-27D8413E52A4}" type="parTrans" cxnId="{C4B49D09-B06F-4F57-A8A3-5EC6295EF4F1}">
      <dgm:prSet/>
      <dgm:spPr/>
      <dgm:t>
        <a:bodyPr/>
        <a:lstStyle/>
        <a:p>
          <a:endParaRPr lang="zh-CN" altLang="en-US"/>
        </a:p>
      </dgm:t>
    </dgm:pt>
    <dgm:pt modelId="{2F723935-17BE-48D3-AFF4-93565D04118D}" type="sibTrans" cxnId="{C4B49D09-B06F-4F57-A8A3-5EC6295EF4F1}">
      <dgm:prSet/>
      <dgm:spPr/>
      <dgm:t>
        <a:bodyPr/>
        <a:lstStyle/>
        <a:p>
          <a:endParaRPr lang="zh-CN" altLang="en-US"/>
        </a:p>
      </dgm:t>
    </dgm:pt>
    <dgm:pt modelId="{DB790E27-6C85-46E9-9292-143DC0F85BD3}">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维权支出</a:t>
          </a:r>
          <a:endParaRPr lang="zh-CN" altLang="en-US" sz="2200" b="1" dirty="0"/>
        </a:p>
      </dgm:t>
    </dgm:pt>
    <dgm:pt modelId="{EF50C8D6-BBE6-4650-ABDC-AE7D4FD8B7F2}" type="parTrans" cxnId="{A1577FFF-4D67-47EC-B6BE-2C7940944A82}">
      <dgm:prSet/>
      <dgm:spPr/>
      <dgm:t>
        <a:bodyPr/>
        <a:lstStyle/>
        <a:p>
          <a:endParaRPr lang="zh-CN" altLang="en-US"/>
        </a:p>
      </dgm:t>
    </dgm:pt>
    <dgm:pt modelId="{88282F53-DB63-48CB-88AF-006AA560308E}" type="sibTrans" cxnId="{A1577FFF-4D67-47EC-B6BE-2C7940944A82}">
      <dgm:prSet/>
      <dgm:spPr/>
      <dgm:t>
        <a:bodyPr/>
        <a:lstStyle/>
        <a:p>
          <a:endParaRPr lang="zh-CN" altLang="en-US"/>
        </a:p>
      </dgm:t>
    </dgm:pt>
    <dgm:pt modelId="{B4F08657-99A3-443C-B316-5956E9FD2BAA}">
      <dgm:prSet phldrT="[文本]"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基层工会用于维护职工权益的支出</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531CD142-DD48-474E-B133-24D32E2D58B0}" type="parTrans" cxnId="{36AF38D6-FE23-4290-AC34-83F7B3798296}">
      <dgm:prSet/>
      <dgm:spPr/>
      <dgm:t>
        <a:bodyPr/>
        <a:lstStyle/>
        <a:p>
          <a:endParaRPr lang="zh-CN" altLang="en-US"/>
        </a:p>
      </dgm:t>
    </dgm:pt>
    <dgm:pt modelId="{C9C288B0-0D06-4512-96DB-B786D13B7CD0}" type="sibTrans" cxnId="{36AF38D6-FE23-4290-AC34-83F7B3798296}">
      <dgm:prSet/>
      <dgm:spPr/>
      <dgm:t>
        <a:bodyPr/>
        <a:lstStyle/>
        <a:p>
          <a:endParaRPr lang="zh-CN" altLang="en-US"/>
        </a:p>
      </dgm:t>
    </dgm:pt>
    <dgm:pt modelId="{40480B53-E894-4AE0-9815-D4D6538442AE}">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业务支出</a:t>
          </a:r>
          <a:endParaRPr lang="zh-CN" altLang="en-US" sz="2200" b="1" dirty="0"/>
        </a:p>
      </dgm:t>
    </dgm:pt>
    <dgm:pt modelId="{9D899961-95FA-4522-81B3-677CFD32FACF}" type="parTrans" cxnId="{DA0AD504-B983-4821-9C05-53EFB9E519B6}">
      <dgm:prSet/>
      <dgm:spPr/>
      <dgm:t>
        <a:bodyPr/>
        <a:lstStyle/>
        <a:p>
          <a:endParaRPr lang="zh-CN" altLang="en-US"/>
        </a:p>
      </dgm:t>
    </dgm:pt>
    <dgm:pt modelId="{7D594FC4-0FB0-4CAB-824E-A6313BB4785D}" type="sibTrans" cxnId="{DA0AD504-B983-4821-9C05-53EFB9E519B6}">
      <dgm:prSet/>
      <dgm:spPr/>
      <dgm:t>
        <a:bodyPr/>
        <a:lstStyle/>
        <a:p>
          <a:endParaRPr lang="zh-CN" altLang="en-US"/>
        </a:p>
      </dgm:t>
    </dgm:pt>
    <dgm:pt modelId="{74D075A0-0C8E-48CA-8529-BC2032EF9DD9}">
      <dgm:prSet phldrT="[文本]"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基层工会培训工会干部、加强自身建设以及开展业务工作发生的各项支出</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7D906331-C69D-4831-8236-0BFB54B71BD5}" type="parTrans" cxnId="{499B7BAD-AB8A-466B-A1F1-2A8E164D8F14}">
      <dgm:prSet/>
      <dgm:spPr/>
      <dgm:t>
        <a:bodyPr/>
        <a:lstStyle/>
        <a:p>
          <a:endParaRPr lang="zh-CN" altLang="en-US"/>
        </a:p>
      </dgm:t>
    </dgm:pt>
    <dgm:pt modelId="{62D9E09B-BD7A-4B2F-A3FD-4069E984D38A}" type="sibTrans" cxnId="{499B7BAD-AB8A-466B-A1F1-2A8E164D8F14}">
      <dgm:prSet/>
      <dgm:spPr/>
      <dgm:t>
        <a:bodyPr/>
        <a:lstStyle/>
        <a:p>
          <a:endParaRPr lang="zh-CN" altLang="en-US"/>
        </a:p>
      </dgm:t>
    </dgm:pt>
    <dgm:pt modelId="{C06B08A5-082F-4336-84B7-15369604FF3A}">
      <dgm:prSet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资本性支出</a:t>
          </a:r>
          <a:endParaRPr lang="zh-CN" altLang="en-US" sz="2200" b="1" dirty="0"/>
        </a:p>
      </dgm:t>
    </dgm:pt>
    <dgm:pt modelId="{325AA13C-A024-46D4-9CEA-BCF8BA066BB2}" type="parTrans" cxnId="{0847D129-661F-460B-9084-66D391078E75}">
      <dgm:prSet/>
      <dgm:spPr/>
      <dgm:t>
        <a:bodyPr/>
        <a:lstStyle/>
        <a:p>
          <a:endParaRPr lang="zh-CN" altLang="en-US"/>
        </a:p>
      </dgm:t>
    </dgm:pt>
    <dgm:pt modelId="{18484B56-65DD-4E45-9B75-5C8006DE2850}" type="sibTrans" cxnId="{0847D129-661F-460B-9084-66D391078E75}">
      <dgm:prSet/>
      <dgm:spPr/>
      <dgm:t>
        <a:bodyPr/>
        <a:lstStyle/>
        <a:p>
          <a:endParaRPr lang="zh-CN" altLang="en-US"/>
        </a:p>
      </dgm:t>
    </dgm:pt>
    <dgm:pt modelId="{97AFFC12-90E9-4E36-AB95-02A398473D9A}">
      <dgm:prSet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其他支出</a:t>
          </a:r>
          <a:endParaRPr lang="zh-CN" altLang="en-US" sz="2200" b="1" dirty="0"/>
        </a:p>
      </dgm:t>
    </dgm:pt>
    <dgm:pt modelId="{3BD5EBBB-93E5-4D7C-9429-68A89B9418DC}" type="parTrans" cxnId="{2A56B682-654B-4146-9569-0DEAC5766FAF}">
      <dgm:prSet/>
      <dgm:spPr/>
      <dgm:t>
        <a:bodyPr/>
        <a:lstStyle/>
        <a:p>
          <a:endParaRPr lang="zh-CN" altLang="en-US"/>
        </a:p>
      </dgm:t>
    </dgm:pt>
    <dgm:pt modelId="{D4BD85A5-459E-4235-821E-D24A7B187A44}" type="sibTrans" cxnId="{2A56B682-654B-4146-9569-0DEAC5766FAF}">
      <dgm:prSet/>
      <dgm:spPr/>
      <dgm:t>
        <a:bodyPr/>
        <a:lstStyle/>
        <a:p>
          <a:endParaRPr lang="zh-CN" altLang="en-US"/>
        </a:p>
      </dgm:t>
    </dgm:pt>
    <dgm:pt modelId="{25DD13D0-148E-447A-9F26-67398014B3D0}">
      <dgm:prSet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除上述支出以外的其他各项支出。包括</a:t>
          </a:r>
          <a:r>
            <a:rPr lang="en-US" altLang="en-US" sz="1800" b="1" dirty="0" smtClean="0">
              <a:solidFill>
                <a:srgbClr val="7030A0"/>
              </a:solidFill>
              <a:latin typeface="楷体" panose="02010609060101010101" pitchFamily="49" charset="-122"/>
              <a:ea typeface="楷体" panose="02010609060101010101" pitchFamily="49" charset="-122"/>
            </a:rPr>
            <a:t>:</a:t>
          </a:r>
          <a:r>
            <a:rPr lang="zh-CN" altLang="en-US" sz="1800" b="1" dirty="0" smtClean="0">
              <a:solidFill>
                <a:srgbClr val="7030A0"/>
              </a:solidFill>
              <a:latin typeface="楷体" panose="02010609060101010101" pitchFamily="49" charset="-122"/>
              <a:ea typeface="楷体" panose="02010609060101010101" pitchFamily="49" charset="-122"/>
            </a:rPr>
            <a:t>资产盘亏、固定资产处置净损失、捐赠、赞助等</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B60A0C86-4E18-4050-B3FF-9080F1510817}" type="parTrans" cxnId="{3D10CFC9-0D05-4AAF-8187-A00CFF2F8420}">
      <dgm:prSet/>
      <dgm:spPr/>
      <dgm:t>
        <a:bodyPr/>
        <a:lstStyle/>
        <a:p>
          <a:endParaRPr lang="zh-CN" altLang="en-US"/>
        </a:p>
      </dgm:t>
    </dgm:pt>
    <dgm:pt modelId="{1CD99E41-9394-49A7-93FB-33EFF5B3BBAB}" type="sibTrans" cxnId="{3D10CFC9-0D05-4AAF-8187-A00CFF2F8420}">
      <dgm:prSet/>
      <dgm:spPr/>
      <dgm:t>
        <a:bodyPr/>
        <a:lstStyle/>
        <a:p>
          <a:endParaRPr lang="zh-CN" altLang="en-US"/>
        </a:p>
      </dgm:t>
    </dgm:pt>
    <dgm:pt modelId="{BDC6EE82-494B-4470-9F4A-35067BC5CE8F}">
      <dgm:prSet custT="1">
        <dgm:style>
          <a:lnRef idx="1">
            <a:schemeClr val="accent6"/>
          </a:lnRef>
          <a:fillRef idx="2">
            <a:schemeClr val="accent6"/>
          </a:fillRef>
          <a:effectRef idx="1">
            <a:schemeClr val="accent6"/>
          </a:effectRef>
          <a:fontRef idx="minor">
            <a:schemeClr val="dk1"/>
          </a:fontRef>
        </dgm:style>
      </dgm:prSet>
      <dgm:spPr/>
      <dgm:t>
        <a:bodyPr/>
        <a:lstStyle/>
        <a:p>
          <a:pPr algn="l"/>
          <a:r>
            <a:rPr lang="zh-CN" altLang="en-US" sz="1800" b="1" dirty="0" smtClean="0">
              <a:solidFill>
                <a:srgbClr val="7030A0"/>
              </a:solidFill>
              <a:latin typeface="楷体" panose="02010609060101010101" pitchFamily="49" charset="-122"/>
              <a:ea typeface="楷体" panose="02010609060101010101" pitchFamily="49" charset="-122"/>
            </a:rPr>
            <a:t>基层工会从事工会建设工程、设备工具购置、大型修缮和信息网络购建而发生的支出</a:t>
          </a:r>
          <a:endParaRPr lang="zh-CN" altLang="en-US" sz="1800" b="1" dirty="0"/>
        </a:p>
      </dgm:t>
    </dgm:pt>
    <dgm:pt modelId="{7B97A020-EF3C-429D-836F-ABFEFB0087B1}" type="parTrans" cxnId="{CCA451BE-F7BF-471B-A5DF-50A21F5E2F54}">
      <dgm:prSet/>
      <dgm:spPr/>
      <dgm:t>
        <a:bodyPr/>
        <a:lstStyle/>
        <a:p>
          <a:endParaRPr lang="zh-CN" altLang="en-US"/>
        </a:p>
      </dgm:t>
    </dgm:pt>
    <dgm:pt modelId="{C6C562E7-A43A-4C5F-9272-19D72EF72E38}" type="sibTrans" cxnId="{CCA451BE-F7BF-471B-A5DF-50A21F5E2F54}">
      <dgm:prSet/>
      <dgm:spPr/>
      <dgm:t>
        <a:bodyPr/>
        <a:lstStyle/>
        <a:p>
          <a:endParaRPr lang="zh-CN" altLang="en-US"/>
        </a:p>
      </dgm:t>
    </dgm:pt>
    <dgm:pt modelId="{4D2E13F9-9A94-4372-A9E8-6EE033AE2876}">
      <dgm:prSet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事业支出</a:t>
          </a:r>
          <a:endParaRPr lang="zh-CN" altLang="en-US" sz="2200" b="1" dirty="0"/>
        </a:p>
      </dgm:t>
    </dgm:pt>
    <dgm:pt modelId="{7A6BAF1A-CA7B-4658-9AAF-74F53A6B8AC4}" type="parTrans" cxnId="{48BEE9CC-577D-4827-9DC2-1AEEED8F6675}">
      <dgm:prSet/>
      <dgm:spPr/>
      <dgm:t>
        <a:bodyPr/>
        <a:lstStyle/>
        <a:p>
          <a:endParaRPr lang="zh-CN" altLang="en-US"/>
        </a:p>
      </dgm:t>
    </dgm:pt>
    <dgm:pt modelId="{CBAE78DF-1C98-43E0-9D4D-29CFC6343333}" type="sibTrans" cxnId="{48BEE9CC-577D-4827-9DC2-1AEEED8F6675}">
      <dgm:prSet/>
      <dgm:spPr/>
      <dgm:t>
        <a:bodyPr/>
        <a:lstStyle/>
        <a:p>
          <a:endParaRPr lang="zh-CN" altLang="en-US"/>
        </a:p>
      </dgm:t>
    </dgm:pt>
    <dgm:pt modelId="{0323288E-14E9-4827-A98D-F7F06C364763}">
      <dgm:prSet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1800" b="1" dirty="0" smtClean="0">
              <a:solidFill>
                <a:srgbClr val="7030A0"/>
              </a:solidFill>
              <a:latin typeface="楷体" panose="02010609060101010101" pitchFamily="49" charset="-122"/>
              <a:ea typeface="楷体" panose="02010609060101010101" pitchFamily="49" charset="-122"/>
            </a:rPr>
            <a:t>基层工会对独立核算的附属事业单位的补助和非独立核算的附属事业单位的各项支出</a:t>
          </a:r>
          <a:endParaRPr lang="zh-CN" altLang="en-US" sz="1800" b="1" dirty="0">
            <a:solidFill>
              <a:srgbClr val="7030A0"/>
            </a:solidFill>
            <a:latin typeface="楷体" panose="02010609060101010101" pitchFamily="49" charset="-122"/>
            <a:ea typeface="楷体" panose="02010609060101010101" pitchFamily="49" charset="-122"/>
          </a:endParaRPr>
        </a:p>
      </dgm:t>
    </dgm:pt>
    <dgm:pt modelId="{DD1930A7-6AF2-433D-8385-0136E5683F3D}" type="parTrans" cxnId="{DC17D395-3F66-47E5-AD3D-868E00D1FC8E}">
      <dgm:prSet/>
      <dgm:spPr/>
      <dgm:t>
        <a:bodyPr/>
        <a:lstStyle/>
        <a:p>
          <a:endParaRPr lang="zh-CN" altLang="en-US"/>
        </a:p>
      </dgm:t>
    </dgm:pt>
    <dgm:pt modelId="{1A076EB7-E956-40C9-B9DB-435A27FEFE1B}" type="sibTrans" cxnId="{DC17D395-3F66-47E5-AD3D-868E00D1FC8E}">
      <dgm:prSet/>
      <dgm:spPr/>
      <dgm:t>
        <a:bodyPr/>
        <a:lstStyle/>
        <a:p>
          <a:endParaRPr lang="zh-CN" altLang="en-US"/>
        </a:p>
      </dgm:t>
    </dgm:pt>
    <dgm:pt modelId="{E4FDA712-BE84-4D7D-9E2E-33AE31227F3D}" type="pres">
      <dgm:prSet presAssocID="{8C36621C-E2E0-43EA-8F67-EC5AF59D3A77}" presName="Name0" presStyleCnt="0">
        <dgm:presLayoutVars>
          <dgm:dir/>
          <dgm:animLvl val="lvl"/>
          <dgm:resizeHandles val="exact"/>
        </dgm:presLayoutVars>
      </dgm:prSet>
      <dgm:spPr/>
      <dgm:t>
        <a:bodyPr/>
        <a:lstStyle/>
        <a:p>
          <a:endParaRPr lang="zh-CN" altLang="en-US"/>
        </a:p>
      </dgm:t>
    </dgm:pt>
    <dgm:pt modelId="{75D5A1E1-A38B-429A-855B-F82A97FC263E}" type="pres">
      <dgm:prSet presAssocID="{A6C4897D-78E9-4143-A22F-AF91AE824101}" presName="linNode" presStyleCnt="0"/>
      <dgm:spPr/>
    </dgm:pt>
    <dgm:pt modelId="{A64A9576-7389-41E2-BF11-909FD408FFB3}" type="pres">
      <dgm:prSet presAssocID="{A6C4897D-78E9-4143-A22F-AF91AE824101}" presName="parentText" presStyleLbl="node1" presStyleIdx="0" presStyleCnt="6">
        <dgm:presLayoutVars>
          <dgm:chMax val="1"/>
          <dgm:bulletEnabled val="1"/>
        </dgm:presLayoutVars>
      </dgm:prSet>
      <dgm:spPr/>
      <dgm:t>
        <a:bodyPr/>
        <a:lstStyle/>
        <a:p>
          <a:endParaRPr lang="zh-CN" altLang="en-US"/>
        </a:p>
      </dgm:t>
    </dgm:pt>
    <dgm:pt modelId="{E01DB05E-71C2-4DA7-B913-E33F21E58723}" type="pres">
      <dgm:prSet presAssocID="{A6C4897D-78E9-4143-A22F-AF91AE824101}" presName="descendantText" presStyleLbl="alignAccFollowNode1" presStyleIdx="0" presStyleCnt="6">
        <dgm:presLayoutVars>
          <dgm:bulletEnabled val="1"/>
        </dgm:presLayoutVars>
      </dgm:prSet>
      <dgm:spPr/>
      <dgm:t>
        <a:bodyPr/>
        <a:lstStyle/>
        <a:p>
          <a:endParaRPr lang="zh-CN" altLang="en-US"/>
        </a:p>
      </dgm:t>
    </dgm:pt>
    <dgm:pt modelId="{AF042736-3CE6-4E7E-B2E5-D29C12D6C5E4}" type="pres">
      <dgm:prSet presAssocID="{A667BA04-CECE-4F0E-AA9F-04FD37233EA1}" presName="sp" presStyleCnt="0"/>
      <dgm:spPr/>
    </dgm:pt>
    <dgm:pt modelId="{C7AB444A-0CB6-4D46-9ACE-A3AC29BFBBC2}" type="pres">
      <dgm:prSet presAssocID="{DB790E27-6C85-46E9-9292-143DC0F85BD3}" presName="linNode" presStyleCnt="0"/>
      <dgm:spPr/>
    </dgm:pt>
    <dgm:pt modelId="{0DCB5B09-7E30-4921-9DAC-DF927EA1161F}" type="pres">
      <dgm:prSet presAssocID="{DB790E27-6C85-46E9-9292-143DC0F85BD3}" presName="parentText" presStyleLbl="node1" presStyleIdx="1" presStyleCnt="6">
        <dgm:presLayoutVars>
          <dgm:chMax val="1"/>
          <dgm:bulletEnabled val="1"/>
        </dgm:presLayoutVars>
      </dgm:prSet>
      <dgm:spPr/>
      <dgm:t>
        <a:bodyPr/>
        <a:lstStyle/>
        <a:p>
          <a:endParaRPr lang="zh-CN" altLang="en-US"/>
        </a:p>
      </dgm:t>
    </dgm:pt>
    <dgm:pt modelId="{BC1E5968-C9DA-4E37-BDD4-1F7DCAE50423}" type="pres">
      <dgm:prSet presAssocID="{DB790E27-6C85-46E9-9292-143DC0F85BD3}" presName="descendantText" presStyleLbl="alignAccFollowNode1" presStyleIdx="1" presStyleCnt="6">
        <dgm:presLayoutVars>
          <dgm:bulletEnabled val="1"/>
        </dgm:presLayoutVars>
      </dgm:prSet>
      <dgm:spPr/>
      <dgm:t>
        <a:bodyPr/>
        <a:lstStyle/>
        <a:p>
          <a:endParaRPr lang="zh-CN" altLang="en-US"/>
        </a:p>
      </dgm:t>
    </dgm:pt>
    <dgm:pt modelId="{C7E1B23A-8468-4758-BC56-8D10E18D8168}" type="pres">
      <dgm:prSet presAssocID="{88282F53-DB63-48CB-88AF-006AA560308E}" presName="sp" presStyleCnt="0"/>
      <dgm:spPr/>
    </dgm:pt>
    <dgm:pt modelId="{BFA7BB32-06C5-4765-97C8-6C5EBB01F42C}" type="pres">
      <dgm:prSet presAssocID="{40480B53-E894-4AE0-9815-D4D6538442AE}" presName="linNode" presStyleCnt="0"/>
      <dgm:spPr/>
    </dgm:pt>
    <dgm:pt modelId="{FA805291-6697-43B2-B5A5-407E814A0089}" type="pres">
      <dgm:prSet presAssocID="{40480B53-E894-4AE0-9815-D4D6538442AE}" presName="parentText" presStyleLbl="node1" presStyleIdx="2" presStyleCnt="6">
        <dgm:presLayoutVars>
          <dgm:chMax val="1"/>
          <dgm:bulletEnabled val="1"/>
        </dgm:presLayoutVars>
      </dgm:prSet>
      <dgm:spPr/>
      <dgm:t>
        <a:bodyPr/>
        <a:lstStyle/>
        <a:p>
          <a:endParaRPr lang="zh-CN" altLang="en-US"/>
        </a:p>
      </dgm:t>
    </dgm:pt>
    <dgm:pt modelId="{8DE3710E-A18E-4C74-8871-9EF02166383E}" type="pres">
      <dgm:prSet presAssocID="{40480B53-E894-4AE0-9815-D4D6538442AE}" presName="descendantText" presStyleLbl="alignAccFollowNode1" presStyleIdx="2" presStyleCnt="6">
        <dgm:presLayoutVars>
          <dgm:bulletEnabled val="1"/>
        </dgm:presLayoutVars>
      </dgm:prSet>
      <dgm:spPr/>
      <dgm:t>
        <a:bodyPr/>
        <a:lstStyle/>
        <a:p>
          <a:endParaRPr lang="zh-CN" altLang="en-US"/>
        </a:p>
      </dgm:t>
    </dgm:pt>
    <dgm:pt modelId="{94AE226C-7FBA-4F27-AC93-A4CF04D06E67}" type="pres">
      <dgm:prSet presAssocID="{7D594FC4-0FB0-4CAB-824E-A6313BB4785D}" presName="sp" presStyleCnt="0"/>
      <dgm:spPr/>
    </dgm:pt>
    <dgm:pt modelId="{E4D006F7-BAC0-444E-A3EE-C6AD7B981817}" type="pres">
      <dgm:prSet presAssocID="{C06B08A5-082F-4336-84B7-15369604FF3A}" presName="linNode" presStyleCnt="0"/>
      <dgm:spPr/>
    </dgm:pt>
    <dgm:pt modelId="{F8B0BE9A-91B9-41DC-A9A4-9FD5B5029761}" type="pres">
      <dgm:prSet presAssocID="{C06B08A5-082F-4336-84B7-15369604FF3A}" presName="parentText" presStyleLbl="node1" presStyleIdx="3" presStyleCnt="6">
        <dgm:presLayoutVars>
          <dgm:chMax val="1"/>
          <dgm:bulletEnabled val="1"/>
        </dgm:presLayoutVars>
      </dgm:prSet>
      <dgm:spPr/>
      <dgm:t>
        <a:bodyPr/>
        <a:lstStyle/>
        <a:p>
          <a:endParaRPr lang="zh-CN" altLang="en-US"/>
        </a:p>
      </dgm:t>
    </dgm:pt>
    <dgm:pt modelId="{C7FBCEE7-6CE0-4FEC-BFB6-30C92376F1F1}" type="pres">
      <dgm:prSet presAssocID="{C06B08A5-082F-4336-84B7-15369604FF3A}" presName="descendantText" presStyleLbl="alignAccFollowNode1" presStyleIdx="3" presStyleCnt="6">
        <dgm:presLayoutVars>
          <dgm:bulletEnabled val="1"/>
        </dgm:presLayoutVars>
      </dgm:prSet>
      <dgm:spPr/>
      <dgm:t>
        <a:bodyPr/>
        <a:lstStyle/>
        <a:p>
          <a:endParaRPr lang="zh-CN" altLang="en-US"/>
        </a:p>
      </dgm:t>
    </dgm:pt>
    <dgm:pt modelId="{88A8C092-F478-47D4-8241-D2FB1C818A55}" type="pres">
      <dgm:prSet presAssocID="{18484B56-65DD-4E45-9B75-5C8006DE2850}" presName="sp" presStyleCnt="0"/>
      <dgm:spPr/>
    </dgm:pt>
    <dgm:pt modelId="{E014315A-9DC0-4807-AB11-033AEF806675}" type="pres">
      <dgm:prSet presAssocID="{4D2E13F9-9A94-4372-A9E8-6EE033AE2876}" presName="linNode" presStyleCnt="0"/>
      <dgm:spPr/>
    </dgm:pt>
    <dgm:pt modelId="{85279DED-F2FD-4CEA-BCFC-11D8C23250B9}" type="pres">
      <dgm:prSet presAssocID="{4D2E13F9-9A94-4372-A9E8-6EE033AE2876}" presName="parentText" presStyleLbl="node1" presStyleIdx="4" presStyleCnt="6">
        <dgm:presLayoutVars>
          <dgm:chMax val="1"/>
          <dgm:bulletEnabled val="1"/>
        </dgm:presLayoutVars>
      </dgm:prSet>
      <dgm:spPr/>
      <dgm:t>
        <a:bodyPr/>
        <a:lstStyle/>
        <a:p>
          <a:endParaRPr lang="zh-CN" altLang="en-US"/>
        </a:p>
      </dgm:t>
    </dgm:pt>
    <dgm:pt modelId="{504FD522-B962-4BCC-88DC-6669E1C589B7}" type="pres">
      <dgm:prSet presAssocID="{4D2E13F9-9A94-4372-A9E8-6EE033AE2876}" presName="descendantText" presStyleLbl="alignAccFollowNode1" presStyleIdx="4" presStyleCnt="6" custLinFactNeighborX="45" custLinFactNeighborY="1136">
        <dgm:presLayoutVars>
          <dgm:bulletEnabled val="1"/>
        </dgm:presLayoutVars>
      </dgm:prSet>
      <dgm:spPr/>
      <dgm:t>
        <a:bodyPr/>
        <a:lstStyle/>
        <a:p>
          <a:endParaRPr lang="zh-CN" altLang="en-US"/>
        </a:p>
      </dgm:t>
    </dgm:pt>
    <dgm:pt modelId="{9846C13A-1129-4FDA-AFFA-6EDA911CC887}" type="pres">
      <dgm:prSet presAssocID="{CBAE78DF-1C98-43E0-9D4D-29CFC6343333}" presName="sp" presStyleCnt="0"/>
      <dgm:spPr/>
    </dgm:pt>
    <dgm:pt modelId="{A2B54763-08DC-45AF-BC59-D869141BDFB1}" type="pres">
      <dgm:prSet presAssocID="{97AFFC12-90E9-4E36-AB95-02A398473D9A}" presName="linNode" presStyleCnt="0"/>
      <dgm:spPr/>
    </dgm:pt>
    <dgm:pt modelId="{8EAF6770-E67E-4C22-8C1D-8AA659B86C67}" type="pres">
      <dgm:prSet presAssocID="{97AFFC12-90E9-4E36-AB95-02A398473D9A}" presName="parentText" presStyleLbl="node1" presStyleIdx="5" presStyleCnt="6">
        <dgm:presLayoutVars>
          <dgm:chMax val="1"/>
          <dgm:bulletEnabled val="1"/>
        </dgm:presLayoutVars>
      </dgm:prSet>
      <dgm:spPr/>
      <dgm:t>
        <a:bodyPr/>
        <a:lstStyle/>
        <a:p>
          <a:endParaRPr lang="zh-CN" altLang="en-US"/>
        </a:p>
      </dgm:t>
    </dgm:pt>
    <dgm:pt modelId="{B971A56F-DF7D-4486-B1A0-389D1BB48F03}" type="pres">
      <dgm:prSet presAssocID="{97AFFC12-90E9-4E36-AB95-02A398473D9A}" presName="descendantText" presStyleLbl="alignAccFollowNode1" presStyleIdx="5" presStyleCnt="6">
        <dgm:presLayoutVars>
          <dgm:bulletEnabled val="1"/>
        </dgm:presLayoutVars>
      </dgm:prSet>
      <dgm:spPr/>
      <dgm:t>
        <a:bodyPr/>
        <a:lstStyle/>
        <a:p>
          <a:endParaRPr lang="zh-CN" altLang="en-US"/>
        </a:p>
      </dgm:t>
    </dgm:pt>
  </dgm:ptLst>
  <dgm:cxnLst>
    <dgm:cxn modelId="{48BEE9CC-577D-4827-9DC2-1AEEED8F6675}" srcId="{8C36621C-E2E0-43EA-8F67-EC5AF59D3A77}" destId="{4D2E13F9-9A94-4372-A9E8-6EE033AE2876}" srcOrd="4" destOrd="0" parTransId="{7A6BAF1A-CA7B-4658-9AAF-74F53A6B8AC4}" sibTransId="{CBAE78DF-1C98-43E0-9D4D-29CFC6343333}"/>
    <dgm:cxn modelId="{499B7BAD-AB8A-466B-A1F1-2A8E164D8F14}" srcId="{40480B53-E894-4AE0-9815-D4D6538442AE}" destId="{74D075A0-0C8E-48CA-8529-BC2032EF9DD9}" srcOrd="0" destOrd="0" parTransId="{7D906331-C69D-4831-8236-0BFB54B71BD5}" sibTransId="{62D9E09B-BD7A-4B2F-A3FD-4069E984D38A}"/>
    <dgm:cxn modelId="{168D14E5-2C17-4260-995A-171FF7C9785F}" type="presOf" srcId="{97AFFC12-90E9-4E36-AB95-02A398473D9A}" destId="{8EAF6770-E67E-4C22-8C1D-8AA659B86C67}" srcOrd="0" destOrd="0" presId="urn:microsoft.com/office/officeart/2005/8/layout/vList5"/>
    <dgm:cxn modelId="{CCA451BE-F7BF-471B-A5DF-50A21F5E2F54}" srcId="{C06B08A5-082F-4336-84B7-15369604FF3A}" destId="{BDC6EE82-494B-4470-9F4A-35067BC5CE8F}" srcOrd="0" destOrd="0" parTransId="{7B97A020-EF3C-429D-836F-ABFEFB0087B1}" sibTransId="{C6C562E7-A43A-4C5F-9272-19D72EF72E38}"/>
    <dgm:cxn modelId="{36AF38D6-FE23-4290-AC34-83F7B3798296}" srcId="{DB790E27-6C85-46E9-9292-143DC0F85BD3}" destId="{B4F08657-99A3-443C-B316-5956E9FD2BAA}" srcOrd="0" destOrd="0" parTransId="{531CD142-DD48-474E-B133-24D32E2D58B0}" sibTransId="{C9C288B0-0D06-4512-96DB-B786D13B7CD0}"/>
    <dgm:cxn modelId="{77CBB73D-E3A9-4260-9F58-4BF138131544}" type="presOf" srcId="{0323288E-14E9-4827-A98D-F7F06C364763}" destId="{504FD522-B962-4BCC-88DC-6669E1C589B7}" srcOrd="0" destOrd="0" presId="urn:microsoft.com/office/officeart/2005/8/layout/vList5"/>
    <dgm:cxn modelId="{92B1F611-D3C6-4E59-9BFF-B284D0A9EB88}" type="presOf" srcId="{40480B53-E894-4AE0-9815-D4D6538442AE}" destId="{FA805291-6697-43B2-B5A5-407E814A0089}" srcOrd="0" destOrd="0" presId="urn:microsoft.com/office/officeart/2005/8/layout/vList5"/>
    <dgm:cxn modelId="{DA0AD504-B983-4821-9C05-53EFB9E519B6}" srcId="{8C36621C-E2E0-43EA-8F67-EC5AF59D3A77}" destId="{40480B53-E894-4AE0-9815-D4D6538442AE}" srcOrd="2" destOrd="0" parTransId="{9D899961-95FA-4522-81B3-677CFD32FACF}" sibTransId="{7D594FC4-0FB0-4CAB-824E-A6313BB4785D}"/>
    <dgm:cxn modelId="{DC6E959E-E446-4741-BA70-0BAD565C1A6F}" type="presOf" srcId="{25DD13D0-148E-447A-9F26-67398014B3D0}" destId="{B971A56F-DF7D-4486-B1A0-389D1BB48F03}" srcOrd="0" destOrd="0" presId="urn:microsoft.com/office/officeart/2005/8/layout/vList5"/>
    <dgm:cxn modelId="{275EC9C8-EEC8-49F0-B2D1-F916F9E822A4}" type="presOf" srcId="{BDC6EE82-494B-4470-9F4A-35067BC5CE8F}" destId="{C7FBCEE7-6CE0-4FEC-BFB6-30C92376F1F1}" srcOrd="0" destOrd="0" presId="urn:microsoft.com/office/officeart/2005/8/layout/vList5"/>
    <dgm:cxn modelId="{53EDA3A1-6138-4F21-B898-299539ABFB12}" type="presOf" srcId="{8C36621C-E2E0-43EA-8F67-EC5AF59D3A77}" destId="{E4FDA712-BE84-4D7D-9E2E-33AE31227F3D}" srcOrd="0" destOrd="0" presId="urn:microsoft.com/office/officeart/2005/8/layout/vList5"/>
    <dgm:cxn modelId="{044BE2FD-7145-4A53-B731-35516C9E3E4B}" type="presOf" srcId="{B4F08657-99A3-443C-B316-5956E9FD2BAA}" destId="{BC1E5968-C9DA-4E37-BDD4-1F7DCAE50423}" srcOrd="0" destOrd="0" presId="urn:microsoft.com/office/officeart/2005/8/layout/vList5"/>
    <dgm:cxn modelId="{F538FCC5-62AA-4E7C-A0EA-865CD0D9C703}" type="presOf" srcId="{DB790E27-6C85-46E9-9292-143DC0F85BD3}" destId="{0DCB5B09-7E30-4921-9DAC-DF927EA1161F}" srcOrd="0" destOrd="0" presId="urn:microsoft.com/office/officeart/2005/8/layout/vList5"/>
    <dgm:cxn modelId="{3D10CFC9-0D05-4AAF-8187-A00CFF2F8420}" srcId="{97AFFC12-90E9-4E36-AB95-02A398473D9A}" destId="{25DD13D0-148E-447A-9F26-67398014B3D0}" srcOrd="0" destOrd="0" parTransId="{B60A0C86-4E18-4050-B3FF-9080F1510817}" sibTransId="{1CD99E41-9394-49A7-93FB-33EFF5B3BBAB}"/>
    <dgm:cxn modelId="{8C18AB84-6ED3-4AFA-AD61-C52187D5028B}" type="presOf" srcId="{C06B08A5-082F-4336-84B7-15369604FF3A}" destId="{F8B0BE9A-91B9-41DC-A9A4-9FD5B5029761}" srcOrd="0" destOrd="0" presId="urn:microsoft.com/office/officeart/2005/8/layout/vList5"/>
    <dgm:cxn modelId="{C4B49D09-B06F-4F57-A8A3-5EC6295EF4F1}" srcId="{A6C4897D-78E9-4143-A22F-AF91AE824101}" destId="{5B66917E-CAA1-402F-8499-5DD76C0692A7}" srcOrd="0" destOrd="0" parTransId="{5EBE2B49-AF02-4F90-AE96-27D8413E52A4}" sibTransId="{2F723935-17BE-48D3-AFF4-93565D04118D}"/>
    <dgm:cxn modelId="{7265DA49-3BEB-4FB6-9B96-770996DA96B6}" type="presOf" srcId="{A6C4897D-78E9-4143-A22F-AF91AE824101}" destId="{A64A9576-7389-41E2-BF11-909FD408FFB3}" srcOrd="0" destOrd="0" presId="urn:microsoft.com/office/officeart/2005/8/layout/vList5"/>
    <dgm:cxn modelId="{AE2FF8A8-E8A5-403E-BFAF-0E398E88587A}" srcId="{8C36621C-E2E0-43EA-8F67-EC5AF59D3A77}" destId="{A6C4897D-78E9-4143-A22F-AF91AE824101}" srcOrd="0" destOrd="0" parTransId="{4E9F14DB-5303-4560-9B64-A42FA995A193}" sibTransId="{A667BA04-CECE-4F0E-AA9F-04FD37233EA1}"/>
    <dgm:cxn modelId="{DC17D395-3F66-47E5-AD3D-868E00D1FC8E}" srcId="{4D2E13F9-9A94-4372-A9E8-6EE033AE2876}" destId="{0323288E-14E9-4827-A98D-F7F06C364763}" srcOrd="0" destOrd="0" parTransId="{DD1930A7-6AF2-433D-8385-0136E5683F3D}" sibTransId="{1A076EB7-E956-40C9-B9DB-435A27FEFE1B}"/>
    <dgm:cxn modelId="{956F4569-8EAA-4EC1-85BA-820E6CF783B1}" type="presOf" srcId="{4D2E13F9-9A94-4372-A9E8-6EE033AE2876}" destId="{85279DED-F2FD-4CEA-BCFC-11D8C23250B9}" srcOrd="0" destOrd="0" presId="urn:microsoft.com/office/officeart/2005/8/layout/vList5"/>
    <dgm:cxn modelId="{A1577FFF-4D67-47EC-B6BE-2C7940944A82}" srcId="{8C36621C-E2E0-43EA-8F67-EC5AF59D3A77}" destId="{DB790E27-6C85-46E9-9292-143DC0F85BD3}" srcOrd="1" destOrd="0" parTransId="{EF50C8D6-BBE6-4650-ABDC-AE7D4FD8B7F2}" sibTransId="{88282F53-DB63-48CB-88AF-006AA560308E}"/>
    <dgm:cxn modelId="{0847D129-661F-460B-9084-66D391078E75}" srcId="{8C36621C-E2E0-43EA-8F67-EC5AF59D3A77}" destId="{C06B08A5-082F-4336-84B7-15369604FF3A}" srcOrd="3" destOrd="0" parTransId="{325AA13C-A024-46D4-9CEA-BCF8BA066BB2}" sibTransId="{18484B56-65DD-4E45-9B75-5C8006DE2850}"/>
    <dgm:cxn modelId="{79B160C2-9E57-4EDD-A71D-A057123E2B76}" type="presOf" srcId="{5B66917E-CAA1-402F-8499-5DD76C0692A7}" destId="{E01DB05E-71C2-4DA7-B913-E33F21E58723}" srcOrd="0" destOrd="0" presId="urn:microsoft.com/office/officeart/2005/8/layout/vList5"/>
    <dgm:cxn modelId="{2A56B682-654B-4146-9569-0DEAC5766FAF}" srcId="{8C36621C-E2E0-43EA-8F67-EC5AF59D3A77}" destId="{97AFFC12-90E9-4E36-AB95-02A398473D9A}" srcOrd="5" destOrd="0" parTransId="{3BD5EBBB-93E5-4D7C-9429-68A89B9418DC}" sibTransId="{D4BD85A5-459E-4235-821E-D24A7B187A44}"/>
    <dgm:cxn modelId="{705AE750-EBFE-41FF-BB63-567434E1C4B0}" type="presOf" srcId="{74D075A0-0C8E-48CA-8529-BC2032EF9DD9}" destId="{8DE3710E-A18E-4C74-8871-9EF02166383E}" srcOrd="0" destOrd="0" presId="urn:microsoft.com/office/officeart/2005/8/layout/vList5"/>
    <dgm:cxn modelId="{35D300AD-A6B9-4F63-AA33-6230ADC41DC4}" type="presParOf" srcId="{E4FDA712-BE84-4D7D-9E2E-33AE31227F3D}" destId="{75D5A1E1-A38B-429A-855B-F82A97FC263E}" srcOrd="0" destOrd="0" presId="urn:microsoft.com/office/officeart/2005/8/layout/vList5"/>
    <dgm:cxn modelId="{EA78930A-8009-4E71-845B-7D88E852CEB3}" type="presParOf" srcId="{75D5A1E1-A38B-429A-855B-F82A97FC263E}" destId="{A64A9576-7389-41E2-BF11-909FD408FFB3}" srcOrd="0" destOrd="0" presId="urn:microsoft.com/office/officeart/2005/8/layout/vList5"/>
    <dgm:cxn modelId="{4906C7C3-059D-4092-865C-66449834F1D8}" type="presParOf" srcId="{75D5A1E1-A38B-429A-855B-F82A97FC263E}" destId="{E01DB05E-71C2-4DA7-B913-E33F21E58723}" srcOrd="1" destOrd="0" presId="urn:microsoft.com/office/officeart/2005/8/layout/vList5"/>
    <dgm:cxn modelId="{911D02EB-CCD0-4736-9385-368D60530F89}" type="presParOf" srcId="{E4FDA712-BE84-4D7D-9E2E-33AE31227F3D}" destId="{AF042736-3CE6-4E7E-B2E5-D29C12D6C5E4}" srcOrd="1" destOrd="0" presId="urn:microsoft.com/office/officeart/2005/8/layout/vList5"/>
    <dgm:cxn modelId="{1AC010BE-8095-4FB0-B6AA-09E4F3C3D1E0}" type="presParOf" srcId="{E4FDA712-BE84-4D7D-9E2E-33AE31227F3D}" destId="{C7AB444A-0CB6-4D46-9ACE-A3AC29BFBBC2}" srcOrd="2" destOrd="0" presId="urn:microsoft.com/office/officeart/2005/8/layout/vList5"/>
    <dgm:cxn modelId="{DB08889A-4392-41B9-A1E8-548247E37A58}" type="presParOf" srcId="{C7AB444A-0CB6-4D46-9ACE-A3AC29BFBBC2}" destId="{0DCB5B09-7E30-4921-9DAC-DF927EA1161F}" srcOrd="0" destOrd="0" presId="urn:microsoft.com/office/officeart/2005/8/layout/vList5"/>
    <dgm:cxn modelId="{32350EA1-8308-4DA3-82E8-615819A34D6A}" type="presParOf" srcId="{C7AB444A-0CB6-4D46-9ACE-A3AC29BFBBC2}" destId="{BC1E5968-C9DA-4E37-BDD4-1F7DCAE50423}" srcOrd="1" destOrd="0" presId="urn:microsoft.com/office/officeart/2005/8/layout/vList5"/>
    <dgm:cxn modelId="{DDB9BB3C-9F0C-4FFF-8693-71966D8221D4}" type="presParOf" srcId="{E4FDA712-BE84-4D7D-9E2E-33AE31227F3D}" destId="{C7E1B23A-8468-4758-BC56-8D10E18D8168}" srcOrd="3" destOrd="0" presId="urn:microsoft.com/office/officeart/2005/8/layout/vList5"/>
    <dgm:cxn modelId="{0FA139B8-A02F-4FE0-B64A-338FDDC19331}" type="presParOf" srcId="{E4FDA712-BE84-4D7D-9E2E-33AE31227F3D}" destId="{BFA7BB32-06C5-4765-97C8-6C5EBB01F42C}" srcOrd="4" destOrd="0" presId="urn:microsoft.com/office/officeart/2005/8/layout/vList5"/>
    <dgm:cxn modelId="{96523439-8BE2-4875-897E-099E4E36F232}" type="presParOf" srcId="{BFA7BB32-06C5-4765-97C8-6C5EBB01F42C}" destId="{FA805291-6697-43B2-B5A5-407E814A0089}" srcOrd="0" destOrd="0" presId="urn:microsoft.com/office/officeart/2005/8/layout/vList5"/>
    <dgm:cxn modelId="{6BB1AF41-B1D1-4F91-9DBE-B81AD11035A2}" type="presParOf" srcId="{BFA7BB32-06C5-4765-97C8-6C5EBB01F42C}" destId="{8DE3710E-A18E-4C74-8871-9EF02166383E}" srcOrd="1" destOrd="0" presId="urn:microsoft.com/office/officeart/2005/8/layout/vList5"/>
    <dgm:cxn modelId="{E60B7689-978D-4158-9FAC-12586F20FF30}" type="presParOf" srcId="{E4FDA712-BE84-4D7D-9E2E-33AE31227F3D}" destId="{94AE226C-7FBA-4F27-AC93-A4CF04D06E67}" srcOrd="5" destOrd="0" presId="urn:microsoft.com/office/officeart/2005/8/layout/vList5"/>
    <dgm:cxn modelId="{84AF046F-DFC4-4066-A778-53A49A90A006}" type="presParOf" srcId="{E4FDA712-BE84-4D7D-9E2E-33AE31227F3D}" destId="{E4D006F7-BAC0-444E-A3EE-C6AD7B981817}" srcOrd="6" destOrd="0" presId="urn:microsoft.com/office/officeart/2005/8/layout/vList5"/>
    <dgm:cxn modelId="{7C40BDF2-A437-40FA-A472-84C37AFF0B0A}" type="presParOf" srcId="{E4D006F7-BAC0-444E-A3EE-C6AD7B981817}" destId="{F8B0BE9A-91B9-41DC-A9A4-9FD5B5029761}" srcOrd="0" destOrd="0" presId="urn:microsoft.com/office/officeart/2005/8/layout/vList5"/>
    <dgm:cxn modelId="{625059BF-0A64-4A3A-8481-1557BAA783F7}" type="presParOf" srcId="{E4D006F7-BAC0-444E-A3EE-C6AD7B981817}" destId="{C7FBCEE7-6CE0-4FEC-BFB6-30C92376F1F1}" srcOrd="1" destOrd="0" presId="urn:microsoft.com/office/officeart/2005/8/layout/vList5"/>
    <dgm:cxn modelId="{28C22167-0691-4FBF-9F0D-5F72EFD5729B}" type="presParOf" srcId="{E4FDA712-BE84-4D7D-9E2E-33AE31227F3D}" destId="{88A8C092-F478-47D4-8241-D2FB1C818A55}" srcOrd="7" destOrd="0" presId="urn:microsoft.com/office/officeart/2005/8/layout/vList5"/>
    <dgm:cxn modelId="{79316AEC-5376-456E-864A-C3A9F9D25F9F}" type="presParOf" srcId="{E4FDA712-BE84-4D7D-9E2E-33AE31227F3D}" destId="{E014315A-9DC0-4807-AB11-033AEF806675}" srcOrd="8" destOrd="0" presId="urn:microsoft.com/office/officeart/2005/8/layout/vList5"/>
    <dgm:cxn modelId="{FDD7880C-4EC8-42D2-9345-F5DF0D1353B3}" type="presParOf" srcId="{E014315A-9DC0-4807-AB11-033AEF806675}" destId="{85279DED-F2FD-4CEA-BCFC-11D8C23250B9}" srcOrd="0" destOrd="0" presId="urn:microsoft.com/office/officeart/2005/8/layout/vList5"/>
    <dgm:cxn modelId="{DD409E78-ED33-4D42-A500-5426630157CF}" type="presParOf" srcId="{E014315A-9DC0-4807-AB11-033AEF806675}" destId="{504FD522-B962-4BCC-88DC-6669E1C589B7}" srcOrd="1" destOrd="0" presId="urn:microsoft.com/office/officeart/2005/8/layout/vList5"/>
    <dgm:cxn modelId="{EFFE536D-CA07-4412-AD13-0DE0E3A67A9F}" type="presParOf" srcId="{E4FDA712-BE84-4D7D-9E2E-33AE31227F3D}" destId="{9846C13A-1129-4FDA-AFFA-6EDA911CC887}" srcOrd="9" destOrd="0" presId="urn:microsoft.com/office/officeart/2005/8/layout/vList5"/>
    <dgm:cxn modelId="{0A0A8200-7466-4826-BFA2-C224C7557B4B}" type="presParOf" srcId="{E4FDA712-BE84-4D7D-9E2E-33AE31227F3D}" destId="{A2B54763-08DC-45AF-BC59-D869141BDFB1}" srcOrd="10" destOrd="0" presId="urn:microsoft.com/office/officeart/2005/8/layout/vList5"/>
    <dgm:cxn modelId="{A357F238-D7C1-46B4-9B44-6CEC68C27525}" type="presParOf" srcId="{A2B54763-08DC-45AF-BC59-D869141BDFB1}" destId="{8EAF6770-E67E-4C22-8C1D-8AA659B86C67}" srcOrd="0" destOrd="0" presId="urn:microsoft.com/office/officeart/2005/8/layout/vList5"/>
    <dgm:cxn modelId="{1DEFC0A1-BD7A-4A8C-862E-0E9CAE1940A0}" type="presParOf" srcId="{A2B54763-08DC-45AF-BC59-D869141BDFB1}" destId="{B971A56F-DF7D-4486-B1A0-389D1BB48F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57DFE9-A446-421A-93D0-C782FFE1F39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667F2DC8-3DC6-4194-BFED-7C6572CF9128}">
      <dgm:prSet phldrT="[文本]" custT="1">
        <dgm:style>
          <a:lnRef idx="0">
            <a:schemeClr val="accent2"/>
          </a:lnRef>
          <a:fillRef idx="3">
            <a:schemeClr val="accent2"/>
          </a:fillRef>
          <a:effectRef idx="3">
            <a:schemeClr val="accent2"/>
          </a:effectRef>
          <a:fontRef idx="minor">
            <a:schemeClr val="lt1"/>
          </a:fontRef>
        </dgm:style>
      </dgm:prSet>
      <dgm:spPr/>
      <dgm:t>
        <a:bodyPr vert="vert"/>
        <a:lstStyle/>
        <a:p>
          <a:r>
            <a:rPr lang="zh-CN" altLang="en-US" sz="2800" b="1" dirty="0" smtClean="0"/>
            <a:t>职工活动支出</a:t>
          </a:r>
          <a:endParaRPr lang="zh-CN" altLang="en-US" sz="2800" b="1" dirty="0"/>
        </a:p>
      </dgm:t>
    </dgm:pt>
    <dgm:pt modelId="{B0F6BA71-4E2F-409A-AF24-4EBAAE3F4019}" type="parTrans" cxnId="{CF97D958-DFA1-4C04-9B71-58AC749CDDAE}">
      <dgm:prSet/>
      <dgm:spPr/>
      <dgm:t>
        <a:bodyPr/>
        <a:lstStyle/>
        <a:p>
          <a:endParaRPr lang="zh-CN" altLang="en-US"/>
        </a:p>
      </dgm:t>
    </dgm:pt>
    <dgm:pt modelId="{EA532717-B996-45E1-94C1-50D6630C1C0B}" type="sibTrans" cxnId="{CF97D958-DFA1-4C04-9B71-58AC749CDDAE}">
      <dgm:prSet/>
      <dgm:spPr/>
      <dgm:t>
        <a:bodyPr/>
        <a:lstStyle/>
        <a:p>
          <a:endParaRPr lang="zh-CN" altLang="en-US"/>
        </a:p>
      </dgm:t>
    </dgm:pt>
    <dgm:pt modelId="{AAD24736-6E92-42BF-94F6-85FBA62947F3}">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职工教育支出</a:t>
          </a:r>
          <a:endParaRPr lang="zh-CN" altLang="en-US" sz="2200" b="1" dirty="0">
            <a:solidFill>
              <a:srgbClr val="002060"/>
            </a:solidFill>
          </a:endParaRPr>
        </a:p>
      </dgm:t>
    </dgm:pt>
    <dgm:pt modelId="{CF675CC1-CBFE-4829-B6D3-F6F5F4F28D47}" type="parTrans" cxnId="{30AEDEBD-999C-4353-BD5F-B4367FBDFAA4}">
      <dgm:prSet/>
      <dgm:spPr/>
      <dgm:t>
        <a:bodyPr/>
        <a:lstStyle/>
        <a:p>
          <a:endParaRPr lang="zh-CN" altLang="en-US"/>
        </a:p>
      </dgm:t>
    </dgm:pt>
    <dgm:pt modelId="{E0D2422F-5142-49D2-A487-501DDE270458}" type="sibTrans" cxnId="{30AEDEBD-999C-4353-BD5F-B4367FBDFAA4}">
      <dgm:prSet/>
      <dgm:spPr/>
      <dgm:t>
        <a:bodyPr/>
        <a:lstStyle/>
        <a:p>
          <a:endParaRPr lang="zh-CN" altLang="en-US"/>
        </a:p>
      </dgm:t>
    </dgm:pt>
    <dgm:pt modelId="{C0E53761-9850-4155-A4DC-7DC986F8208E}">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宣传活动支出</a:t>
          </a:r>
          <a:endParaRPr lang="zh-CN" altLang="en-US" sz="2200" b="1" dirty="0">
            <a:solidFill>
              <a:srgbClr val="002060"/>
            </a:solidFill>
          </a:endParaRPr>
        </a:p>
      </dgm:t>
    </dgm:pt>
    <dgm:pt modelId="{581FF616-53B4-462B-83D1-774B6526F173}" type="parTrans" cxnId="{AF389C99-1177-4952-978B-5F6259EBED94}">
      <dgm:prSet/>
      <dgm:spPr/>
      <dgm:t>
        <a:bodyPr/>
        <a:lstStyle/>
        <a:p>
          <a:endParaRPr lang="zh-CN" altLang="en-US"/>
        </a:p>
      </dgm:t>
    </dgm:pt>
    <dgm:pt modelId="{BE30ACC2-3CAE-4094-8E1A-EA160BFF1117}" type="sibTrans" cxnId="{AF389C99-1177-4952-978B-5F6259EBED94}">
      <dgm:prSet/>
      <dgm:spPr/>
      <dgm:t>
        <a:bodyPr/>
        <a:lstStyle/>
        <a:p>
          <a:endParaRPr lang="zh-CN" altLang="en-US"/>
        </a:p>
      </dgm:t>
    </dgm:pt>
    <dgm:pt modelId="{DA2F96FB-0B15-44D2-A342-59F1C0C7219D}">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1600" b="1" dirty="0" smtClean="0">
              <a:solidFill>
                <a:srgbClr val="002060"/>
              </a:solidFill>
            </a:rPr>
            <a:t>职工集体福利支出</a:t>
          </a:r>
          <a:endParaRPr lang="zh-CN" altLang="en-US" sz="1600" b="1" dirty="0">
            <a:solidFill>
              <a:srgbClr val="002060"/>
            </a:solidFill>
          </a:endParaRPr>
        </a:p>
      </dgm:t>
    </dgm:pt>
    <dgm:pt modelId="{5615F34C-90C1-4432-96B5-78FA81BAC23C}" type="parTrans" cxnId="{7C2A6DA5-7271-439F-A32A-BB0E8A58D63E}">
      <dgm:prSet/>
      <dgm:spPr/>
      <dgm:t>
        <a:bodyPr/>
        <a:lstStyle/>
        <a:p>
          <a:endParaRPr lang="zh-CN" altLang="en-US"/>
        </a:p>
      </dgm:t>
    </dgm:pt>
    <dgm:pt modelId="{428C1E0A-89A2-45FA-9F96-225ED85B7F70}" type="sibTrans" cxnId="{7C2A6DA5-7271-439F-A32A-BB0E8A58D63E}">
      <dgm:prSet/>
      <dgm:spPr/>
      <dgm:t>
        <a:bodyPr/>
        <a:lstStyle/>
        <a:p>
          <a:endParaRPr lang="zh-CN" altLang="en-US"/>
        </a:p>
      </dgm:t>
    </dgm:pt>
    <dgm:pt modelId="{2C194AFA-26A9-4884-8B37-A0555C60C7B2}">
      <dgm:prSet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其他活动支出</a:t>
          </a:r>
          <a:endParaRPr lang="zh-CN" altLang="en-US" sz="2200" b="1" dirty="0">
            <a:solidFill>
              <a:srgbClr val="002060"/>
            </a:solidFill>
          </a:endParaRPr>
        </a:p>
      </dgm:t>
    </dgm:pt>
    <dgm:pt modelId="{8F256219-94FF-42A7-BC2A-D53B400A3206}" type="parTrans" cxnId="{FBAEEE88-491B-4E92-8856-8C4443426A9C}">
      <dgm:prSet/>
      <dgm:spPr/>
      <dgm:t>
        <a:bodyPr/>
        <a:lstStyle/>
        <a:p>
          <a:endParaRPr lang="zh-CN" altLang="en-US"/>
        </a:p>
      </dgm:t>
    </dgm:pt>
    <dgm:pt modelId="{EB564FB5-1E74-4902-ADCD-84F692A5317B}" type="sibTrans" cxnId="{FBAEEE88-491B-4E92-8856-8C4443426A9C}">
      <dgm:prSet/>
      <dgm:spPr/>
      <dgm:t>
        <a:bodyPr/>
        <a:lstStyle/>
        <a:p>
          <a:endParaRPr lang="zh-CN" altLang="en-US"/>
        </a:p>
      </dgm:t>
    </dgm:pt>
    <dgm:pt modelId="{3BD443DD-8CDB-45E1-A4BE-DBA87E3EE96D}">
      <dgm:prSet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文体活动支出</a:t>
          </a:r>
          <a:endParaRPr lang="zh-CN" altLang="en-US" sz="2200" b="1" dirty="0">
            <a:solidFill>
              <a:srgbClr val="002060"/>
            </a:solidFill>
          </a:endParaRPr>
        </a:p>
      </dgm:t>
    </dgm:pt>
    <dgm:pt modelId="{BEF339D6-5C6D-4CF6-B97A-6219D51469CC}" type="parTrans" cxnId="{AD6A197A-3509-4F46-AEA2-0F592CD8D71A}">
      <dgm:prSet/>
      <dgm:spPr/>
      <dgm:t>
        <a:bodyPr/>
        <a:lstStyle/>
        <a:p>
          <a:endParaRPr lang="zh-CN" altLang="en-US"/>
        </a:p>
      </dgm:t>
    </dgm:pt>
    <dgm:pt modelId="{A4F16108-8DD9-46DC-9E93-2EB7A37EAF73}" type="sibTrans" cxnId="{AD6A197A-3509-4F46-AEA2-0F592CD8D71A}">
      <dgm:prSet/>
      <dgm:spPr/>
      <dgm:t>
        <a:bodyPr/>
        <a:lstStyle/>
        <a:p>
          <a:endParaRPr lang="zh-CN" altLang="en-US"/>
        </a:p>
      </dgm:t>
    </dgm:pt>
    <dgm:pt modelId="{5F951354-44B8-4171-94AD-09758CF3EA67}">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b="1" dirty="0" smtClean="0">
              <a:solidFill>
                <a:srgbClr val="7030A0"/>
              </a:solidFill>
              <a:latin typeface="楷体" panose="02010609060101010101" pitchFamily="49" charset="-122"/>
              <a:ea typeface="楷体" panose="02010609060101010101" pitchFamily="49" charset="-122"/>
            </a:rPr>
            <a:t>专题、技能培训资料、场租费、讲课费等</a:t>
          </a:r>
          <a:endParaRPr lang="zh-CN" altLang="en-US" b="1" dirty="0">
            <a:solidFill>
              <a:srgbClr val="7030A0"/>
            </a:solidFill>
            <a:latin typeface="楷体" panose="02010609060101010101" pitchFamily="49" charset="-122"/>
            <a:ea typeface="楷体" panose="02010609060101010101" pitchFamily="49" charset="-122"/>
          </a:endParaRPr>
        </a:p>
      </dgm:t>
    </dgm:pt>
    <dgm:pt modelId="{9A08D231-AFE9-4D28-BA43-AE905A091CC3}" type="parTrans" cxnId="{C45DFCD3-BB3F-49F3-9B34-D952D7D4278C}">
      <dgm:prSet/>
      <dgm:spPr/>
      <dgm:t>
        <a:bodyPr/>
        <a:lstStyle/>
        <a:p>
          <a:endParaRPr lang="zh-CN" altLang="en-US"/>
        </a:p>
      </dgm:t>
    </dgm:pt>
    <dgm:pt modelId="{0AEE346B-46A2-4586-B30D-2EABAFDCBD4B}" type="sibTrans" cxnId="{C45DFCD3-BB3F-49F3-9B34-D952D7D4278C}">
      <dgm:prSet/>
      <dgm:spPr/>
      <dgm:t>
        <a:bodyPr/>
        <a:lstStyle/>
        <a:p>
          <a:endParaRPr lang="zh-CN" altLang="en-US"/>
        </a:p>
      </dgm:t>
    </dgm:pt>
    <dgm:pt modelId="{6A609D86-25AE-4665-98AA-8F9E7FE2E903}">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dirty="0" smtClean="0"/>
            <a:t> </a:t>
          </a:r>
          <a:r>
            <a:rPr lang="zh-CN" altLang="en-US" b="1" dirty="0" smtClean="0">
              <a:solidFill>
                <a:srgbClr val="FF0000"/>
              </a:solidFill>
              <a:latin typeface="楷体" panose="02010609060101010101" pitchFamily="49" charset="-122"/>
              <a:ea typeface="楷体" panose="02010609060101010101" pitchFamily="49" charset="-122"/>
            </a:rPr>
            <a:t>奖金、纪念品、服装费、伙食补助、春秋游、公园年票、看电影、三八节活动</a:t>
          </a:r>
          <a:endParaRPr lang="zh-CN" altLang="en-US" b="1" dirty="0">
            <a:solidFill>
              <a:srgbClr val="FF0000"/>
            </a:solidFill>
            <a:latin typeface="楷体" panose="02010609060101010101" pitchFamily="49" charset="-122"/>
            <a:ea typeface="楷体" panose="02010609060101010101" pitchFamily="49" charset="-122"/>
          </a:endParaRPr>
        </a:p>
      </dgm:t>
    </dgm:pt>
    <dgm:pt modelId="{7ADFE9D6-283B-472E-9CF3-2FA54546693B}" type="parTrans" cxnId="{2225D3AA-AA50-42FF-88F0-C5B11E5296BD}">
      <dgm:prSet/>
      <dgm:spPr/>
      <dgm:t>
        <a:bodyPr/>
        <a:lstStyle/>
        <a:p>
          <a:endParaRPr lang="zh-CN" altLang="en-US"/>
        </a:p>
      </dgm:t>
    </dgm:pt>
    <dgm:pt modelId="{EE77AE47-B942-441A-9B72-06D7C8F72E75}" type="sibTrans" cxnId="{2225D3AA-AA50-42FF-88F0-C5B11E5296BD}">
      <dgm:prSet/>
      <dgm:spPr/>
      <dgm:t>
        <a:bodyPr/>
        <a:lstStyle/>
        <a:p>
          <a:endParaRPr lang="zh-CN" altLang="en-US"/>
        </a:p>
      </dgm:t>
    </dgm:pt>
    <dgm:pt modelId="{A78B50AC-17DF-4FD1-8FC1-3E32A3ADB50A}">
      <dgm:prSet>
        <dgm:style>
          <a:lnRef idx="1">
            <a:schemeClr val="accent1"/>
          </a:lnRef>
          <a:fillRef idx="2">
            <a:schemeClr val="accent1"/>
          </a:fillRef>
          <a:effectRef idx="1">
            <a:schemeClr val="accent1"/>
          </a:effectRef>
          <a:fontRef idx="minor">
            <a:schemeClr val="dk1"/>
          </a:fontRef>
        </dgm:style>
      </dgm:prSet>
      <dgm:spPr/>
      <dgm:t>
        <a:bodyPr/>
        <a:lstStyle/>
        <a:p>
          <a:pPr algn="l"/>
          <a:r>
            <a:rPr lang="en-US" altLang="zh-CN" b="1" dirty="0" smtClean="0">
              <a:solidFill>
                <a:srgbClr val="7030A0"/>
              </a:solidFill>
              <a:latin typeface="楷体" panose="02010609060101010101" pitchFamily="49" charset="-122"/>
              <a:ea typeface="楷体" panose="02010609060101010101" pitchFamily="49" charset="-122"/>
            </a:rPr>
            <a:t>《</a:t>
          </a:r>
          <a:r>
            <a:rPr lang="zh-CN" altLang="en-US" b="1" dirty="0" smtClean="0">
              <a:solidFill>
                <a:srgbClr val="7030A0"/>
              </a:solidFill>
              <a:latin typeface="楷体" panose="02010609060101010101" pitchFamily="49" charset="-122"/>
              <a:ea typeface="楷体" panose="02010609060101010101" pitchFamily="49" charset="-122"/>
            </a:rPr>
            <a:t>浙大教工</a:t>
          </a:r>
          <a:r>
            <a:rPr lang="en-US" altLang="zh-CN" b="1" dirty="0" smtClean="0">
              <a:solidFill>
                <a:srgbClr val="7030A0"/>
              </a:solidFill>
              <a:latin typeface="楷体" panose="02010609060101010101" pitchFamily="49" charset="-122"/>
              <a:ea typeface="楷体" panose="02010609060101010101" pitchFamily="49" charset="-122"/>
            </a:rPr>
            <a:t>》</a:t>
          </a:r>
          <a:r>
            <a:rPr lang="zh-CN" altLang="en-US" b="1" dirty="0" smtClean="0">
              <a:solidFill>
                <a:srgbClr val="7030A0"/>
              </a:solidFill>
              <a:latin typeface="楷体" panose="02010609060101010101" pitchFamily="49" charset="-122"/>
              <a:ea typeface="楷体" panose="02010609060101010101" pitchFamily="49" charset="-122"/>
            </a:rPr>
            <a:t>、网页、微信、宣传展览活动等</a:t>
          </a:r>
          <a:endParaRPr lang="zh-CN" altLang="en-US" b="1" dirty="0">
            <a:solidFill>
              <a:srgbClr val="7030A0"/>
            </a:solidFill>
            <a:latin typeface="楷体" panose="02010609060101010101" pitchFamily="49" charset="-122"/>
            <a:ea typeface="楷体" panose="02010609060101010101" pitchFamily="49" charset="-122"/>
          </a:endParaRPr>
        </a:p>
      </dgm:t>
    </dgm:pt>
    <dgm:pt modelId="{CF67743B-A427-45E9-8CE6-8055121D6344}" type="parTrans" cxnId="{A2DA56EB-73A6-4637-A0CC-0EE7E63376D9}">
      <dgm:prSet/>
      <dgm:spPr/>
      <dgm:t>
        <a:bodyPr/>
        <a:lstStyle/>
        <a:p>
          <a:endParaRPr lang="zh-CN" altLang="en-US"/>
        </a:p>
      </dgm:t>
    </dgm:pt>
    <dgm:pt modelId="{E35CDFB7-CBC3-4932-B349-6BEF76F9E0D9}" type="sibTrans" cxnId="{A2DA56EB-73A6-4637-A0CC-0EE7E63376D9}">
      <dgm:prSet/>
      <dgm:spPr/>
      <dgm:t>
        <a:bodyPr/>
        <a:lstStyle/>
        <a:p>
          <a:endParaRPr lang="zh-CN" altLang="en-US"/>
        </a:p>
      </dgm:t>
    </dgm:pt>
    <dgm:pt modelId="{A24DB8C0-810E-41B4-8902-B8597BBD0AB9}">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b="1" dirty="0" smtClean="0">
              <a:solidFill>
                <a:srgbClr val="FF0000"/>
              </a:solidFill>
              <a:latin typeface="楷体" panose="02010609060101010101" pitchFamily="49" charset="-122"/>
              <a:ea typeface="楷体" panose="02010609060101010101" pitchFamily="49" charset="-122"/>
            </a:rPr>
            <a:t>节日慰问品、生日蛋糕、婚丧嫁娶、退休离岗等慰问</a:t>
          </a:r>
          <a:endParaRPr lang="zh-CN" altLang="en-US" b="1" dirty="0">
            <a:solidFill>
              <a:srgbClr val="FF0000"/>
            </a:solidFill>
            <a:latin typeface="楷体" panose="02010609060101010101" pitchFamily="49" charset="-122"/>
            <a:ea typeface="楷体" panose="02010609060101010101" pitchFamily="49" charset="-122"/>
          </a:endParaRPr>
        </a:p>
      </dgm:t>
    </dgm:pt>
    <dgm:pt modelId="{8DF42CE9-D1B7-42C4-A0FC-81710F44E37F}" type="parTrans" cxnId="{C91DD5D5-D905-4C52-8A24-CA4527FC5DEF}">
      <dgm:prSet/>
      <dgm:spPr/>
      <dgm:t>
        <a:bodyPr/>
        <a:lstStyle/>
        <a:p>
          <a:endParaRPr lang="zh-CN" altLang="en-US"/>
        </a:p>
      </dgm:t>
    </dgm:pt>
    <dgm:pt modelId="{971740AF-13E1-4722-9410-7F4CAE80F664}" type="sibTrans" cxnId="{C91DD5D5-D905-4C52-8A24-CA4527FC5DEF}">
      <dgm:prSet/>
      <dgm:spPr/>
      <dgm:t>
        <a:bodyPr/>
        <a:lstStyle/>
        <a:p>
          <a:endParaRPr lang="zh-CN" altLang="en-US"/>
        </a:p>
      </dgm:t>
    </dgm:pt>
    <dgm:pt modelId="{CC2B8196-E51C-4FE4-9627-8B8640F610EA}">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b="1" dirty="0" smtClean="0">
              <a:solidFill>
                <a:srgbClr val="7030A0"/>
              </a:solidFill>
              <a:latin typeface="楷体" panose="02010609060101010101" pitchFamily="49" charset="-122"/>
              <a:ea typeface="楷体" panose="02010609060101010101" pitchFamily="49" charset="-122"/>
            </a:rPr>
            <a:t>劳模疗休养等</a:t>
          </a:r>
          <a:endParaRPr lang="zh-CN" altLang="en-US" b="1" dirty="0">
            <a:solidFill>
              <a:srgbClr val="7030A0"/>
            </a:solidFill>
            <a:latin typeface="楷体" panose="02010609060101010101" pitchFamily="49" charset="-122"/>
            <a:ea typeface="楷体" panose="02010609060101010101" pitchFamily="49" charset="-122"/>
          </a:endParaRPr>
        </a:p>
      </dgm:t>
    </dgm:pt>
    <dgm:pt modelId="{F3A877CD-76AA-4D2E-BAF6-B460B836CEAB}" type="parTrans" cxnId="{C871FBAB-4DDB-45CC-8E66-4E2DE3B3A679}">
      <dgm:prSet/>
      <dgm:spPr/>
      <dgm:t>
        <a:bodyPr/>
        <a:lstStyle/>
        <a:p>
          <a:endParaRPr lang="zh-CN" altLang="en-US"/>
        </a:p>
      </dgm:t>
    </dgm:pt>
    <dgm:pt modelId="{792577F7-25F3-42A2-BB01-D9CCF3C1DC40}" type="sibTrans" cxnId="{C871FBAB-4DDB-45CC-8E66-4E2DE3B3A679}">
      <dgm:prSet/>
      <dgm:spPr/>
      <dgm:t>
        <a:bodyPr/>
        <a:lstStyle/>
        <a:p>
          <a:endParaRPr lang="zh-CN" altLang="en-US"/>
        </a:p>
      </dgm:t>
    </dgm:pt>
    <dgm:pt modelId="{09FA30AD-C371-4918-BE05-486286CE66F7}" type="pres">
      <dgm:prSet presAssocID="{DB57DFE9-A446-421A-93D0-C782FFE1F39E}" presName="Name0" presStyleCnt="0">
        <dgm:presLayoutVars>
          <dgm:chPref val="1"/>
          <dgm:dir/>
          <dgm:animOne val="branch"/>
          <dgm:animLvl val="lvl"/>
          <dgm:resizeHandles val="exact"/>
        </dgm:presLayoutVars>
      </dgm:prSet>
      <dgm:spPr/>
      <dgm:t>
        <a:bodyPr/>
        <a:lstStyle/>
        <a:p>
          <a:endParaRPr lang="zh-CN" altLang="en-US"/>
        </a:p>
      </dgm:t>
    </dgm:pt>
    <dgm:pt modelId="{666B85C8-723A-4D76-BA47-EB778A5CAB5D}" type="pres">
      <dgm:prSet presAssocID="{667F2DC8-3DC6-4194-BFED-7C6572CF9128}" presName="root1" presStyleCnt="0"/>
      <dgm:spPr/>
    </dgm:pt>
    <dgm:pt modelId="{90D324D5-2500-4956-ACAB-E75401E208AC}" type="pres">
      <dgm:prSet presAssocID="{667F2DC8-3DC6-4194-BFED-7C6572CF9128}" presName="LevelOneTextNode" presStyleLbl="node0" presStyleIdx="0" presStyleCnt="1" custScaleX="57885" custScaleY="61401">
        <dgm:presLayoutVars>
          <dgm:chPref val="3"/>
        </dgm:presLayoutVars>
      </dgm:prSet>
      <dgm:spPr/>
      <dgm:t>
        <a:bodyPr/>
        <a:lstStyle/>
        <a:p>
          <a:endParaRPr lang="zh-CN" altLang="en-US"/>
        </a:p>
      </dgm:t>
    </dgm:pt>
    <dgm:pt modelId="{77E48E87-B261-47FA-A9AF-A32C25BED113}" type="pres">
      <dgm:prSet presAssocID="{667F2DC8-3DC6-4194-BFED-7C6572CF9128}" presName="level2hierChild" presStyleCnt="0"/>
      <dgm:spPr/>
    </dgm:pt>
    <dgm:pt modelId="{AA3DE14D-9BC9-4AA2-8ACE-191C1CF25776}" type="pres">
      <dgm:prSet presAssocID="{CF675CC1-CBFE-4829-B6D3-F6F5F4F28D47}" presName="conn2-1" presStyleLbl="parChTrans1D2" presStyleIdx="0" presStyleCnt="5"/>
      <dgm:spPr/>
      <dgm:t>
        <a:bodyPr/>
        <a:lstStyle/>
        <a:p>
          <a:endParaRPr lang="zh-CN" altLang="en-US"/>
        </a:p>
      </dgm:t>
    </dgm:pt>
    <dgm:pt modelId="{756C64D9-0365-46EB-81A8-6D9075A1737B}" type="pres">
      <dgm:prSet presAssocID="{CF675CC1-CBFE-4829-B6D3-F6F5F4F28D47}" presName="connTx" presStyleLbl="parChTrans1D2" presStyleIdx="0" presStyleCnt="5"/>
      <dgm:spPr/>
      <dgm:t>
        <a:bodyPr/>
        <a:lstStyle/>
        <a:p>
          <a:endParaRPr lang="zh-CN" altLang="en-US"/>
        </a:p>
      </dgm:t>
    </dgm:pt>
    <dgm:pt modelId="{F00D0E9B-8845-4789-9A07-522AB3B38E8A}" type="pres">
      <dgm:prSet presAssocID="{AAD24736-6E92-42BF-94F6-85FBA62947F3}" presName="root2" presStyleCnt="0"/>
      <dgm:spPr/>
    </dgm:pt>
    <dgm:pt modelId="{392868D2-6660-4A91-ACFD-B1F66CB82A96}" type="pres">
      <dgm:prSet presAssocID="{AAD24736-6E92-42BF-94F6-85FBA62947F3}" presName="LevelTwoTextNode" presStyleLbl="node2" presStyleIdx="0" presStyleCnt="5" custScaleX="63593">
        <dgm:presLayoutVars>
          <dgm:chPref val="3"/>
        </dgm:presLayoutVars>
      </dgm:prSet>
      <dgm:spPr/>
      <dgm:t>
        <a:bodyPr/>
        <a:lstStyle/>
        <a:p>
          <a:endParaRPr lang="zh-CN" altLang="en-US"/>
        </a:p>
      </dgm:t>
    </dgm:pt>
    <dgm:pt modelId="{EE83A595-BDEF-40A4-BD8F-2DF4EA751E64}" type="pres">
      <dgm:prSet presAssocID="{AAD24736-6E92-42BF-94F6-85FBA62947F3}" presName="level3hierChild" presStyleCnt="0"/>
      <dgm:spPr/>
    </dgm:pt>
    <dgm:pt modelId="{9A2E5550-CF02-4B8F-B1C4-198041A16BF0}" type="pres">
      <dgm:prSet presAssocID="{9A08D231-AFE9-4D28-BA43-AE905A091CC3}" presName="conn2-1" presStyleLbl="parChTrans1D3" presStyleIdx="0" presStyleCnt="5"/>
      <dgm:spPr/>
      <dgm:t>
        <a:bodyPr/>
        <a:lstStyle/>
        <a:p>
          <a:endParaRPr lang="zh-CN" altLang="en-US"/>
        </a:p>
      </dgm:t>
    </dgm:pt>
    <dgm:pt modelId="{49E243A1-2AAE-479E-9E83-35CA4002E3B3}" type="pres">
      <dgm:prSet presAssocID="{9A08D231-AFE9-4D28-BA43-AE905A091CC3}" presName="connTx" presStyleLbl="parChTrans1D3" presStyleIdx="0" presStyleCnt="5"/>
      <dgm:spPr/>
      <dgm:t>
        <a:bodyPr/>
        <a:lstStyle/>
        <a:p>
          <a:endParaRPr lang="zh-CN" altLang="en-US"/>
        </a:p>
      </dgm:t>
    </dgm:pt>
    <dgm:pt modelId="{6DD5ECDB-E926-43FB-A46F-28718E38E413}" type="pres">
      <dgm:prSet presAssocID="{5F951354-44B8-4171-94AD-09758CF3EA67}" presName="root2" presStyleCnt="0"/>
      <dgm:spPr/>
    </dgm:pt>
    <dgm:pt modelId="{09883FD2-F937-48A1-8368-12B20FFB49FA}" type="pres">
      <dgm:prSet presAssocID="{5F951354-44B8-4171-94AD-09758CF3EA67}" presName="LevelTwoTextNode" presStyleLbl="node3" presStyleIdx="0" presStyleCnt="5" custScaleX="155115">
        <dgm:presLayoutVars>
          <dgm:chPref val="3"/>
        </dgm:presLayoutVars>
      </dgm:prSet>
      <dgm:spPr/>
      <dgm:t>
        <a:bodyPr/>
        <a:lstStyle/>
        <a:p>
          <a:endParaRPr lang="zh-CN" altLang="en-US"/>
        </a:p>
      </dgm:t>
    </dgm:pt>
    <dgm:pt modelId="{AC68FAE8-DDCA-4183-B2CD-B4F8F536D492}" type="pres">
      <dgm:prSet presAssocID="{5F951354-44B8-4171-94AD-09758CF3EA67}" presName="level3hierChild" presStyleCnt="0"/>
      <dgm:spPr/>
    </dgm:pt>
    <dgm:pt modelId="{E4E8929A-6F61-495A-A224-04962189EA21}" type="pres">
      <dgm:prSet presAssocID="{BEF339D6-5C6D-4CF6-B97A-6219D51469CC}" presName="conn2-1" presStyleLbl="parChTrans1D2" presStyleIdx="1" presStyleCnt="5"/>
      <dgm:spPr/>
      <dgm:t>
        <a:bodyPr/>
        <a:lstStyle/>
        <a:p>
          <a:endParaRPr lang="zh-CN" altLang="en-US"/>
        </a:p>
      </dgm:t>
    </dgm:pt>
    <dgm:pt modelId="{45A326E8-88C7-4486-B028-21CDFDD56568}" type="pres">
      <dgm:prSet presAssocID="{BEF339D6-5C6D-4CF6-B97A-6219D51469CC}" presName="connTx" presStyleLbl="parChTrans1D2" presStyleIdx="1" presStyleCnt="5"/>
      <dgm:spPr/>
      <dgm:t>
        <a:bodyPr/>
        <a:lstStyle/>
        <a:p>
          <a:endParaRPr lang="zh-CN" altLang="en-US"/>
        </a:p>
      </dgm:t>
    </dgm:pt>
    <dgm:pt modelId="{C1BC20A9-5456-4394-B3CC-53FF69EAAF42}" type="pres">
      <dgm:prSet presAssocID="{3BD443DD-8CDB-45E1-A4BE-DBA87E3EE96D}" presName="root2" presStyleCnt="0"/>
      <dgm:spPr/>
    </dgm:pt>
    <dgm:pt modelId="{3E9D768E-304E-4134-A9BE-D1ADA747C479}" type="pres">
      <dgm:prSet presAssocID="{3BD443DD-8CDB-45E1-A4BE-DBA87E3EE96D}" presName="LevelTwoTextNode" presStyleLbl="node2" presStyleIdx="1" presStyleCnt="5" custScaleX="63593">
        <dgm:presLayoutVars>
          <dgm:chPref val="3"/>
        </dgm:presLayoutVars>
      </dgm:prSet>
      <dgm:spPr/>
      <dgm:t>
        <a:bodyPr/>
        <a:lstStyle/>
        <a:p>
          <a:endParaRPr lang="zh-CN" altLang="en-US"/>
        </a:p>
      </dgm:t>
    </dgm:pt>
    <dgm:pt modelId="{C7AEAD53-4A71-4E38-AD06-AC8406EF2167}" type="pres">
      <dgm:prSet presAssocID="{3BD443DD-8CDB-45E1-A4BE-DBA87E3EE96D}" presName="level3hierChild" presStyleCnt="0"/>
      <dgm:spPr/>
    </dgm:pt>
    <dgm:pt modelId="{703B06FC-5B0E-48AC-98D6-4C1A9B0A6B39}" type="pres">
      <dgm:prSet presAssocID="{7ADFE9D6-283B-472E-9CF3-2FA54546693B}" presName="conn2-1" presStyleLbl="parChTrans1D3" presStyleIdx="1" presStyleCnt="5"/>
      <dgm:spPr/>
      <dgm:t>
        <a:bodyPr/>
        <a:lstStyle/>
        <a:p>
          <a:endParaRPr lang="zh-CN" altLang="en-US"/>
        </a:p>
      </dgm:t>
    </dgm:pt>
    <dgm:pt modelId="{65A0948C-59E0-4245-82C3-A5F71BD91FD8}" type="pres">
      <dgm:prSet presAssocID="{7ADFE9D6-283B-472E-9CF3-2FA54546693B}" presName="connTx" presStyleLbl="parChTrans1D3" presStyleIdx="1" presStyleCnt="5"/>
      <dgm:spPr/>
      <dgm:t>
        <a:bodyPr/>
        <a:lstStyle/>
        <a:p>
          <a:endParaRPr lang="zh-CN" altLang="en-US"/>
        </a:p>
      </dgm:t>
    </dgm:pt>
    <dgm:pt modelId="{39B07E77-FD3C-45E8-9EED-B5A601180356}" type="pres">
      <dgm:prSet presAssocID="{6A609D86-25AE-4665-98AA-8F9E7FE2E903}" presName="root2" presStyleCnt="0"/>
      <dgm:spPr/>
    </dgm:pt>
    <dgm:pt modelId="{308386EA-34AC-4C44-BDB4-5A7839A01E6C}" type="pres">
      <dgm:prSet presAssocID="{6A609D86-25AE-4665-98AA-8F9E7FE2E903}" presName="LevelTwoTextNode" presStyleLbl="node3" presStyleIdx="1" presStyleCnt="5" custScaleX="154217">
        <dgm:presLayoutVars>
          <dgm:chPref val="3"/>
        </dgm:presLayoutVars>
      </dgm:prSet>
      <dgm:spPr/>
      <dgm:t>
        <a:bodyPr/>
        <a:lstStyle/>
        <a:p>
          <a:endParaRPr lang="zh-CN" altLang="en-US"/>
        </a:p>
      </dgm:t>
    </dgm:pt>
    <dgm:pt modelId="{B988C674-B6E8-4E1A-8DE5-90B262E7E03E}" type="pres">
      <dgm:prSet presAssocID="{6A609D86-25AE-4665-98AA-8F9E7FE2E903}" presName="level3hierChild" presStyleCnt="0"/>
      <dgm:spPr/>
    </dgm:pt>
    <dgm:pt modelId="{BB944156-BEB9-46C4-849D-4C9EAB567DB4}" type="pres">
      <dgm:prSet presAssocID="{581FF616-53B4-462B-83D1-774B6526F173}" presName="conn2-1" presStyleLbl="parChTrans1D2" presStyleIdx="2" presStyleCnt="5"/>
      <dgm:spPr/>
      <dgm:t>
        <a:bodyPr/>
        <a:lstStyle/>
        <a:p>
          <a:endParaRPr lang="zh-CN" altLang="en-US"/>
        </a:p>
      </dgm:t>
    </dgm:pt>
    <dgm:pt modelId="{8848EB21-1FCD-4214-9E93-B957E15D97CE}" type="pres">
      <dgm:prSet presAssocID="{581FF616-53B4-462B-83D1-774B6526F173}" presName="connTx" presStyleLbl="parChTrans1D2" presStyleIdx="2" presStyleCnt="5"/>
      <dgm:spPr/>
      <dgm:t>
        <a:bodyPr/>
        <a:lstStyle/>
        <a:p>
          <a:endParaRPr lang="zh-CN" altLang="en-US"/>
        </a:p>
      </dgm:t>
    </dgm:pt>
    <dgm:pt modelId="{D7076D14-2F7B-492C-B2A4-E860CCBCBB1B}" type="pres">
      <dgm:prSet presAssocID="{C0E53761-9850-4155-A4DC-7DC986F8208E}" presName="root2" presStyleCnt="0"/>
      <dgm:spPr/>
    </dgm:pt>
    <dgm:pt modelId="{A319F3D8-DDE1-4566-8C27-787BC77CE47D}" type="pres">
      <dgm:prSet presAssocID="{C0E53761-9850-4155-A4DC-7DC986F8208E}" presName="LevelTwoTextNode" presStyleLbl="node2" presStyleIdx="2" presStyleCnt="5" custScaleX="62481">
        <dgm:presLayoutVars>
          <dgm:chPref val="3"/>
        </dgm:presLayoutVars>
      </dgm:prSet>
      <dgm:spPr/>
      <dgm:t>
        <a:bodyPr/>
        <a:lstStyle/>
        <a:p>
          <a:endParaRPr lang="zh-CN" altLang="en-US"/>
        </a:p>
      </dgm:t>
    </dgm:pt>
    <dgm:pt modelId="{B8EA4676-27DB-40E0-B108-CAEA6C6827FE}" type="pres">
      <dgm:prSet presAssocID="{C0E53761-9850-4155-A4DC-7DC986F8208E}" presName="level3hierChild" presStyleCnt="0"/>
      <dgm:spPr/>
    </dgm:pt>
    <dgm:pt modelId="{E7DA8660-8187-4726-86E0-E4C80BCFB247}" type="pres">
      <dgm:prSet presAssocID="{CF67743B-A427-45E9-8CE6-8055121D6344}" presName="conn2-1" presStyleLbl="parChTrans1D3" presStyleIdx="2" presStyleCnt="5"/>
      <dgm:spPr/>
      <dgm:t>
        <a:bodyPr/>
        <a:lstStyle/>
        <a:p>
          <a:endParaRPr lang="zh-CN" altLang="en-US"/>
        </a:p>
      </dgm:t>
    </dgm:pt>
    <dgm:pt modelId="{E8AE7505-85B7-46BA-87BC-FF22A9F3F12A}" type="pres">
      <dgm:prSet presAssocID="{CF67743B-A427-45E9-8CE6-8055121D6344}" presName="connTx" presStyleLbl="parChTrans1D3" presStyleIdx="2" presStyleCnt="5"/>
      <dgm:spPr/>
      <dgm:t>
        <a:bodyPr/>
        <a:lstStyle/>
        <a:p>
          <a:endParaRPr lang="zh-CN" altLang="en-US"/>
        </a:p>
      </dgm:t>
    </dgm:pt>
    <dgm:pt modelId="{8BE38631-30B2-4105-9DC5-DC9A275B7DD1}" type="pres">
      <dgm:prSet presAssocID="{A78B50AC-17DF-4FD1-8FC1-3E32A3ADB50A}" presName="root2" presStyleCnt="0"/>
      <dgm:spPr/>
    </dgm:pt>
    <dgm:pt modelId="{9B8BA056-40EC-42A3-B812-7917B2F2DB52}" type="pres">
      <dgm:prSet presAssocID="{A78B50AC-17DF-4FD1-8FC1-3E32A3ADB50A}" presName="LevelTwoTextNode" presStyleLbl="node3" presStyleIdx="2" presStyleCnt="5" custScaleX="156242">
        <dgm:presLayoutVars>
          <dgm:chPref val="3"/>
        </dgm:presLayoutVars>
      </dgm:prSet>
      <dgm:spPr/>
      <dgm:t>
        <a:bodyPr/>
        <a:lstStyle/>
        <a:p>
          <a:endParaRPr lang="zh-CN" altLang="en-US"/>
        </a:p>
      </dgm:t>
    </dgm:pt>
    <dgm:pt modelId="{EFEE6612-9E01-4098-AF2C-0B6F93B118CC}" type="pres">
      <dgm:prSet presAssocID="{A78B50AC-17DF-4FD1-8FC1-3E32A3ADB50A}" presName="level3hierChild" presStyleCnt="0"/>
      <dgm:spPr/>
    </dgm:pt>
    <dgm:pt modelId="{E90C985B-8101-4852-9650-6381EB60A159}" type="pres">
      <dgm:prSet presAssocID="{5615F34C-90C1-4432-96B5-78FA81BAC23C}" presName="conn2-1" presStyleLbl="parChTrans1D2" presStyleIdx="3" presStyleCnt="5"/>
      <dgm:spPr/>
      <dgm:t>
        <a:bodyPr/>
        <a:lstStyle/>
        <a:p>
          <a:endParaRPr lang="zh-CN" altLang="en-US"/>
        </a:p>
      </dgm:t>
    </dgm:pt>
    <dgm:pt modelId="{0984B883-7A1C-4CCF-8A14-199C4A92D302}" type="pres">
      <dgm:prSet presAssocID="{5615F34C-90C1-4432-96B5-78FA81BAC23C}" presName="connTx" presStyleLbl="parChTrans1D2" presStyleIdx="3" presStyleCnt="5"/>
      <dgm:spPr/>
      <dgm:t>
        <a:bodyPr/>
        <a:lstStyle/>
        <a:p>
          <a:endParaRPr lang="zh-CN" altLang="en-US"/>
        </a:p>
      </dgm:t>
    </dgm:pt>
    <dgm:pt modelId="{3071C639-1B17-4A8A-84E4-7496138DB391}" type="pres">
      <dgm:prSet presAssocID="{DA2F96FB-0B15-44D2-A342-59F1C0C7219D}" presName="root2" presStyleCnt="0"/>
      <dgm:spPr/>
    </dgm:pt>
    <dgm:pt modelId="{A4EB71CB-3362-4028-AED2-24841647B99D}" type="pres">
      <dgm:prSet presAssocID="{DA2F96FB-0B15-44D2-A342-59F1C0C7219D}" presName="LevelTwoTextNode" presStyleLbl="node2" presStyleIdx="3" presStyleCnt="5" custScaleX="63594">
        <dgm:presLayoutVars>
          <dgm:chPref val="3"/>
        </dgm:presLayoutVars>
      </dgm:prSet>
      <dgm:spPr/>
      <dgm:t>
        <a:bodyPr/>
        <a:lstStyle/>
        <a:p>
          <a:endParaRPr lang="zh-CN" altLang="en-US"/>
        </a:p>
      </dgm:t>
    </dgm:pt>
    <dgm:pt modelId="{C6F0716E-E79C-404C-BDF1-8AD7EF9EE484}" type="pres">
      <dgm:prSet presAssocID="{DA2F96FB-0B15-44D2-A342-59F1C0C7219D}" presName="level3hierChild" presStyleCnt="0"/>
      <dgm:spPr/>
    </dgm:pt>
    <dgm:pt modelId="{9C3B53A0-B423-4130-8DEE-4BA69D983733}" type="pres">
      <dgm:prSet presAssocID="{8DF42CE9-D1B7-42C4-A0FC-81710F44E37F}" presName="conn2-1" presStyleLbl="parChTrans1D3" presStyleIdx="3" presStyleCnt="5"/>
      <dgm:spPr/>
      <dgm:t>
        <a:bodyPr/>
        <a:lstStyle/>
        <a:p>
          <a:endParaRPr lang="zh-CN" altLang="en-US"/>
        </a:p>
      </dgm:t>
    </dgm:pt>
    <dgm:pt modelId="{7FFEBBB4-407B-4749-8652-42D743C057EB}" type="pres">
      <dgm:prSet presAssocID="{8DF42CE9-D1B7-42C4-A0FC-81710F44E37F}" presName="connTx" presStyleLbl="parChTrans1D3" presStyleIdx="3" presStyleCnt="5"/>
      <dgm:spPr/>
      <dgm:t>
        <a:bodyPr/>
        <a:lstStyle/>
        <a:p>
          <a:endParaRPr lang="zh-CN" altLang="en-US"/>
        </a:p>
      </dgm:t>
    </dgm:pt>
    <dgm:pt modelId="{22D91CF5-D742-45C5-8343-B7022E56D2B9}" type="pres">
      <dgm:prSet presAssocID="{A24DB8C0-810E-41B4-8902-B8597BBD0AB9}" presName="root2" presStyleCnt="0"/>
      <dgm:spPr/>
    </dgm:pt>
    <dgm:pt modelId="{CE5115EA-AE46-4463-A5CD-71C1C7F91500}" type="pres">
      <dgm:prSet presAssocID="{A24DB8C0-810E-41B4-8902-B8597BBD0AB9}" presName="LevelTwoTextNode" presStyleLbl="node3" presStyleIdx="3" presStyleCnt="5" custScaleX="156247">
        <dgm:presLayoutVars>
          <dgm:chPref val="3"/>
        </dgm:presLayoutVars>
      </dgm:prSet>
      <dgm:spPr/>
      <dgm:t>
        <a:bodyPr/>
        <a:lstStyle/>
        <a:p>
          <a:endParaRPr lang="zh-CN" altLang="en-US"/>
        </a:p>
      </dgm:t>
    </dgm:pt>
    <dgm:pt modelId="{0B2A9F2D-19FF-43B5-A408-330C628F47F6}" type="pres">
      <dgm:prSet presAssocID="{A24DB8C0-810E-41B4-8902-B8597BBD0AB9}" presName="level3hierChild" presStyleCnt="0"/>
      <dgm:spPr/>
    </dgm:pt>
    <dgm:pt modelId="{9CD6A675-6E54-429A-A90B-31509DE3B54C}" type="pres">
      <dgm:prSet presAssocID="{8F256219-94FF-42A7-BC2A-D53B400A3206}" presName="conn2-1" presStyleLbl="parChTrans1D2" presStyleIdx="4" presStyleCnt="5"/>
      <dgm:spPr/>
      <dgm:t>
        <a:bodyPr/>
        <a:lstStyle/>
        <a:p>
          <a:endParaRPr lang="zh-CN" altLang="en-US"/>
        </a:p>
      </dgm:t>
    </dgm:pt>
    <dgm:pt modelId="{CF5F4B2C-2B4C-4AE1-B1EE-FFBE14CAD5CE}" type="pres">
      <dgm:prSet presAssocID="{8F256219-94FF-42A7-BC2A-D53B400A3206}" presName="connTx" presStyleLbl="parChTrans1D2" presStyleIdx="4" presStyleCnt="5"/>
      <dgm:spPr/>
      <dgm:t>
        <a:bodyPr/>
        <a:lstStyle/>
        <a:p>
          <a:endParaRPr lang="zh-CN" altLang="en-US"/>
        </a:p>
      </dgm:t>
    </dgm:pt>
    <dgm:pt modelId="{E1B3DBDD-5691-4141-B593-0D6EE4077906}" type="pres">
      <dgm:prSet presAssocID="{2C194AFA-26A9-4884-8B37-A0555C60C7B2}" presName="root2" presStyleCnt="0"/>
      <dgm:spPr/>
    </dgm:pt>
    <dgm:pt modelId="{BC9316F1-5994-48A3-AEBE-4576191E9808}" type="pres">
      <dgm:prSet presAssocID="{2C194AFA-26A9-4884-8B37-A0555C60C7B2}" presName="LevelTwoTextNode" presStyleLbl="node2" presStyleIdx="4" presStyleCnt="5" custScaleX="63823">
        <dgm:presLayoutVars>
          <dgm:chPref val="3"/>
        </dgm:presLayoutVars>
      </dgm:prSet>
      <dgm:spPr/>
      <dgm:t>
        <a:bodyPr/>
        <a:lstStyle/>
        <a:p>
          <a:endParaRPr lang="zh-CN" altLang="en-US"/>
        </a:p>
      </dgm:t>
    </dgm:pt>
    <dgm:pt modelId="{000A2C9D-5397-4167-A425-E8AD64D69D73}" type="pres">
      <dgm:prSet presAssocID="{2C194AFA-26A9-4884-8B37-A0555C60C7B2}" presName="level3hierChild" presStyleCnt="0"/>
      <dgm:spPr/>
    </dgm:pt>
    <dgm:pt modelId="{6BC9D2CB-C7E0-4075-AAC8-0E156F53ADF5}" type="pres">
      <dgm:prSet presAssocID="{F3A877CD-76AA-4D2E-BAF6-B460B836CEAB}" presName="conn2-1" presStyleLbl="parChTrans1D3" presStyleIdx="4" presStyleCnt="5"/>
      <dgm:spPr/>
      <dgm:t>
        <a:bodyPr/>
        <a:lstStyle/>
        <a:p>
          <a:endParaRPr lang="zh-CN" altLang="en-US"/>
        </a:p>
      </dgm:t>
    </dgm:pt>
    <dgm:pt modelId="{9D3151EE-9750-462D-8B75-7A780711B771}" type="pres">
      <dgm:prSet presAssocID="{F3A877CD-76AA-4D2E-BAF6-B460B836CEAB}" presName="connTx" presStyleLbl="parChTrans1D3" presStyleIdx="4" presStyleCnt="5"/>
      <dgm:spPr/>
      <dgm:t>
        <a:bodyPr/>
        <a:lstStyle/>
        <a:p>
          <a:endParaRPr lang="zh-CN" altLang="en-US"/>
        </a:p>
      </dgm:t>
    </dgm:pt>
    <dgm:pt modelId="{0F1C2B79-EFD2-4594-99E3-3B34F0F9A8CF}" type="pres">
      <dgm:prSet presAssocID="{CC2B8196-E51C-4FE4-9627-8B8640F610EA}" presName="root2" presStyleCnt="0"/>
      <dgm:spPr/>
    </dgm:pt>
    <dgm:pt modelId="{9F412499-2B24-49FD-AC2E-CD8D7C423E7F}" type="pres">
      <dgm:prSet presAssocID="{CC2B8196-E51C-4FE4-9627-8B8640F610EA}" presName="LevelTwoTextNode" presStyleLbl="node3" presStyleIdx="4" presStyleCnt="5" custScaleX="155021">
        <dgm:presLayoutVars>
          <dgm:chPref val="3"/>
        </dgm:presLayoutVars>
      </dgm:prSet>
      <dgm:spPr/>
      <dgm:t>
        <a:bodyPr/>
        <a:lstStyle/>
        <a:p>
          <a:endParaRPr lang="zh-CN" altLang="en-US"/>
        </a:p>
      </dgm:t>
    </dgm:pt>
    <dgm:pt modelId="{9BCA61A5-DA8F-4698-A6ED-269B35530BA5}" type="pres">
      <dgm:prSet presAssocID="{CC2B8196-E51C-4FE4-9627-8B8640F610EA}" presName="level3hierChild" presStyleCnt="0"/>
      <dgm:spPr/>
    </dgm:pt>
  </dgm:ptLst>
  <dgm:cxnLst>
    <dgm:cxn modelId="{99C54434-B76A-4275-8FFD-DB0C16005F78}" type="presOf" srcId="{CF67743B-A427-45E9-8CE6-8055121D6344}" destId="{E8AE7505-85B7-46BA-87BC-FF22A9F3F12A}" srcOrd="1" destOrd="0" presId="urn:microsoft.com/office/officeart/2008/layout/HorizontalMultiLevelHierarchy"/>
    <dgm:cxn modelId="{3F699D84-43CE-4844-8F38-0F80BAA94362}" type="presOf" srcId="{BEF339D6-5C6D-4CF6-B97A-6219D51469CC}" destId="{45A326E8-88C7-4486-B028-21CDFDD56568}" srcOrd="1" destOrd="0" presId="urn:microsoft.com/office/officeart/2008/layout/HorizontalMultiLevelHierarchy"/>
    <dgm:cxn modelId="{1849DECB-FE6D-4BEC-89B6-5A4303EB2FD4}" type="presOf" srcId="{CF675CC1-CBFE-4829-B6D3-F6F5F4F28D47}" destId="{AA3DE14D-9BC9-4AA2-8ACE-191C1CF25776}" srcOrd="0" destOrd="0" presId="urn:microsoft.com/office/officeart/2008/layout/HorizontalMultiLevelHierarchy"/>
    <dgm:cxn modelId="{739021C7-A33D-4C40-B74D-5335C77AC99F}" type="presOf" srcId="{CF67743B-A427-45E9-8CE6-8055121D6344}" destId="{E7DA8660-8187-4726-86E0-E4C80BCFB247}" srcOrd="0" destOrd="0" presId="urn:microsoft.com/office/officeart/2008/layout/HorizontalMultiLevelHierarchy"/>
    <dgm:cxn modelId="{21B8094E-3C15-40D2-8B51-21387F0BE362}" type="presOf" srcId="{DA2F96FB-0B15-44D2-A342-59F1C0C7219D}" destId="{A4EB71CB-3362-4028-AED2-24841647B99D}" srcOrd="0" destOrd="0" presId="urn:microsoft.com/office/officeart/2008/layout/HorizontalMultiLevelHierarchy"/>
    <dgm:cxn modelId="{AD6A197A-3509-4F46-AEA2-0F592CD8D71A}" srcId="{667F2DC8-3DC6-4194-BFED-7C6572CF9128}" destId="{3BD443DD-8CDB-45E1-A4BE-DBA87E3EE96D}" srcOrd="1" destOrd="0" parTransId="{BEF339D6-5C6D-4CF6-B97A-6219D51469CC}" sibTransId="{A4F16108-8DD9-46DC-9E93-2EB7A37EAF73}"/>
    <dgm:cxn modelId="{95710211-2995-40FA-9256-28AB053DB977}" type="presOf" srcId="{667F2DC8-3DC6-4194-BFED-7C6572CF9128}" destId="{90D324D5-2500-4956-ACAB-E75401E208AC}" srcOrd="0" destOrd="0" presId="urn:microsoft.com/office/officeart/2008/layout/HorizontalMultiLevelHierarchy"/>
    <dgm:cxn modelId="{DF0F599C-13B0-48E8-9A9E-AE90B91007D0}" type="presOf" srcId="{7ADFE9D6-283B-472E-9CF3-2FA54546693B}" destId="{703B06FC-5B0E-48AC-98D6-4C1A9B0A6B39}" srcOrd="0" destOrd="0" presId="urn:microsoft.com/office/officeart/2008/layout/HorizontalMultiLevelHierarchy"/>
    <dgm:cxn modelId="{742D074D-777A-4257-A12B-5AFB66AD6E91}" type="presOf" srcId="{5615F34C-90C1-4432-96B5-78FA81BAC23C}" destId="{0984B883-7A1C-4CCF-8A14-199C4A92D302}" srcOrd="1" destOrd="0" presId="urn:microsoft.com/office/officeart/2008/layout/HorizontalMultiLevelHierarchy"/>
    <dgm:cxn modelId="{C871FBAB-4DDB-45CC-8E66-4E2DE3B3A679}" srcId="{2C194AFA-26A9-4884-8B37-A0555C60C7B2}" destId="{CC2B8196-E51C-4FE4-9627-8B8640F610EA}" srcOrd="0" destOrd="0" parTransId="{F3A877CD-76AA-4D2E-BAF6-B460B836CEAB}" sibTransId="{792577F7-25F3-42A2-BB01-D9CCF3C1DC40}"/>
    <dgm:cxn modelId="{443B04B7-C811-4CF0-ABC3-CA951AD2E6E5}" type="presOf" srcId="{C0E53761-9850-4155-A4DC-7DC986F8208E}" destId="{A319F3D8-DDE1-4566-8C27-787BC77CE47D}" srcOrd="0" destOrd="0" presId="urn:microsoft.com/office/officeart/2008/layout/HorizontalMultiLevelHierarchy"/>
    <dgm:cxn modelId="{CF97D958-DFA1-4C04-9B71-58AC749CDDAE}" srcId="{DB57DFE9-A446-421A-93D0-C782FFE1F39E}" destId="{667F2DC8-3DC6-4194-BFED-7C6572CF9128}" srcOrd="0" destOrd="0" parTransId="{B0F6BA71-4E2F-409A-AF24-4EBAAE3F4019}" sibTransId="{EA532717-B996-45E1-94C1-50D6630C1C0B}"/>
    <dgm:cxn modelId="{1A55CCB8-C068-4476-BA31-DCABC1F6E021}" type="presOf" srcId="{9A08D231-AFE9-4D28-BA43-AE905A091CC3}" destId="{49E243A1-2AAE-479E-9E83-35CA4002E3B3}" srcOrd="1" destOrd="0" presId="urn:microsoft.com/office/officeart/2008/layout/HorizontalMultiLevelHierarchy"/>
    <dgm:cxn modelId="{AC9DE911-3ED6-4A85-852C-FA2EE071CCC0}" type="presOf" srcId="{8F256219-94FF-42A7-BC2A-D53B400A3206}" destId="{9CD6A675-6E54-429A-A90B-31509DE3B54C}" srcOrd="0" destOrd="0" presId="urn:microsoft.com/office/officeart/2008/layout/HorizontalMultiLevelHierarchy"/>
    <dgm:cxn modelId="{FDC93181-E3D4-4A5D-A8E5-40AC5589C4F8}" type="presOf" srcId="{F3A877CD-76AA-4D2E-BAF6-B460B836CEAB}" destId="{9D3151EE-9750-462D-8B75-7A780711B771}" srcOrd="1" destOrd="0" presId="urn:microsoft.com/office/officeart/2008/layout/HorizontalMultiLevelHierarchy"/>
    <dgm:cxn modelId="{C45DFCD3-BB3F-49F3-9B34-D952D7D4278C}" srcId="{AAD24736-6E92-42BF-94F6-85FBA62947F3}" destId="{5F951354-44B8-4171-94AD-09758CF3EA67}" srcOrd="0" destOrd="0" parTransId="{9A08D231-AFE9-4D28-BA43-AE905A091CC3}" sibTransId="{0AEE346B-46A2-4586-B30D-2EABAFDCBD4B}"/>
    <dgm:cxn modelId="{C91DD5D5-D905-4C52-8A24-CA4527FC5DEF}" srcId="{DA2F96FB-0B15-44D2-A342-59F1C0C7219D}" destId="{A24DB8C0-810E-41B4-8902-B8597BBD0AB9}" srcOrd="0" destOrd="0" parTransId="{8DF42CE9-D1B7-42C4-A0FC-81710F44E37F}" sibTransId="{971740AF-13E1-4722-9410-7F4CAE80F664}"/>
    <dgm:cxn modelId="{0B65D6A3-E076-4330-A28D-D79C3E9301BA}" type="presOf" srcId="{6A609D86-25AE-4665-98AA-8F9E7FE2E903}" destId="{308386EA-34AC-4C44-BDB4-5A7839A01E6C}" srcOrd="0" destOrd="0" presId="urn:microsoft.com/office/officeart/2008/layout/HorizontalMultiLevelHierarchy"/>
    <dgm:cxn modelId="{A2DA56EB-73A6-4637-A0CC-0EE7E63376D9}" srcId="{C0E53761-9850-4155-A4DC-7DC986F8208E}" destId="{A78B50AC-17DF-4FD1-8FC1-3E32A3ADB50A}" srcOrd="0" destOrd="0" parTransId="{CF67743B-A427-45E9-8CE6-8055121D6344}" sibTransId="{E35CDFB7-CBC3-4932-B349-6BEF76F9E0D9}"/>
    <dgm:cxn modelId="{D2230135-65A1-414C-8BB7-246368DF48B7}" type="presOf" srcId="{8F256219-94FF-42A7-BC2A-D53B400A3206}" destId="{CF5F4B2C-2B4C-4AE1-B1EE-FFBE14CAD5CE}" srcOrd="1" destOrd="0" presId="urn:microsoft.com/office/officeart/2008/layout/HorizontalMultiLevelHierarchy"/>
    <dgm:cxn modelId="{AF389C99-1177-4952-978B-5F6259EBED94}" srcId="{667F2DC8-3DC6-4194-BFED-7C6572CF9128}" destId="{C0E53761-9850-4155-A4DC-7DC986F8208E}" srcOrd="2" destOrd="0" parTransId="{581FF616-53B4-462B-83D1-774B6526F173}" sibTransId="{BE30ACC2-3CAE-4094-8E1A-EA160BFF1117}"/>
    <dgm:cxn modelId="{2225D3AA-AA50-42FF-88F0-C5B11E5296BD}" srcId="{3BD443DD-8CDB-45E1-A4BE-DBA87E3EE96D}" destId="{6A609D86-25AE-4665-98AA-8F9E7FE2E903}" srcOrd="0" destOrd="0" parTransId="{7ADFE9D6-283B-472E-9CF3-2FA54546693B}" sibTransId="{EE77AE47-B942-441A-9B72-06D7C8F72E75}"/>
    <dgm:cxn modelId="{69A5A4D3-B69D-4BEE-864B-392DB89CABB9}" type="presOf" srcId="{3BD443DD-8CDB-45E1-A4BE-DBA87E3EE96D}" destId="{3E9D768E-304E-4134-A9BE-D1ADA747C479}" srcOrd="0" destOrd="0" presId="urn:microsoft.com/office/officeart/2008/layout/HorizontalMultiLevelHierarchy"/>
    <dgm:cxn modelId="{C8DCA458-90A4-438D-9E68-341569093AC7}" type="presOf" srcId="{A78B50AC-17DF-4FD1-8FC1-3E32A3ADB50A}" destId="{9B8BA056-40EC-42A3-B812-7917B2F2DB52}" srcOrd="0" destOrd="0" presId="urn:microsoft.com/office/officeart/2008/layout/HorizontalMultiLevelHierarchy"/>
    <dgm:cxn modelId="{30AEDEBD-999C-4353-BD5F-B4367FBDFAA4}" srcId="{667F2DC8-3DC6-4194-BFED-7C6572CF9128}" destId="{AAD24736-6E92-42BF-94F6-85FBA62947F3}" srcOrd="0" destOrd="0" parTransId="{CF675CC1-CBFE-4829-B6D3-F6F5F4F28D47}" sibTransId="{E0D2422F-5142-49D2-A487-501DDE270458}"/>
    <dgm:cxn modelId="{762DE4DB-0B93-4835-B904-99D61378E14D}" type="presOf" srcId="{581FF616-53B4-462B-83D1-774B6526F173}" destId="{8848EB21-1FCD-4214-9E93-B957E15D97CE}" srcOrd="1" destOrd="0" presId="urn:microsoft.com/office/officeart/2008/layout/HorizontalMultiLevelHierarchy"/>
    <dgm:cxn modelId="{3CB9D7C9-D6B7-471B-8855-BB3165E89B56}" type="presOf" srcId="{F3A877CD-76AA-4D2E-BAF6-B460B836CEAB}" destId="{6BC9D2CB-C7E0-4075-AAC8-0E156F53ADF5}" srcOrd="0" destOrd="0" presId="urn:microsoft.com/office/officeart/2008/layout/HorizontalMultiLevelHierarchy"/>
    <dgm:cxn modelId="{5298E96A-CF8C-4CC7-AF76-4D62B8ED3E22}" type="presOf" srcId="{2C194AFA-26A9-4884-8B37-A0555C60C7B2}" destId="{BC9316F1-5994-48A3-AEBE-4576191E9808}" srcOrd="0" destOrd="0" presId="urn:microsoft.com/office/officeart/2008/layout/HorizontalMultiLevelHierarchy"/>
    <dgm:cxn modelId="{FBAEEE88-491B-4E92-8856-8C4443426A9C}" srcId="{667F2DC8-3DC6-4194-BFED-7C6572CF9128}" destId="{2C194AFA-26A9-4884-8B37-A0555C60C7B2}" srcOrd="4" destOrd="0" parTransId="{8F256219-94FF-42A7-BC2A-D53B400A3206}" sibTransId="{EB564FB5-1E74-4902-ADCD-84F692A5317B}"/>
    <dgm:cxn modelId="{2A5A323F-E996-45C4-B315-1466DFBFC155}" type="presOf" srcId="{A24DB8C0-810E-41B4-8902-B8597BBD0AB9}" destId="{CE5115EA-AE46-4463-A5CD-71C1C7F91500}" srcOrd="0" destOrd="0" presId="urn:microsoft.com/office/officeart/2008/layout/HorizontalMultiLevelHierarchy"/>
    <dgm:cxn modelId="{32FA7D04-9B54-4A2A-A892-EF5309084EFA}" type="presOf" srcId="{CC2B8196-E51C-4FE4-9627-8B8640F610EA}" destId="{9F412499-2B24-49FD-AC2E-CD8D7C423E7F}" srcOrd="0" destOrd="0" presId="urn:microsoft.com/office/officeart/2008/layout/HorizontalMultiLevelHierarchy"/>
    <dgm:cxn modelId="{4E3A40A0-AE4D-4109-84FF-0D06948385D5}" type="presOf" srcId="{DB57DFE9-A446-421A-93D0-C782FFE1F39E}" destId="{09FA30AD-C371-4918-BE05-486286CE66F7}" srcOrd="0" destOrd="0" presId="urn:microsoft.com/office/officeart/2008/layout/HorizontalMultiLevelHierarchy"/>
    <dgm:cxn modelId="{5A6A6180-4A83-4085-8A92-57B3D0C5C2D4}" type="presOf" srcId="{5615F34C-90C1-4432-96B5-78FA81BAC23C}" destId="{E90C985B-8101-4852-9650-6381EB60A159}" srcOrd="0" destOrd="0" presId="urn:microsoft.com/office/officeart/2008/layout/HorizontalMultiLevelHierarchy"/>
    <dgm:cxn modelId="{3AA39E1C-BAA5-4243-82C5-6D57D78B9943}" type="presOf" srcId="{7ADFE9D6-283B-472E-9CF3-2FA54546693B}" destId="{65A0948C-59E0-4245-82C3-A5F71BD91FD8}" srcOrd="1" destOrd="0" presId="urn:microsoft.com/office/officeart/2008/layout/HorizontalMultiLevelHierarchy"/>
    <dgm:cxn modelId="{6F769CDE-21EE-4045-8291-3382947AE70A}" type="presOf" srcId="{581FF616-53B4-462B-83D1-774B6526F173}" destId="{BB944156-BEB9-46C4-849D-4C9EAB567DB4}" srcOrd="0" destOrd="0" presId="urn:microsoft.com/office/officeart/2008/layout/HorizontalMultiLevelHierarchy"/>
    <dgm:cxn modelId="{7C2A6DA5-7271-439F-A32A-BB0E8A58D63E}" srcId="{667F2DC8-3DC6-4194-BFED-7C6572CF9128}" destId="{DA2F96FB-0B15-44D2-A342-59F1C0C7219D}" srcOrd="3" destOrd="0" parTransId="{5615F34C-90C1-4432-96B5-78FA81BAC23C}" sibTransId="{428C1E0A-89A2-45FA-9F96-225ED85B7F70}"/>
    <dgm:cxn modelId="{E5E33683-8281-4406-9EE8-5E536B586539}" type="presOf" srcId="{AAD24736-6E92-42BF-94F6-85FBA62947F3}" destId="{392868D2-6660-4A91-ACFD-B1F66CB82A96}" srcOrd="0" destOrd="0" presId="urn:microsoft.com/office/officeart/2008/layout/HorizontalMultiLevelHierarchy"/>
    <dgm:cxn modelId="{662D9DC3-6F65-4A39-9D8F-49A2BB0EAA66}" type="presOf" srcId="{8DF42CE9-D1B7-42C4-A0FC-81710F44E37F}" destId="{9C3B53A0-B423-4130-8DEE-4BA69D983733}" srcOrd="0" destOrd="0" presId="urn:microsoft.com/office/officeart/2008/layout/HorizontalMultiLevelHierarchy"/>
    <dgm:cxn modelId="{C5F4A91F-BD8B-4462-AF2E-E0B4417C66EE}" type="presOf" srcId="{5F951354-44B8-4171-94AD-09758CF3EA67}" destId="{09883FD2-F937-48A1-8368-12B20FFB49FA}" srcOrd="0" destOrd="0" presId="urn:microsoft.com/office/officeart/2008/layout/HorizontalMultiLevelHierarchy"/>
    <dgm:cxn modelId="{74C9FEC7-6692-408C-964F-F9A298453210}" type="presOf" srcId="{BEF339D6-5C6D-4CF6-B97A-6219D51469CC}" destId="{E4E8929A-6F61-495A-A224-04962189EA21}" srcOrd="0" destOrd="0" presId="urn:microsoft.com/office/officeart/2008/layout/HorizontalMultiLevelHierarchy"/>
    <dgm:cxn modelId="{859D0CEC-82C2-4657-8DEF-BA0D126DDF25}" type="presOf" srcId="{9A08D231-AFE9-4D28-BA43-AE905A091CC3}" destId="{9A2E5550-CF02-4B8F-B1C4-198041A16BF0}" srcOrd="0" destOrd="0" presId="urn:microsoft.com/office/officeart/2008/layout/HorizontalMultiLevelHierarchy"/>
    <dgm:cxn modelId="{935F1B4A-2671-4889-881D-A61A0B43B0FB}" type="presOf" srcId="{8DF42CE9-D1B7-42C4-A0FC-81710F44E37F}" destId="{7FFEBBB4-407B-4749-8652-42D743C057EB}" srcOrd="1" destOrd="0" presId="urn:microsoft.com/office/officeart/2008/layout/HorizontalMultiLevelHierarchy"/>
    <dgm:cxn modelId="{714185DE-81AC-44F5-AA5B-3E9D51A56940}" type="presOf" srcId="{CF675CC1-CBFE-4829-B6D3-F6F5F4F28D47}" destId="{756C64D9-0365-46EB-81A8-6D9075A1737B}" srcOrd="1" destOrd="0" presId="urn:microsoft.com/office/officeart/2008/layout/HorizontalMultiLevelHierarchy"/>
    <dgm:cxn modelId="{3DB37FC5-3200-45B0-9411-338A19851DDE}" type="presParOf" srcId="{09FA30AD-C371-4918-BE05-486286CE66F7}" destId="{666B85C8-723A-4D76-BA47-EB778A5CAB5D}" srcOrd="0" destOrd="0" presId="urn:microsoft.com/office/officeart/2008/layout/HorizontalMultiLevelHierarchy"/>
    <dgm:cxn modelId="{4B6029B4-FAA1-46E6-9920-10D24BFFE60B}" type="presParOf" srcId="{666B85C8-723A-4D76-BA47-EB778A5CAB5D}" destId="{90D324D5-2500-4956-ACAB-E75401E208AC}" srcOrd="0" destOrd="0" presId="urn:microsoft.com/office/officeart/2008/layout/HorizontalMultiLevelHierarchy"/>
    <dgm:cxn modelId="{778DCF14-27C6-40CB-A467-21D389D45820}" type="presParOf" srcId="{666B85C8-723A-4D76-BA47-EB778A5CAB5D}" destId="{77E48E87-B261-47FA-A9AF-A32C25BED113}" srcOrd="1" destOrd="0" presId="urn:microsoft.com/office/officeart/2008/layout/HorizontalMultiLevelHierarchy"/>
    <dgm:cxn modelId="{B8295248-CBB6-4D81-B7CB-FBA04E52761A}" type="presParOf" srcId="{77E48E87-B261-47FA-A9AF-A32C25BED113}" destId="{AA3DE14D-9BC9-4AA2-8ACE-191C1CF25776}" srcOrd="0" destOrd="0" presId="urn:microsoft.com/office/officeart/2008/layout/HorizontalMultiLevelHierarchy"/>
    <dgm:cxn modelId="{B5E99AAD-94DC-4DCE-85A3-7FEF9126F8B3}" type="presParOf" srcId="{AA3DE14D-9BC9-4AA2-8ACE-191C1CF25776}" destId="{756C64D9-0365-46EB-81A8-6D9075A1737B}" srcOrd="0" destOrd="0" presId="urn:microsoft.com/office/officeart/2008/layout/HorizontalMultiLevelHierarchy"/>
    <dgm:cxn modelId="{1D87B1E0-90B3-454E-9D1F-BED765DFB61B}" type="presParOf" srcId="{77E48E87-B261-47FA-A9AF-A32C25BED113}" destId="{F00D0E9B-8845-4789-9A07-522AB3B38E8A}" srcOrd="1" destOrd="0" presId="urn:microsoft.com/office/officeart/2008/layout/HorizontalMultiLevelHierarchy"/>
    <dgm:cxn modelId="{2375FA82-2CAE-439D-9EE8-C9D179AB91B5}" type="presParOf" srcId="{F00D0E9B-8845-4789-9A07-522AB3B38E8A}" destId="{392868D2-6660-4A91-ACFD-B1F66CB82A96}" srcOrd="0" destOrd="0" presId="urn:microsoft.com/office/officeart/2008/layout/HorizontalMultiLevelHierarchy"/>
    <dgm:cxn modelId="{79FF4284-0DD5-4F3E-ADA4-5C330F3549F0}" type="presParOf" srcId="{F00D0E9B-8845-4789-9A07-522AB3B38E8A}" destId="{EE83A595-BDEF-40A4-BD8F-2DF4EA751E64}" srcOrd="1" destOrd="0" presId="urn:microsoft.com/office/officeart/2008/layout/HorizontalMultiLevelHierarchy"/>
    <dgm:cxn modelId="{8DC554D9-F250-4583-B4C4-718F8EC9B348}" type="presParOf" srcId="{EE83A595-BDEF-40A4-BD8F-2DF4EA751E64}" destId="{9A2E5550-CF02-4B8F-B1C4-198041A16BF0}" srcOrd="0" destOrd="0" presId="urn:microsoft.com/office/officeart/2008/layout/HorizontalMultiLevelHierarchy"/>
    <dgm:cxn modelId="{343C9918-0976-426B-BA4F-CAB09E642256}" type="presParOf" srcId="{9A2E5550-CF02-4B8F-B1C4-198041A16BF0}" destId="{49E243A1-2AAE-479E-9E83-35CA4002E3B3}" srcOrd="0" destOrd="0" presId="urn:microsoft.com/office/officeart/2008/layout/HorizontalMultiLevelHierarchy"/>
    <dgm:cxn modelId="{4E8C4240-2FA8-4E58-B8F6-DA8D10C94514}" type="presParOf" srcId="{EE83A595-BDEF-40A4-BD8F-2DF4EA751E64}" destId="{6DD5ECDB-E926-43FB-A46F-28718E38E413}" srcOrd="1" destOrd="0" presId="urn:microsoft.com/office/officeart/2008/layout/HorizontalMultiLevelHierarchy"/>
    <dgm:cxn modelId="{90BB327D-F116-46F4-83FD-D2A343FB0635}" type="presParOf" srcId="{6DD5ECDB-E926-43FB-A46F-28718E38E413}" destId="{09883FD2-F937-48A1-8368-12B20FFB49FA}" srcOrd="0" destOrd="0" presId="urn:microsoft.com/office/officeart/2008/layout/HorizontalMultiLevelHierarchy"/>
    <dgm:cxn modelId="{2AFFE977-4C4E-409B-803D-96E0F8DBE9F8}" type="presParOf" srcId="{6DD5ECDB-E926-43FB-A46F-28718E38E413}" destId="{AC68FAE8-DDCA-4183-B2CD-B4F8F536D492}" srcOrd="1" destOrd="0" presId="urn:microsoft.com/office/officeart/2008/layout/HorizontalMultiLevelHierarchy"/>
    <dgm:cxn modelId="{1A14FB76-025D-49F1-955B-B11BE88BDCFD}" type="presParOf" srcId="{77E48E87-B261-47FA-A9AF-A32C25BED113}" destId="{E4E8929A-6F61-495A-A224-04962189EA21}" srcOrd="2" destOrd="0" presId="urn:microsoft.com/office/officeart/2008/layout/HorizontalMultiLevelHierarchy"/>
    <dgm:cxn modelId="{725AA500-254C-4BFE-9B5A-1028971478A9}" type="presParOf" srcId="{E4E8929A-6F61-495A-A224-04962189EA21}" destId="{45A326E8-88C7-4486-B028-21CDFDD56568}" srcOrd="0" destOrd="0" presId="urn:microsoft.com/office/officeart/2008/layout/HorizontalMultiLevelHierarchy"/>
    <dgm:cxn modelId="{6471E58D-BCD8-4105-BF12-8BF1E686A566}" type="presParOf" srcId="{77E48E87-B261-47FA-A9AF-A32C25BED113}" destId="{C1BC20A9-5456-4394-B3CC-53FF69EAAF42}" srcOrd="3" destOrd="0" presId="urn:microsoft.com/office/officeart/2008/layout/HorizontalMultiLevelHierarchy"/>
    <dgm:cxn modelId="{8BCE58CB-D71F-4EEA-B92E-63B8F6CA27A6}" type="presParOf" srcId="{C1BC20A9-5456-4394-B3CC-53FF69EAAF42}" destId="{3E9D768E-304E-4134-A9BE-D1ADA747C479}" srcOrd="0" destOrd="0" presId="urn:microsoft.com/office/officeart/2008/layout/HorizontalMultiLevelHierarchy"/>
    <dgm:cxn modelId="{9341E617-77DC-4377-B601-B466F30A4119}" type="presParOf" srcId="{C1BC20A9-5456-4394-B3CC-53FF69EAAF42}" destId="{C7AEAD53-4A71-4E38-AD06-AC8406EF2167}" srcOrd="1" destOrd="0" presId="urn:microsoft.com/office/officeart/2008/layout/HorizontalMultiLevelHierarchy"/>
    <dgm:cxn modelId="{C8BF02B2-6DC1-4C12-8E81-59F8D324AB37}" type="presParOf" srcId="{C7AEAD53-4A71-4E38-AD06-AC8406EF2167}" destId="{703B06FC-5B0E-48AC-98D6-4C1A9B0A6B39}" srcOrd="0" destOrd="0" presId="urn:microsoft.com/office/officeart/2008/layout/HorizontalMultiLevelHierarchy"/>
    <dgm:cxn modelId="{D8E7832D-1F38-426B-9D18-6D1C5B0508A2}" type="presParOf" srcId="{703B06FC-5B0E-48AC-98D6-4C1A9B0A6B39}" destId="{65A0948C-59E0-4245-82C3-A5F71BD91FD8}" srcOrd="0" destOrd="0" presId="urn:microsoft.com/office/officeart/2008/layout/HorizontalMultiLevelHierarchy"/>
    <dgm:cxn modelId="{3133438A-A789-4962-8F70-513D7565D37A}" type="presParOf" srcId="{C7AEAD53-4A71-4E38-AD06-AC8406EF2167}" destId="{39B07E77-FD3C-45E8-9EED-B5A601180356}" srcOrd="1" destOrd="0" presId="urn:microsoft.com/office/officeart/2008/layout/HorizontalMultiLevelHierarchy"/>
    <dgm:cxn modelId="{0B91262A-2D44-43C9-B20F-17DFB308F0F1}" type="presParOf" srcId="{39B07E77-FD3C-45E8-9EED-B5A601180356}" destId="{308386EA-34AC-4C44-BDB4-5A7839A01E6C}" srcOrd="0" destOrd="0" presId="urn:microsoft.com/office/officeart/2008/layout/HorizontalMultiLevelHierarchy"/>
    <dgm:cxn modelId="{3885F54A-4E4A-4659-B05E-DC39C9A8F6DD}" type="presParOf" srcId="{39B07E77-FD3C-45E8-9EED-B5A601180356}" destId="{B988C674-B6E8-4E1A-8DE5-90B262E7E03E}" srcOrd="1" destOrd="0" presId="urn:microsoft.com/office/officeart/2008/layout/HorizontalMultiLevelHierarchy"/>
    <dgm:cxn modelId="{EDE771C3-D5ED-46BB-8F5B-830D95AD4C89}" type="presParOf" srcId="{77E48E87-B261-47FA-A9AF-A32C25BED113}" destId="{BB944156-BEB9-46C4-849D-4C9EAB567DB4}" srcOrd="4" destOrd="0" presId="urn:microsoft.com/office/officeart/2008/layout/HorizontalMultiLevelHierarchy"/>
    <dgm:cxn modelId="{CFB5117B-877A-4918-B1D5-1344C9671108}" type="presParOf" srcId="{BB944156-BEB9-46C4-849D-4C9EAB567DB4}" destId="{8848EB21-1FCD-4214-9E93-B957E15D97CE}" srcOrd="0" destOrd="0" presId="urn:microsoft.com/office/officeart/2008/layout/HorizontalMultiLevelHierarchy"/>
    <dgm:cxn modelId="{A2C66B99-0E3A-49B2-A4BA-D94257221736}" type="presParOf" srcId="{77E48E87-B261-47FA-A9AF-A32C25BED113}" destId="{D7076D14-2F7B-492C-B2A4-E860CCBCBB1B}" srcOrd="5" destOrd="0" presId="urn:microsoft.com/office/officeart/2008/layout/HorizontalMultiLevelHierarchy"/>
    <dgm:cxn modelId="{02DA66C9-A363-4F71-B1C6-07099FE70842}" type="presParOf" srcId="{D7076D14-2F7B-492C-B2A4-E860CCBCBB1B}" destId="{A319F3D8-DDE1-4566-8C27-787BC77CE47D}" srcOrd="0" destOrd="0" presId="urn:microsoft.com/office/officeart/2008/layout/HorizontalMultiLevelHierarchy"/>
    <dgm:cxn modelId="{398BE428-5198-484D-9400-E8BC5A28B655}" type="presParOf" srcId="{D7076D14-2F7B-492C-B2A4-E860CCBCBB1B}" destId="{B8EA4676-27DB-40E0-B108-CAEA6C6827FE}" srcOrd="1" destOrd="0" presId="urn:microsoft.com/office/officeart/2008/layout/HorizontalMultiLevelHierarchy"/>
    <dgm:cxn modelId="{CBD53C87-D78D-4E37-BDD0-12C7D45A0144}" type="presParOf" srcId="{B8EA4676-27DB-40E0-B108-CAEA6C6827FE}" destId="{E7DA8660-8187-4726-86E0-E4C80BCFB247}" srcOrd="0" destOrd="0" presId="urn:microsoft.com/office/officeart/2008/layout/HorizontalMultiLevelHierarchy"/>
    <dgm:cxn modelId="{92A19C90-5BE2-47AE-ABE5-1CC08502FD40}" type="presParOf" srcId="{E7DA8660-8187-4726-86E0-E4C80BCFB247}" destId="{E8AE7505-85B7-46BA-87BC-FF22A9F3F12A}" srcOrd="0" destOrd="0" presId="urn:microsoft.com/office/officeart/2008/layout/HorizontalMultiLevelHierarchy"/>
    <dgm:cxn modelId="{246BEB3E-77DF-43EC-B0A4-1FB3BFCA0789}" type="presParOf" srcId="{B8EA4676-27DB-40E0-B108-CAEA6C6827FE}" destId="{8BE38631-30B2-4105-9DC5-DC9A275B7DD1}" srcOrd="1" destOrd="0" presId="urn:microsoft.com/office/officeart/2008/layout/HorizontalMultiLevelHierarchy"/>
    <dgm:cxn modelId="{40FBD133-6D22-4133-AB4F-BC0A677DE6A9}" type="presParOf" srcId="{8BE38631-30B2-4105-9DC5-DC9A275B7DD1}" destId="{9B8BA056-40EC-42A3-B812-7917B2F2DB52}" srcOrd="0" destOrd="0" presId="urn:microsoft.com/office/officeart/2008/layout/HorizontalMultiLevelHierarchy"/>
    <dgm:cxn modelId="{6B8380E7-3516-4E3A-A6C7-8476CACC8048}" type="presParOf" srcId="{8BE38631-30B2-4105-9DC5-DC9A275B7DD1}" destId="{EFEE6612-9E01-4098-AF2C-0B6F93B118CC}" srcOrd="1" destOrd="0" presId="urn:microsoft.com/office/officeart/2008/layout/HorizontalMultiLevelHierarchy"/>
    <dgm:cxn modelId="{FC656E33-9AE2-4BF2-A623-553EC1C3AACD}" type="presParOf" srcId="{77E48E87-B261-47FA-A9AF-A32C25BED113}" destId="{E90C985B-8101-4852-9650-6381EB60A159}" srcOrd="6" destOrd="0" presId="urn:microsoft.com/office/officeart/2008/layout/HorizontalMultiLevelHierarchy"/>
    <dgm:cxn modelId="{200123CB-B0A0-4284-B05F-403D51274575}" type="presParOf" srcId="{E90C985B-8101-4852-9650-6381EB60A159}" destId="{0984B883-7A1C-4CCF-8A14-199C4A92D302}" srcOrd="0" destOrd="0" presId="urn:microsoft.com/office/officeart/2008/layout/HorizontalMultiLevelHierarchy"/>
    <dgm:cxn modelId="{3FA60CC8-FDCE-40DC-8F09-ECBFE70F96D3}" type="presParOf" srcId="{77E48E87-B261-47FA-A9AF-A32C25BED113}" destId="{3071C639-1B17-4A8A-84E4-7496138DB391}" srcOrd="7" destOrd="0" presId="urn:microsoft.com/office/officeart/2008/layout/HorizontalMultiLevelHierarchy"/>
    <dgm:cxn modelId="{BFABBF37-E464-4BF1-8309-E1E681350DCC}" type="presParOf" srcId="{3071C639-1B17-4A8A-84E4-7496138DB391}" destId="{A4EB71CB-3362-4028-AED2-24841647B99D}" srcOrd="0" destOrd="0" presId="urn:microsoft.com/office/officeart/2008/layout/HorizontalMultiLevelHierarchy"/>
    <dgm:cxn modelId="{66B2234E-DD1F-4C94-8A54-816F56A9D358}" type="presParOf" srcId="{3071C639-1B17-4A8A-84E4-7496138DB391}" destId="{C6F0716E-E79C-404C-BDF1-8AD7EF9EE484}" srcOrd="1" destOrd="0" presId="urn:microsoft.com/office/officeart/2008/layout/HorizontalMultiLevelHierarchy"/>
    <dgm:cxn modelId="{6959A817-E091-466D-A638-CB7BFA2FFA05}" type="presParOf" srcId="{C6F0716E-E79C-404C-BDF1-8AD7EF9EE484}" destId="{9C3B53A0-B423-4130-8DEE-4BA69D983733}" srcOrd="0" destOrd="0" presId="urn:microsoft.com/office/officeart/2008/layout/HorizontalMultiLevelHierarchy"/>
    <dgm:cxn modelId="{854F1C9A-5604-4D79-A7C8-BD744E8B9502}" type="presParOf" srcId="{9C3B53A0-B423-4130-8DEE-4BA69D983733}" destId="{7FFEBBB4-407B-4749-8652-42D743C057EB}" srcOrd="0" destOrd="0" presId="urn:microsoft.com/office/officeart/2008/layout/HorizontalMultiLevelHierarchy"/>
    <dgm:cxn modelId="{6D768CA2-CAC7-4DED-8669-8B88F996326F}" type="presParOf" srcId="{C6F0716E-E79C-404C-BDF1-8AD7EF9EE484}" destId="{22D91CF5-D742-45C5-8343-B7022E56D2B9}" srcOrd="1" destOrd="0" presId="urn:microsoft.com/office/officeart/2008/layout/HorizontalMultiLevelHierarchy"/>
    <dgm:cxn modelId="{E261663F-67C3-4A9D-8557-DA79225D7B5D}" type="presParOf" srcId="{22D91CF5-D742-45C5-8343-B7022E56D2B9}" destId="{CE5115EA-AE46-4463-A5CD-71C1C7F91500}" srcOrd="0" destOrd="0" presId="urn:microsoft.com/office/officeart/2008/layout/HorizontalMultiLevelHierarchy"/>
    <dgm:cxn modelId="{4BEB2F05-B7BB-4B06-B689-5E65EDD58559}" type="presParOf" srcId="{22D91CF5-D742-45C5-8343-B7022E56D2B9}" destId="{0B2A9F2D-19FF-43B5-A408-330C628F47F6}" srcOrd="1" destOrd="0" presId="urn:microsoft.com/office/officeart/2008/layout/HorizontalMultiLevelHierarchy"/>
    <dgm:cxn modelId="{7FD012C4-B13F-48DD-BC8E-02F0BE0BC6F9}" type="presParOf" srcId="{77E48E87-B261-47FA-A9AF-A32C25BED113}" destId="{9CD6A675-6E54-429A-A90B-31509DE3B54C}" srcOrd="8" destOrd="0" presId="urn:microsoft.com/office/officeart/2008/layout/HorizontalMultiLevelHierarchy"/>
    <dgm:cxn modelId="{06A31128-B34F-4573-915A-EF42386EBC62}" type="presParOf" srcId="{9CD6A675-6E54-429A-A90B-31509DE3B54C}" destId="{CF5F4B2C-2B4C-4AE1-B1EE-FFBE14CAD5CE}" srcOrd="0" destOrd="0" presId="urn:microsoft.com/office/officeart/2008/layout/HorizontalMultiLevelHierarchy"/>
    <dgm:cxn modelId="{4E4DF99E-8AD4-4AC2-BA93-CABD5FB126AF}" type="presParOf" srcId="{77E48E87-B261-47FA-A9AF-A32C25BED113}" destId="{E1B3DBDD-5691-4141-B593-0D6EE4077906}" srcOrd="9" destOrd="0" presId="urn:microsoft.com/office/officeart/2008/layout/HorizontalMultiLevelHierarchy"/>
    <dgm:cxn modelId="{B55B17F2-8B98-43B5-8982-6D732F86B5E4}" type="presParOf" srcId="{E1B3DBDD-5691-4141-B593-0D6EE4077906}" destId="{BC9316F1-5994-48A3-AEBE-4576191E9808}" srcOrd="0" destOrd="0" presId="urn:microsoft.com/office/officeart/2008/layout/HorizontalMultiLevelHierarchy"/>
    <dgm:cxn modelId="{FAB65C5B-73C3-4EF2-B71A-A0F7FD9FEF1F}" type="presParOf" srcId="{E1B3DBDD-5691-4141-B593-0D6EE4077906}" destId="{000A2C9D-5397-4167-A425-E8AD64D69D73}" srcOrd="1" destOrd="0" presId="urn:microsoft.com/office/officeart/2008/layout/HorizontalMultiLevelHierarchy"/>
    <dgm:cxn modelId="{555F1CDE-96A0-47CD-98F0-C023BB98BF51}" type="presParOf" srcId="{000A2C9D-5397-4167-A425-E8AD64D69D73}" destId="{6BC9D2CB-C7E0-4075-AAC8-0E156F53ADF5}" srcOrd="0" destOrd="0" presId="urn:microsoft.com/office/officeart/2008/layout/HorizontalMultiLevelHierarchy"/>
    <dgm:cxn modelId="{19F84B2C-DBA7-467F-A232-BB0F3B2BD8CC}" type="presParOf" srcId="{6BC9D2CB-C7E0-4075-AAC8-0E156F53ADF5}" destId="{9D3151EE-9750-462D-8B75-7A780711B771}" srcOrd="0" destOrd="0" presId="urn:microsoft.com/office/officeart/2008/layout/HorizontalMultiLevelHierarchy"/>
    <dgm:cxn modelId="{C4295E4E-24F5-4B5B-A0D7-86F98B93AEC1}" type="presParOf" srcId="{000A2C9D-5397-4167-A425-E8AD64D69D73}" destId="{0F1C2B79-EFD2-4594-99E3-3B34F0F9A8CF}" srcOrd="1" destOrd="0" presId="urn:microsoft.com/office/officeart/2008/layout/HorizontalMultiLevelHierarchy"/>
    <dgm:cxn modelId="{7618D1DC-DA9F-4619-9C16-E6F859D00543}" type="presParOf" srcId="{0F1C2B79-EFD2-4594-99E3-3B34F0F9A8CF}" destId="{9F412499-2B24-49FD-AC2E-CD8D7C423E7F}" srcOrd="0" destOrd="0" presId="urn:microsoft.com/office/officeart/2008/layout/HorizontalMultiLevelHierarchy"/>
    <dgm:cxn modelId="{FEB6CBAC-430E-4164-928F-869136E78087}" type="presParOf" srcId="{0F1C2B79-EFD2-4594-99E3-3B34F0F9A8CF}" destId="{9BCA61A5-DA8F-4698-A6ED-269B35530B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57DFE9-A446-421A-93D0-C782FFE1F39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667F2DC8-3DC6-4194-BFED-7C6572CF9128}">
      <dgm:prSet phldrT="[文本]" custT="1">
        <dgm:style>
          <a:lnRef idx="0">
            <a:schemeClr val="accent2"/>
          </a:lnRef>
          <a:fillRef idx="3">
            <a:schemeClr val="accent2"/>
          </a:fillRef>
          <a:effectRef idx="3">
            <a:schemeClr val="accent2"/>
          </a:effectRef>
          <a:fontRef idx="minor">
            <a:schemeClr val="lt1"/>
          </a:fontRef>
        </dgm:style>
      </dgm:prSet>
      <dgm:spPr/>
      <dgm:t>
        <a:bodyPr vert="vert"/>
        <a:lstStyle/>
        <a:p>
          <a:r>
            <a:rPr lang="zh-CN" altLang="en-US" sz="2800" b="1" dirty="0" smtClean="0"/>
            <a:t>维权支出</a:t>
          </a:r>
          <a:endParaRPr lang="zh-CN" altLang="en-US" sz="2800" b="1" dirty="0"/>
        </a:p>
      </dgm:t>
    </dgm:pt>
    <dgm:pt modelId="{B0F6BA71-4E2F-409A-AF24-4EBAAE3F4019}" type="parTrans" cxnId="{CF97D958-DFA1-4C04-9B71-58AC749CDDAE}">
      <dgm:prSet/>
      <dgm:spPr/>
      <dgm:t>
        <a:bodyPr/>
        <a:lstStyle/>
        <a:p>
          <a:endParaRPr lang="zh-CN" altLang="en-US"/>
        </a:p>
      </dgm:t>
    </dgm:pt>
    <dgm:pt modelId="{EA532717-B996-45E1-94C1-50D6630C1C0B}" type="sibTrans" cxnId="{CF97D958-DFA1-4C04-9B71-58AC749CDDAE}">
      <dgm:prSet/>
      <dgm:spPr/>
      <dgm:t>
        <a:bodyPr/>
        <a:lstStyle/>
        <a:p>
          <a:endParaRPr lang="zh-CN" altLang="en-US"/>
        </a:p>
      </dgm:t>
    </dgm:pt>
    <dgm:pt modelId="{AAD24736-6E92-42BF-94F6-85FBA62947F3}">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1600" b="1" dirty="0" smtClean="0">
              <a:solidFill>
                <a:srgbClr val="002060"/>
              </a:solidFill>
            </a:rPr>
            <a:t>劳动关系协调费</a:t>
          </a:r>
          <a:endParaRPr lang="zh-CN" altLang="en-US" sz="1600" b="1" dirty="0">
            <a:solidFill>
              <a:srgbClr val="002060"/>
            </a:solidFill>
          </a:endParaRPr>
        </a:p>
      </dgm:t>
    </dgm:pt>
    <dgm:pt modelId="{CF675CC1-CBFE-4829-B6D3-F6F5F4F28D47}" type="parTrans" cxnId="{30AEDEBD-999C-4353-BD5F-B4367FBDFAA4}">
      <dgm:prSet/>
      <dgm:spPr/>
      <dgm:t>
        <a:bodyPr/>
        <a:lstStyle/>
        <a:p>
          <a:endParaRPr lang="zh-CN" altLang="en-US"/>
        </a:p>
      </dgm:t>
    </dgm:pt>
    <dgm:pt modelId="{E0D2422F-5142-49D2-A487-501DDE270458}" type="sibTrans" cxnId="{30AEDEBD-999C-4353-BD5F-B4367FBDFAA4}">
      <dgm:prSet/>
      <dgm:spPr/>
      <dgm:t>
        <a:bodyPr/>
        <a:lstStyle/>
        <a:p>
          <a:endParaRPr lang="zh-CN" altLang="en-US"/>
        </a:p>
      </dgm:t>
    </dgm:pt>
    <dgm:pt modelId="{C0E53761-9850-4155-A4DC-7DC986F8208E}">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法律援助费</a:t>
          </a:r>
          <a:endParaRPr lang="zh-CN" altLang="en-US" sz="2200" b="1" dirty="0">
            <a:solidFill>
              <a:srgbClr val="002060"/>
            </a:solidFill>
          </a:endParaRPr>
        </a:p>
      </dgm:t>
    </dgm:pt>
    <dgm:pt modelId="{581FF616-53B4-462B-83D1-774B6526F173}" type="parTrans" cxnId="{AF389C99-1177-4952-978B-5F6259EBED94}">
      <dgm:prSet/>
      <dgm:spPr/>
      <dgm:t>
        <a:bodyPr/>
        <a:lstStyle/>
        <a:p>
          <a:endParaRPr lang="zh-CN" altLang="en-US"/>
        </a:p>
      </dgm:t>
    </dgm:pt>
    <dgm:pt modelId="{BE30ACC2-3CAE-4094-8E1A-EA160BFF1117}" type="sibTrans" cxnId="{AF389C99-1177-4952-978B-5F6259EBED94}">
      <dgm:prSet/>
      <dgm:spPr/>
      <dgm:t>
        <a:bodyPr/>
        <a:lstStyle/>
        <a:p>
          <a:endParaRPr lang="zh-CN" altLang="en-US"/>
        </a:p>
      </dgm:t>
    </dgm:pt>
    <dgm:pt modelId="{DA2F96FB-0B15-44D2-A342-59F1C0C7219D}">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1600" b="1" dirty="0" smtClean="0">
              <a:solidFill>
                <a:srgbClr val="002060"/>
              </a:solidFill>
            </a:rPr>
            <a:t>困难职工帮扶费</a:t>
          </a:r>
          <a:endParaRPr lang="zh-CN" altLang="en-US" sz="1600" b="1" dirty="0">
            <a:solidFill>
              <a:srgbClr val="002060"/>
            </a:solidFill>
          </a:endParaRPr>
        </a:p>
      </dgm:t>
    </dgm:pt>
    <dgm:pt modelId="{5615F34C-90C1-4432-96B5-78FA81BAC23C}" type="parTrans" cxnId="{7C2A6DA5-7271-439F-A32A-BB0E8A58D63E}">
      <dgm:prSet/>
      <dgm:spPr/>
      <dgm:t>
        <a:bodyPr/>
        <a:lstStyle/>
        <a:p>
          <a:endParaRPr lang="zh-CN" altLang="en-US"/>
        </a:p>
      </dgm:t>
    </dgm:pt>
    <dgm:pt modelId="{428C1E0A-89A2-45FA-9F96-225ED85B7F70}" type="sibTrans" cxnId="{7C2A6DA5-7271-439F-A32A-BB0E8A58D63E}">
      <dgm:prSet/>
      <dgm:spPr/>
      <dgm:t>
        <a:bodyPr/>
        <a:lstStyle/>
        <a:p>
          <a:endParaRPr lang="zh-CN" altLang="en-US"/>
        </a:p>
      </dgm:t>
    </dgm:pt>
    <dgm:pt modelId="{2C194AFA-26A9-4884-8B37-A0555C60C7B2}">
      <dgm:prSet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送温暖费</a:t>
          </a:r>
          <a:endParaRPr lang="zh-CN" altLang="en-US" sz="2200" b="1" dirty="0">
            <a:solidFill>
              <a:srgbClr val="002060"/>
            </a:solidFill>
          </a:endParaRPr>
        </a:p>
      </dgm:t>
    </dgm:pt>
    <dgm:pt modelId="{8F256219-94FF-42A7-BC2A-D53B400A3206}" type="parTrans" cxnId="{FBAEEE88-491B-4E92-8856-8C4443426A9C}">
      <dgm:prSet/>
      <dgm:spPr/>
      <dgm:t>
        <a:bodyPr/>
        <a:lstStyle/>
        <a:p>
          <a:endParaRPr lang="zh-CN" altLang="en-US"/>
        </a:p>
      </dgm:t>
    </dgm:pt>
    <dgm:pt modelId="{EB564FB5-1E74-4902-ADCD-84F692A5317B}" type="sibTrans" cxnId="{FBAEEE88-491B-4E92-8856-8C4443426A9C}">
      <dgm:prSet/>
      <dgm:spPr/>
      <dgm:t>
        <a:bodyPr/>
        <a:lstStyle/>
        <a:p>
          <a:endParaRPr lang="zh-CN" altLang="en-US"/>
        </a:p>
      </dgm:t>
    </dgm:pt>
    <dgm:pt modelId="{3BD443DD-8CDB-45E1-A4BE-DBA87E3EE96D}">
      <dgm:prSet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劳动保护费</a:t>
          </a:r>
          <a:endParaRPr lang="zh-CN" altLang="en-US" sz="2200" b="1" dirty="0">
            <a:solidFill>
              <a:srgbClr val="002060"/>
            </a:solidFill>
          </a:endParaRPr>
        </a:p>
      </dgm:t>
    </dgm:pt>
    <dgm:pt modelId="{BEF339D6-5C6D-4CF6-B97A-6219D51469CC}" type="parTrans" cxnId="{AD6A197A-3509-4F46-AEA2-0F592CD8D71A}">
      <dgm:prSet/>
      <dgm:spPr/>
      <dgm:t>
        <a:bodyPr/>
        <a:lstStyle/>
        <a:p>
          <a:endParaRPr lang="zh-CN" altLang="en-US"/>
        </a:p>
      </dgm:t>
    </dgm:pt>
    <dgm:pt modelId="{A4F16108-8DD9-46DC-9E93-2EB7A37EAF73}" type="sibTrans" cxnId="{AD6A197A-3509-4F46-AEA2-0F592CD8D71A}">
      <dgm:prSet/>
      <dgm:spPr/>
      <dgm:t>
        <a:bodyPr/>
        <a:lstStyle/>
        <a:p>
          <a:endParaRPr lang="zh-CN" altLang="en-US"/>
        </a:p>
      </dgm:t>
    </dgm:pt>
    <dgm:pt modelId="{5F951354-44B8-4171-94AD-09758CF3EA67}">
      <dgm:prSet>
        <dgm:style>
          <a:lnRef idx="1">
            <a:schemeClr val="accent1"/>
          </a:lnRef>
          <a:fillRef idx="2">
            <a:schemeClr val="accent1"/>
          </a:fillRef>
          <a:effectRef idx="1">
            <a:schemeClr val="accent1"/>
          </a:effectRef>
          <a:fontRef idx="minor">
            <a:schemeClr val="dk1"/>
          </a:fontRef>
        </dgm:style>
      </dgm:prSet>
      <dgm:spPr/>
      <dgm:t>
        <a:bodyPr/>
        <a:lstStyle/>
        <a:p>
          <a:pPr algn="l"/>
          <a:endParaRPr lang="zh-CN" altLang="en-US" dirty="0">
            <a:solidFill>
              <a:srgbClr val="7030A0"/>
            </a:solidFill>
            <a:latin typeface="楷体" panose="02010609060101010101" pitchFamily="49" charset="-122"/>
            <a:ea typeface="楷体" panose="02010609060101010101" pitchFamily="49" charset="-122"/>
          </a:endParaRPr>
        </a:p>
      </dgm:t>
    </dgm:pt>
    <dgm:pt modelId="{9A08D231-AFE9-4D28-BA43-AE905A091CC3}" type="parTrans" cxnId="{C45DFCD3-BB3F-49F3-9B34-D952D7D4278C}">
      <dgm:prSet/>
      <dgm:spPr/>
      <dgm:t>
        <a:bodyPr/>
        <a:lstStyle/>
        <a:p>
          <a:endParaRPr lang="zh-CN" altLang="en-US"/>
        </a:p>
      </dgm:t>
    </dgm:pt>
    <dgm:pt modelId="{0AEE346B-46A2-4586-B30D-2EABAFDCBD4B}" type="sibTrans" cxnId="{C45DFCD3-BB3F-49F3-9B34-D952D7D4278C}">
      <dgm:prSet/>
      <dgm:spPr/>
      <dgm:t>
        <a:bodyPr/>
        <a:lstStyle/>
        <a:p>
          <a:endParaRPr lang="zh-CN" altLang="en-US"/>
        </a:p>
      </dgm:t>
    </dgm:pt>
    <dgm:pt modelId="{6A609D86-25AE-4665-98AA-8F9E7FE2E903}">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dirty="0" smtClean="0"/>
            <a:t> </a:t>
          </a:r>
          <a:endParaRPr lang="zh-CN" altLang="en-US" dirty="0">
            <a:solidFill>
              <a:srgbClr val="FF0000"/>
            </a:solidFill>
            <a:latin typeface="楷体" panose="02010609060101010101" pitchFamily="49" charset="-122"/>
            <a:ea typeface="楷体" panose="02010609060101010101" pitchFamily="49" charset="-122"/>
          </a:endParaRPr>
        </a:p>
      </dgm:t>
    </dgm:pt>
    <dgm:pt modelId="{7ADFE9D6-283B-472E-9CF3-2FA54546693B}" type="parTrans" cxnId="{2225D3AA-AA50-42FF-88F0-C5B11E5296BD}">
      <dgm:prSet/>
      <dgm:spPr/>
      <dgm:t>
        <a:bodyPr/>
        <a:lstStyle/>
        <a:p>
          <a:endParaRPr lang="zh-CN" altLang="en-US"/>
        </a:p>
      </dgm:t>
    </dgm:pt>
    <dgm:pt modelId="{EE77AE47-B942-441A-9B72-06D7C8F72E75}" type="sibTrans" cxnId="{2225D3AA-AA50-42FF-88F0-C5B11E5296BD}">
      <dgm:prSet/>
      <dgm:spPr/>
      <dgm:t>
        <a:bodyPr/>
        <a:lstStyle/>
        <a:p>
          <a:endParaRPr lang="zh-CN" altLang="en-US"/>
        </a:p>
      </dgm:t>
    </dgm:pt>
    <dgm:pt modelId="{A78B50AC-17DF-4FD1-8FC1-3E32A3ADB50A}">
      <dgm:prSet custT="1">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sz="2200" b="1" dirty="0" smtClean="0">
              <a:solidFill>
                <a:srgbClr val="7030A0"/>
              </a:solidFill>
              <a:latin typeface="楷体" panose="02010609060101010101" pitchFamily="49" charset="-122"/>
              <a:ea typeface="楷体" panose="02010609060101010101" pitchFamily="49" charset="-122"/>
            </a:rPr>
            <a:t>法律咨询室费用</a:t>
          </a:r>
          <a:endParaRPr lang="zh-CN" altLang="en-US" sz="2200" b="1" dirty="0">
            <a:solidFill>
              <a:srgbClr val="7030A0"/>
            </a:solidFill>
            <a:latin typeface="楷体" panose="02010609060101010101" pitchFamily="49" charset="-122"/>
            <a:ea typeface="楷体" panose="02010609060101010101" pitchFamily="49" charset="-122"/>
          </a:endParaRPr>
        </a:p>
      </dgm:t>
    </dgm:pt>
    <dgm:pt modelId="{CF67743B-A427-45E9-8CE6-8055121D6344}" type="parTrans" cxnId="{A2DA56EB-73A6-4637-A0CC-0EE7E63376D9}">
      <dgm:prSet/>
      <dgm:spPr/>
      <dgm:t>
        <a:bodyPr/>
        <a:lstStyle/>
        <a:p>
          <a:endParaRPr lang="zh-CN" altLang="en-US"/>
        </a:p>
      </dgm:t>
    </dgm:pt>
    <dgm:pt modelId="{E35CDFB7-CBC3-4932-B349-6BEF76F9E0D9}" type="sibTrans" cxnId="{A2DA56EB-73A6-4637-A0CC-0EE7E63376D9}">
      <dgm:prSet/>
      <dgm:spPr/>
      <dgm:t>
        <a:bodyPr/>
        <a:lstStyle/>
        <a:p>
          <a:endParaRPr lang="zh-CN" altLang="en-US"/>
        </a:p>
      </dgm:t>
    </dgm:pt>
    <dgm:pt modelId="{A24DB8C0-810E-41B4-8902-B8597BBD0AB9}">
      <dgm:prSet custT="1">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sz="2200" b="1" dirty="0" smtClean="0">
              <a:solidFill>
                <a:srgbClr val="7030A0"/>
              </a:solidFill>
              <a:latin typeface="楷体" panose="02010609060101010101" pitchFamily="49" charset="-122"/>
              <a:ea typeface="楷体" panose="02010609060101010101" pitchFamily="49" charset="-122"/>
            </a:rPr>
            <a:t>本人家庭因大病、意外事故等原因致困的慰问</a:t>
          </a:r>
          <a:endParaRPr lang="zh-CN" altLang="en-US" sz="2200" b="1" dirty="0">
            <a:solidFill>
              <a:srgbClr val="7030A0"/>
            </a:solidFill>
            <a:latin typeface="楷体" panose="02010609060101010101" pitchFamily="49" charset="-122"/>
            <a:ea typeface="楷体" panose="02010609060101010101" pitchFamily="49" charset="-122"/>
          </a:endParaRPr>
        </a:p>
      </dgm:t>
    </dgm:pt>
    <dgm:pt modelId="{8DF42CE9-D1B7-42C4-A0FC-81710F44E37F}" type="parTrans" cxnId="{C91DD5D5-D905-4C52-8A24-CA4527FC5DEF}">
      <dgm:prSet/>
      <dgm:spPr/>
      <dgm:t>
        <a:bodyPr/>
        <a:lstStyle/>
        <a:p>
          <a:endParaRPr lang="zh-CN" altLang="en-US"/>
        </a:p>
      </dgm:t>
    </dgm:pt>
    <dgm:pt modelId="{971740AF-13E1-4722-9410-7F4CAE80F664}" type="sibTrans" cxnId="{C91DD5D5-D905-4C52-8A24-CA4527FC5DEF}">
      <dgm:prSet/>
      <dgm:spPr/>
      <dgm:t>
        <a:bodyPr/>
        <a:lstStyle/>
        <a:p>
          <a:endParaRPr lang="zh-CN" altLang="en-US"/>
        </a:p>
      </dgm:t>
    </dgm:pt>
    <dgm:pt modelId="{CC2B8196-E51C-4FE4-9627-8B8640F610EA}">
      <dgm:prSet custT="1">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sz="2200" b="1" dirty="0" smtClean="0">
              <a:solidFill>
                <a:srgbClr val="7030A0"/>
              </a:solidFill>
              <a:latin typeface="楷体" panose="02010609060101010101" pitchFamily="49" charset="-122"/>
              <a:ea typeface="楷体" panose="02010609060101010101" pitchFamily="49" charset="-122"/>
            </a:rPr>
            <a:t>省教育工会困难补助等</a:t>
          </a:r>
          <a:endParaRPr lang="zh-CN" altLang="en-US" sz="2200" b="1" dirty="0">
            <a:solidFill>
              <a:srgbClr val="7030A0"/>
            </a:solidFill>
            <a:latin typeface="楷体" panose="02010609060101010101" pitchFamily="49" charset="-122"/>
            <a:ea typeface="楷体" panose="02010609060101010101" pitchFamily="49" charset="-122"/>
          </a:endParaRPr>
        </a:p>
      </dgm:t>
    </dgm:pt>
    <dgm:pt modelId="{F3A877CD-76AA-4D2E-BAF6-B460B836CEAB}" type="parTrans" cxnId="{C871FBAB-4DDB-45CC-8E66-4E2DE3B3A679}">
      <dgm:prSet/>
      <dgm:spPr/>
      <dgm:t>
        <a:bodyPr/>
        <a:lstStyle/>
        <a:p>
          <a:endParaRPr lang="zh-CN" altLang="en-US"/>
        </a:p>
      </dgm:t>
    </dgm:pt>
    <dgm:pt modelId="{792577F7-25F3-42A2-BB01-D9CCF3C1DC40}" type="sibTrans" cxnId="{C871FBAB-4DDB-45CC-8E66-4E2DE3B3A679}">
      <dgm:prSet/>
      <dgm:spPr/>
      <dgm:t>
        <a:bodyPr/>
        <a:lstStyle/>
        <a:p>
          <a:endParaRPr lang="zh-CN" altLang="en-US"/>
        </a:p>
      </dgm:t>
    </dgm:pt>
    <dgm:pt modelId="{BC89E596-7276-4643-80B4-513BD46749F8}">
      <dgm:prSet custT="1">
        <dgm:style>
          <a:lnRef idx="3">
            <a:schemeClr val="lt1"/>
          </a:lnRef>
          <a:fillRef idx="1">
            <a:schemeClr val="accent3"/>
          </a:fillRef>
          <a:effectRef idx="1">
            <a:schemeClr val="accent3"/>
          </a:effectRef>
          <a:fontRef idx="minor">
            <a:schemeClr val="lt1"/>
          </a:fontRef>
        </dgm:style>
      </dgm:prSet>
      <dgm:spPr/>
      <dgm:t>
        <a:bodyPr/>
        <a:lstStyle/>
        <a:p>
          <a:r>
            <a:rPr lang="zh-CN" altLang="en-US" sz="2000" b="1" dirty="0" smtClean="0">
              <a:solidFill>
                <a:srgbClr val="002060"/>
              </a:solidFill>
            </a:rPr>
            <a:t>其他维权支出</a:t>
          </a:r>
          <a:endParaRPr lang="zh-CN" altLang="en-US" sz="2000" b="1" dirty="0">
            <a:solidFill>
              <a:srgbClr val="002060"/>
            </a:solidFill>
          </a:endParaRPr>
        </a:p>
      </dgm:t>
    </dgm:pt>
    <dgm:pt modelId="{F5F8BEB3-5DB0-4785-A0A2-68588BC73F4B}" type="parTrans" cxnId="{CC03940B-BD8F-45A4-AEB4-9220468D31EA}">
      <dgm:prSet/>
      <dgm:spPr/>
      <dgm:t>
        <a:bodyPr/>
        <a:lstStyle/>
        <a:p>
          <a:endParaRPr lang="zh-CN" altLang="en-US"/>
        </a:p>
      </dgm:t>
    </dgm:pt>
    <dgm:pt modelId="{EDFF7669-1EF6-4703-B36F-731E03CFF823}" type="sibTrans" cxnId="{CC03940B-BD8F-45A4-AEB4-9220468D31EA}">
      <dgm:prSet/>
      <dgm:spPr/>
      <dgm:t>
        <a:bodyPr/>
        <a:lstStyle/>
        <a:p>
          <a:endParaRPr lang="zh-CN" altLang="en-US"/>
        </a:p>
      </dgm:t>
    </dgm:pt>
    <dgm:pt modelId="{81AC4A70-63E8-4306-A799-594ABFEF18E1}">
      <dgm:prSet custT="1">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sz="2200" b="1" dirty="0" smtClean="0">
              <a:solidFill>
                <a:srgbClr val="7030A0"/>
              </a:solidFill>
              <a:latin typeface="楷体" panose="02010609060101010101" pitchFamily="49" charset="-122"/>
              <a:ea typeface="楷体" panose="02010609060101010101" pitchFamily="49" charset="-122"/>
            </a:rPr>
            <a:t>职工大病医疗互助保障补助</a:t>
          </a:r>
          <a:endParaRPr lang="zh-CN" altLang="en-US" sz="2200" b="1" dirty="0">
            <a:solidFill>
              <a:srgbClr val="7030A0"/>
            </a:solidFill>
            <a:latin typeface="楷体" panose="02010609060101010101" pitchFamily="49" charset="-122"/>
            <a:ea typeface="楷体" panose="02010609060101010101" pitchFamily="49" charset="-122"/>
          </a:endParaRPr>
        </a:p>
      </dgm:t>
    </dgm:pt>
    <dgm:pt modelId="{847B6F4C-AB66-4477-B1A7-698BDF48209C}" type="parTrans" cxnId="{C7E3C74E-9426-446F-856E-75FD1595E430}">
      <dgm:prSet/>
      <dgm:spPr/>
      <dgm:t>
        <a:bodyPr/>
        <a:lstStyle/>
        <a:p>
          <a:endParaRPr lang="zh-CN" altLang="en-US"/>
        </a:p>
      </dgm:t>
    </dgm:pt>
    <dgm:pt modelId="{E559E94D-44E6-4776-B0FB-0466B539E895}" type="sibTrans" cxnId="{C7E3C74E-9426-446F-856E-75FD1595E430}">
      <dgm:prSet/>
      <dgm:spPr/>
      <dgm:t>
        <a:bodyPr/>
        <a:lstStyle/>
        <a:p>
          <a:endParaRPr lang="zh-CN" altLang="en-US"/>
        </a:p>
      </dgm:t>
    </dgm:pt>
    <dgm:pt modelId="{09FA30AD-C371-4918-BE05-486286CE66F7}" type="pres">
      <dgm:prSet presAssocID="{DB57DFE9-A446-421A-93D0-C782FFE1F39E}" presName="Name0" presStyleCnt="0">
        <dgm:presLayoutVars>
          <dgm:chPref val="1"/>
          <dgm:dir/>
          <dgm:animOne val="branch"/>
          <dgm:animLvl val="lvl"/>
          <dgm:resizeHandles val="exact"/>
        </dgm:presLayoutVars>
      </dgm:prSet>
      <dgm:spPr/>
      <dgm:t>
        <a:bodyPr/>
        <a:lstStyle/>
        <a:p>
          <a:endParaRPr lang="zh-CN" altLang="en-US"/>
        </a:p>
      </dgm:t>
    </dgm:pt>
    <dgm:pt modelId="{666B85C8-723A-4D76-BA47-EB778A5CAB5D}" type="pres">
      <dgm:prSet presAssocID="{667F2DC8-3DC6-4194-BFED-7C6572CF9128}" presName="root1" presStyleCnt="0"/>
      <dgm:spPr/>
    </dgm:pt>
    <dgm:pt modelId="{90D324D5-2500-4956-ACAB-E75401E208AC}" type="pres">
      <dgm:prSet presAssocID="{667F2DC8-3DC6-4194-BFED-7C6572CF9128}" presName="LevelOneTextNode" presStyleLbl="node0" presStyleIdx="0" presStyleCnt="1" custScaleX="66519" custScaleY="61401">
        <dgm:presLayoutVars>
          <dgm:chPref val="3"/>
        </dgm:presLayoutVars>
      </dgm:prSet>
      <dgm:spPr/>
      <dgm:t>
        <a:bodyPr/>
        <a:lstStyle/>
        <a:p>
          <a:endParaRPr lang="zh-CN" altLang="en-US"/>
        </a:p>
      </dgm:t>
    </dgm:pt>
    <dgm:pt modelId="{77E48E87-B261-47FA-A9AF-A32C25BED113}" type="pres">
      <dgm:prSet presAssocID="{667F2DC8-3DC6-4194-BFED-7C6572CF9128}" presName="level2hierChild" presStyleCnt="0"/>
      <dgm:spPr/>
    </dgm:pt>
    <dgm:pt modelId="{AA3DE14D-9BC9-4AA2-8ACE-191C1CF25776}" type="pres">
      <dgm:prSet presAssocID="{CF675CC1-CBFE-4829-B6D3-F6F5F4F28D47}" presName="conn2-1" presStyleLbl="parChTrans1D2" presStyleIdx="0" presStyleCnt="6"/>
      <dgm:spPr/>
      <dgm:t>
        <a:bodyPr/>
        <a:lstStyle/>
        <a:p>
          <a:endParaRPr lang="zh-CN" altLang="en-US"/>
        </a:p>
      </dgm:t>
    </dgm:pt>
    <dgm:pt modelId="{756C64D9-0365-46EB-81A8-6D9075A1737B}" type="pres">
      <dgm:prSet presAssocID="{CF675CC1-CBFE-4829-B6D3-F6F5F4F28D47}" presName="connTx" presStyleLbl="parChTrans1D2" presStyleIdx="0" presStyleCnt="6"/>
      <dgm:spPr/>
      <dgm:t>
        <a:bodyPr/>
        <a:lstStyle/>
        <a:p>
          <a:endParaRPr lang="zh-CN" altLang="en-US"/>
        </a:p>
      </dgm:t>
    </dgm:pt>
    <dgm:pt modelId="{F00D0E9B-8845-4789-9A07-522AB3B38E8A}" type="pres">
      <dgm:prSet presAssocID="{AAD24736-6E92-42BF-94F6-85FBA62947F3}" presName="root2" presStyleCnt="0"/>
      <dgm:spPr/>
    </dgm:pt>
    <dgm:pt modelId="{392868D2-6660-4A91-ACFD-B1F66CB82A96}" type="pres">
      <dgm:prSet presAssocID="{AAD24736-6E92-42BF-94F6-85FBA62947F3}" presName="LevelTwoTextNode" presStyleLbl="node2" presStyleIdx="0" presStyleCnt="6" custScaleX="63593">
        <dgm:presLayoutVars>
          <dgm:chPref val="3"/>
        </dgm:presLayoutVars>
      </dgm:prSet>
      <dgm:spPr/>
      <dgm:t>
        <a:bodyPr/>
        <a:lstStyle/>
        <a:p>
          <a:endParaRPr lang="zh-CN" altLang="en-US"/>
        </a:p>
      </dgm:t>
    </dgm:pt>
    <dgm:pt modelId="{EE83A595-BDEF-40A4-BD8F-2DF4EA751E64}" type="pres">
      <dgm:prSet presAssocID="{AAD24736-6E92-42BF-94F6-85FBA62947F3}" presName="level3hierChild" presStyleCnt="0"/>
      <dgm:spPr/>
    </dgm:pt>
    <dgm:pt modelId="{9A2E5550-CF02-4B8F-B1C4-198041A16BF0}" type="pres">
      <dgm:prSet presAssocID="{9A08D231-AFE9-4D28-BA43-AE905A091CC3}" presName="conn2-1" presStyleLbl="parChTrans1D3" presStyleIdx="0" presStyleCnt="6"/>
      <dgm:spPr/>
      <dgm:t>
        <a:bodyPr/>
        <a:lstStyle/>
        <a:p>
          <a:endParaRPr lang="zh-CN" altLang="en-US"/>
        </a:p>
      </dgm:t>
    </dgm:pt>
    <dgm:pt modelId="{49E243A1-2AAE-479E-9E83-35CA4002E3B3}" type="pres">
      <dgm:prSet presAssocID="{9A08D231-AFE9-4D28-BA43-AE905A091CC3}" presName="connTx" presStyleLbl="parChTrans1D3" presStyleIdx="0" presStyleCnt="6"/>
      <dgm:spPr/>
      <dgm:t>
        <a:bodyPr/>
        <a:lstStyle/>
        <a:p>
          <a:endParaRPr lang="zh-CN" altLang="en-US"/>
        </a:p>
      </dgm:t>
    </dgm:pt>
    <dgm:pt modelId="{6DD5ECDB-E926-43FB-A46F-28718E38E413}" type="pres">
      <dgm:prSet presAssocID="{5F951354-44B8-4171-94AD-09758CF3EA67}" presName="root2" presStyleCnt="0"/>
      <dgm:spPr/>
    </dgm:pt>
    <dgm:pt modelId="{09883FD2-F937-48A1-8368-12B20FFB49FA}" type="pres">
      <dgm:prSet presAssocID="{5F951354-44B8-4171-94AD-09758CF3EA67}" presName="LevelTwoTextNode" presStyleLbl="node3" presStyleIdx="0" presStyleCnt="6" custScaleX="155115">
        <dgm:presLayoutVars>
          <dgm:chPref val="3"/>
        </dgm:presLayoutVars>
      </dgm:prSet>
      <dgm:spPr/>
      <dgm:t>
        <a:bodyPr/>
        <a:lstStyle/>
        <a:p>
          <a:endParaRPr lang="zh-CN" altLang="en-US"/>
        </a:p>
      </dgm:t>
    </dgm:pt>
    <dgm:pt modelId="{AC68FAE8-DDCA-4183-B2CD-B4F8F536D492}" type="pres">
      <dgm:prSet presAssocID="{5F951354-44B8-4171-94AD-09758CF3EA67}" presName="level3hierChild" presStyleCnt="0"/>
      <dgm:spPr/>
    </dgm:pt>
    <dgm:pt modelId="{E4E8929A-6F61-495A-A224-04962189EA21}" type="pres">
      <dgm:prSet presAssocID="{BEF339D6-5C6D-4CF6-B97A-6219D51469CC}" presName="conn2-1" presStyleLbl="parChTrans1D2" presStyleIdx="1" presStyleCnt="6"/>
      <dgm:spPr/>
      <dgm:t>
        <a:bodyPr/>
        <a:lstStyle/>
        <a:p>
          <a:endParaRPr lang="zh-CN" altLang="en-US"/>
        </a:p>
      </dgm:t>
    </dgm:pt>
    <dgm:pt modelId="{45A326E8-88C7-4486-B028-21CDFDD56568}" type="pres">
      <dgm:prSet presAssocID="{BEF339D6-5C6D-4CF6-B97A-6219D51469CC}" presName="connTx" presStyleLbl="parChTrans1D2" presStyleIdx="1" presStyleCnt="6"/>
      <dgm:spPr/>
      <dgm:t>
        <a:bodyPr/>
        <a:lstStyle/>
        <a:p>
          <a:endParaRPr lang="zh-CN" altLang="en-US"/>
        </a:p>
      </dgm:t>
    </dgm:pt>
    <dgm:pt modelId="{C1BC20A9-5456-4394-B3CC-53FF69EAAF42}" type="pres">
      <dgm:prSet presAssocID="{3BD443DD-8CDB-45E1-A4BE-DBA87E3EE96D}" presName="root2" presStyleCnt="0"/>
      <dgm:spPr/>
    </dgm:pt>
    <dgm:pt modelId="{3E9D768E-304E-4134-A9BE-D1ADA747C479}" type="pres">
      <dgm:prSet presAssocID="{3BD443DD-8CDB-45E1-A4BE-DBA87E3EE96D}" presName="LevelTwoTextNode" presStyleLbl="node2" presStyleIdx="1" presStyleCnt="6" custScaleX="63593">
        <dgm:presLayoutVars>
          <dgm:chPref val="3"/>
        </dgm:presLayoutVars>
      </dgm:prSet>
      <dgm:spPr/>
      <dgm:t>
        <a:bodyPr/>
        <a:lstStyle/>
        <a:p>
          <a:endParaRPr lang="zh-CN" altLang="en-US"/>
        </a:p>
      </dgm:t>
    </dgm:pt>
    <dgm:pt modelId="{C7AEAD53-4A71-4E38-AD06-AC8406EF2167}" type="pres">
      <dgm:prSet presAssocID="{3BD443DD-8CDB-45E1-A4BE-DBA87E3EE96D}" presName="level3hierChild" presStyleCnt="0"/>
      <dgm:spPr/>
    </dgm:pt>
    <dgm:pt modelId="{703B06FC-5B0E-48AC-98D6-4C1A9B0A6B39}" type="pres">
      <dgm:prSet presAssocID="{7ADFE9D6-283B-472E-9CF3-2FA54546693B}" presName="conn2-1" presStyleLbl="parChTrans1D3" presStyleIdx="1" presStyleCnt="6"/>
      <dgm:spPr/>
      <dgm:t>
        <a:bodyPr/>
        <a:lstStyle/>
        <a:p>
          <a:endParaRPr lang="zh-CN" altLang="en-US"/>
        </a:p>
      </dgm:t>
    </dgm:pt>
    <dgm:pt modelId="{65A0948C-59E0-4245-82C3-A5F71BD91FD8}" type="pres">
      <dgm:prSet presAssocID="{7ADFE9D6-283B-472E-9CF3-2FA54546693B}" presName="connTx" presStyleLbl="parChTrans1D3" presStyleIdx="1" presStyleCnt="6"/>
      <dgm:spPr/>
      <dgm:t>
        <a:bodyPr/>
        <a:lstStyle/>
        <a:p>
          <a:endParaRPr lang="zh-CN" altLang="en-US"/>
        </a:p>
      </dgm:t>
    </dgm:pt>
    <dgm:pt modelId="{39B07E77-FD3C-45E8-9EED-B5A601180356}" type="pres">
      <dgm:prSet presAssocID="{6A609D86-25AE-4665-98AA-8F9E7FE2E903}" presName="root2" presStyleCnt="0"/>
      <dgm:spPr/>
    </dgm:pt>
    <dgm:pt modelId="{308386EA-34AC-4C44-BDB4-5A7839A01E6C}" type="pres">
      <dgm:prSet presAssocID="{6A609D86-25AE-4665-98AA-8F9E7FE2E903}" presName="LevelTwoTextNode" presStyleLbl="node3" presStyleIdx="1" presStyleCnt="6" custScaleX="154217">
        <dgm:presLayoutVars>
          <dgm:chPref val="3"/>
        </dgm:presLayoutVars>
      </dgm:prSet>
      <dgm:spPr/>
      <dgm:t>
        <a:bodyPr/>
        <a:lstStyle/>
        <a:p>
          <a:endParaRPr lang="zh-CN" altLang="en-US"/>
        </a:p>
      </dgm:t>
    </dgm:pt>
    <dgm:pt modelId="{B988C674-B6E8-4E1A-8DE5-90B262E7E03E}" type="pres">
      <dgm:prSet presAssocID="{6A609D86-25AE-4665-98AA-8F9E7FE2E903}" presName="level3hierChild" presStyleCnt="0"/>
      <dgm:spPr/>
    </dgm:pt>
    <dgm:pt modelId="{BB944156-BEB9-46C4-849D-4C9EAB567DB4}" type="pres">
      <dgm:prSet presAssocID="{581FF616-53B4-462B-83D1-774B6526F173}" presName="conn2-1" presStyleLbl="parChTrans1D2" presStyleIdx="2" presStyleCnt="6"/>
      <dgm:spPr/>
      <dgm:t>
        <a:bodyPr/>
        <a:lstStyle/>
        <a:p>
          <a:endParaRPr lang="zh-CN" altLang="en-US"/>
        </a:p>
      </dgm:t>
    </dgm:pt>
    <dgm:pt modelId="{8848EB21-1FCD-4214-9E93-B957E15D97CE}" type="pres">
      <dgm:prSet presAssocID="{581FF616-53B4-462B-83D1-774B6526F173}" presName="connTx" presStyleLbl="parChTrans1D2" presStyleIdx="2" presStyleCnt="6"/>
      <dgm:spPr/>
      <dgm:t>
        <a:bodyPr/>
        <a:lstStyle/>
        <a:p>
          <a:endParaRPr lang="zh-CN" altLang="en-US"/>
        </a:p>
      </dgm:t>
    </dgm:pt>
    <dgm:pt modelId="{D7076D14-2F7B-492C-B2A4-E860CCBCBB1B}" type="pres">
      <dgm:prSet presAssocID="{C0E53761-9850-4155-A4DC-7DC986F8208E}" presName="root2" presStyleCnt="0"/>
      <dgm:spPr/>
    </dgm:pt>
    <dgm:pt modelId="{A319F3D8-DDE1-4566-8C27-787BC77CE47D}" type="pres">
      <dgm:prSet presAssocID="{C0E53761-9850-4155-A4DC-7DC986F8208E}" presName="LevelTwoTextNode" presStyleLbl="node2" presStyleIdx="2" presStyleCnt="6" custScaleX="62481">
        <dgm:presLayoutVars>
          <dgm:chPref val="3"/>
        </dgm:presLayoutVars>
      </dgm:prSet>
      <dgm:spPr/>
      <dgm:t>
        <a:bodyPr/>
        <a:lstStyle/>
        <a:p>
          <a:endParaRPr lang="zh-CN" altLang="en-US"/>
        </a:p>
      </dgm:t>
    </dgm:pt>
    <dgm:pt modelId="{B8EA4676-27DB-40E0-B108-CAEA6C6827FE}" type="pres">
      <dgm:prSet presAssocID="{C0E53761-9850-4155-A4DC-7DC986F8208E}" presName="level3hierChild" presStyleCnt="0"/>
      <dgm:spPr/>
    </dgm:pt>
    <dgm:pt modelId="{E7DA8660-8187-4726-86E0-E4C80BCFB247}" type="pres">
      <dgm:prSet presAssocID="{CF67743B-A427-45E9-8CE6-8055121D6344}" presName="conn2-1" presStyleLbl="parChTrans1D3" presStyleIdx="2" presStyleCnt="6"/>
      <dgm:spPr/>
      <dgm:t>
        <a:bodyPr/>
        <a:lstStyle/>
        <a:p>
          <a:endParaRPr lang="zh-CN" altLang="en-US"/>
        </a:p>
      </dgm:t>
    </dgm:pt>
    <dgm:pt modelId="{E8AE7505-85B7-46BA-87BC-FF22A9F3F12A}" type="pres">
      <dgm:prSet presAssocID="{CF67743B-A427-45E9-8CE6-8055121D6344}" presName="connTx" presStyleLbl="parChTrans1D3" presStyleIdx="2" presStyleCnt="6"/>
      <dgm:spPr/>
      <dgm:t>
        <a:bodyPr/>
        <a:lstStyle/>
        <a:p>
          <a:endParaRPr lang="zh-CN" altLang="en-US"/>
        </a:p>
      </dgm:t>
    </dgm:pt>
    <dgm:pt modelId="{8BE38631-30B2-4105-9DC5-DC9A275B7DD1}" type="pres">
      <dgm:prSet presAssocID="{A78B50AC-17DF-4FD1-8FC1-3E32A3ADB50A}" presName="root2" presStyleCnt="0"/>
      <dgm:spPr/>
    </dgm:pt>
    <dgm:pt modelId="{9B8BA056-40EC-42A3-B812-7917B2F2DB52}" type="pres">
      <dgm:prSet presAssocID="{A78B50AC-17DF-4FD1-8FC1-3E32A3ADB50A}" presName="LevelTwoTextNode" presStyleLbl="node3" presStyleIdx="2" presStyleCnt="6" custScaleX="156242">
        <dgm:presLayoutVars>
          <dgm:chPref val="3"/>
        </dgm:presLayoutVars>
      </dgm:prSet>
      <dgm:spPr/>
      <dgm:t>
        <a:bodyPr/>
        <a:lstStyle/>
        <a:p>
          <a:endParaRPr lang="zh-CN" altLang="en-US"/>
        </a:p>
      </dgm:t>
    </dgm:pt>
    <dgm:pt modelId="{EFEE6612-9E01-4098-AF2C-0B6F93B118CC}" type="pres">
      <dgm:prSet presAssocID="{A78B50AC-17DF-4FD1-8FC1-3E32A3ADB50A}" presName="level3hierChild" presStyleCnt="0"/>
      <dgm:spPr/>
    </dgm:pt>
    <dgm:pt modelId="{E90C985B-8101-4852-9650-6381EB60A159}" type="pres">
      <dgm:prSet presAssocID="{5615F34C-90C1-4432-96B5-78FA81BAC23C}" presName="conn2-1" presStyleLbl="parChTrans1D2" presStyleIdx="3" presStyleCnt="6"/>
      <dgm:spPr/>
      <dgm:t>
        <a:bodyPr/>
        <a:lstStyle/>
        <a:p>
          <a:endParaRPr lang="zh-CN" altLang="en-US"/>
        </a:p>
      </dgm:t>
    </dgm:pt>
    <dgm:pt modelId="{0984B883-7A1C-4CCF-8A14-199C4A92D302}" type="pres">
      <dgm:prSet presAssocID="{5615F34C-90C1-4432-96B5-78FA81BAC23C}" presName="connTx" presStyleLbl="parChTrans1D2" presStyleIdx="3" presStyleCnt="6"/>
      <dgm:spPr/>
      <dgm:t>
        <a:bodyPr/>
        <a:lstStyle/>
        <a:p>
          <a:endParaRPr lang="zh-CN" altLang="en-US"/>
        </a:p>
      </dgm:t>
    </dgm:pt>
    <dgm:pt modelId="{3071C639-1B17-4A8A-84E4-7496138DB391}" type="pres">
      <dgm:prSet presAssocID="{DA2F96FB-0B15-44D2-A342-59F1C0C7219D}" presName="root2" presStyleCnt="0"/>
      <dgm:spPr/>
    </dgm:pt>
    <dgm:pt modelId="{A4EB71CB-3362-4028-AED2-24841647B99D}" type="pres">
      <dgm:prSet presAssocID="{DA2F96FB-0B15-44D2-A342-59F1C0C7219D}" presName="LevelTwoTextNode" presStyleLbl="node2" presStyleIdx="3" presStyleCnt="6" custScaleX="63594">
        <dgm:presLayoutVars>
          <dgm:chPref val="3"/>
        </dgm:presLayoutVars>
      </dgm:prSet>
      <dgm:spPr/>
      <dgm:t>
        <a:bodyPr/>
        <a:lstStyle/>
        <a:p>
          <a:endParaRPr lang="zh-CN" altLang="en-US"/>
        </a:p>
      </dgm:t>
    </dgm:pt>
    <dgm:pt modelId="{C6F0716E-E79C-404C-BDF1-8AD7EF9EE484}" type="pres">
      <dgm:prSet presAssocID="{DA2F96FB-0B15-44D2-A342-59F1C0C7219D}" presName="level3hierChild" presStyleCnt="0"/>
      <dgm:spPr/>
    </dgm:pt>
    <dgm:pt modelId="{9C3B53A0-B423-4130-8DEE-4BA69D983733}" type="pres">
      <dgm:prSet presAssocID="{8DF42CE9-D1B7-42C4-A0FC-81710F44E37F}" presName="conn2-1" presStyleLbl="parChTrans1D3" presStyleIdx="3" presStyleCnt="6"/>
      <dgm:spPr/>
      <dgm:t>
        <a:bodyPr/>
        <a:lstStyle/>
        <a:p>
          <a:endParaRPr lang="zh-CN" altLang="en-US"/>
        </a:p>
      </dgm:t>
    </dgm:pt>
    <dgm:pt modelId="{7FFEBBB4-407B-4749-8652-42D743C057EB}" type="pres">
      <dgm:prSet presAssocID="{8DF42CE9-D1B7-42C4-A0FC-81710F44E37F}" presName="connTx" presStyleLbl="parChTrans1D3" presStyleIdx="3" presStyleCnt="6"/>
      <dgm:spPr/>
      <dgm:t>
        <a:bodyPr/>
        <a:lstStyle/>
        <a:p>
          <a:endParaRPr lang="zh-CN" altLang="en-US"/>
        </a:p>
      </dgm:t>
    </dgm:pt>
    <dgm:pt modelId="{22D91CF5-D742-45C5-8343-B7022E56D2B9}" type="pres">
      <dgm:prSet presAssocID="{A24DB8C0-810E-41B4-8902-B8597BBD0AB9}" presName="root2" presStyleCnt="0"/>
      <dgm:spPr/>
    </dgm:pt>
    <dgm:pt modelId="{CE5115EA-AE46-4463-A5CD-71C1C7F91500}" type="pres">
      <dgm:prSet presAssocID="{A24DB8C0-810E-41B4-8902-B8597BBD0AB9}" presName="LevelTwoTextNode" presStyleLbl="node3" presStyleIdx="3" presStyleCnt="6" custScaleX="156247">
        <dgm:presLayoutVars>
          <dgm:chPref val="3"/>
        </dgm:presLayoutVars>
      </dgm:prSet>
      <dgm:spPr/>
      <dgm:t>
        <a:bodyPr/>
        <a:lstStyle/>
        <a:p>
          <a:endParaRPr lang="zh-CN" altLang="en-US"/>
        </a:p>
      </dgm:t>
    </dgm:pt>
    <dgm:pt modelId="{0B2A9F2D-19FF-43B5-A408-330C628F47F6}" type="pres">
      <dgm:prSet presAssocID="{A24DB8C0-810E-41B4-8902-B8597BBD0AB9}" presName="level3hierChild" presStyleCnt="0"/>
      <dgm:spPr/>
    </dgm:pt>
    <dgm:pt modelId="{9CD6A675-6E54-429A-A90B-31509DE3B54C}" type="pres">
      <dgm:prSet presAssocID="{8F256219-94FF-42A7-BC2A-D53B400A3206}" presName="conn2-1" presStyleLbl="parChTrans1D2" presStyleIdx="4" presStyleCnt="6"/>
      <dgm:spPr/>
      <dgm:t>
        <a:bodyPr/>
        <a:lstStyle/>
        <a:p>
          <a:endParaRPr lang="zh-CN" altLang="en-US"/>
        </a:p>
      </dgm:t>
    </dgm:pt>
    <dgm:pt modelId="{CF5F4B2C-2B4C-4AE1-B1EE-FFBE14CAD5CE}" type="pres">
      <dgm:prSet presAssocID="{8F256219-94FF-42A7-BC2A-D53B400A3206}" presName="connTx" presStyleLbl="parChTrans1D2" presStyleIdx="4" presStyleCnt="6"/>
      <dgm:spPr/>
      <dgm:t>
        <a:bodyPr/>
        <a:lstStyle/>
        <a:p>
          <a:endParaRPr lang="zh-CN" altLang="en-US"/>
        </a:p>
      </dgm:t>
    </dgm:pt>
    <dgm:pt modelId="{E1B3DBDD-5691-4141-B593-0D6EE4077906}" type="pres">
      <dgm:prSet presAssocID="{2C194AFA-26A9-4884-8B37-A0555C60C7B2}" presName="root2" presStyleCnt="0"/>
      <dgm:spPr/>
    </dgm:pt>
    <dgm:pt modelId="{BC9316F1-5994-48A3-AEBE-4576191E9808}" type="pres">
      <dgm:prSet presAssocID="{2C194AFA-26A9-4884-8B37-A0555C60C7B2}" presName="LevelTwoTextNode" presStyleLbl="node2" presStyleIdx="4" presStyleCnt="6" custScaleX="63823">
        <dgm:presLayoutVars>
          <dgm:chPref val="3"/>
        </dgm:presLayoutVars>
      </dgm:prSet>
      <dgm:spPr/>
      <dgm:t>
        <a:bodyPr/>
        <a:lstStyle/>
        <a:p>
          <a:endParaRPr lang="zh-CN" altLang="en-US"/>
        </a:p>
      </dgm:t>
    </dgm:pt>
    <dgm:pt modelId="{000A2C9D-5397-4167-A425-E8AD64D69D73}" type="pres">
      <dgm:prSet presAssocID="{2C194AFA-26A9-4884-8B37-A0555C60C7B2}" presName="level3hierChild" presStyleCnt="0"/>
      <dgm:spPr/>
    </dgm:pt>
    <dgm:pt modelId="{6BC9D2CB-C7E0-4075-AAC8-0E156F53ADF5}" type="pres">
      <dgm:prSet presAssocID="{F3A877CD-76AA-4D2E-BAF6-B460B836CEAB}" presName="conn2-1" presStyleLbl="parChTrans1D3" presStyleIdx="4" presStyleCnt="6"/>
      <dgm:spPr/>
      <dgm:t>
        <a:bodyPr/>
        <a:lstStyle/>
        <a:p>
          <a:endParaRPr lang="zh-CN" altLang="en-US"/>
        </a:p>
      </dgm:t>
    </dgm:pt>
    <dgm:pt modelId="{9D3151EE-9750-462D-8B75-7A780711B771}" type="pres">
      <dgm:prSet presAssocID="{F3A877CD-76AA-4D2E-BAF6-B460B836CEAB}" presName="connTx" presStyleLbl="parChTrans1D3" presStyleIdx="4" presStyleCnt="6"/>
      <dgm:spPr/>
      <dgm:t>
        <a:bodyPr/>
        <a:lstStyle/>
        <a:p>
          <a:endParaRPr lang="zh-CN" altLang="en-US"/>
        </a:p>
      </dgm:t>
    </dgm:pt>
    <dgm:pt modelId="{0F1C2B79-EFD2-4594-99E3-3B34F0F9A8CF}" type="pres">
      <dgm:prSet presAssocID="{CC2B8196-E51C-4FE4-9627-8B8640F610EA}" presName="root2" presStyleCnt="0"/>
      <dgm:spPr/>
    </dgm:pt>
    <dgm:pt modelId="{9F412499-2B24-49FD-AC2E-CD8D7C423E7F}" type="pres">
      <dgm:prSet presAssocID="{CC2B8196-E51C-4FE4-9627-8B8640F610EA}" presName="LevelTwoTextNode" presStyleLbl="node3" presStyleIdx="4" presStyleCnt="6" custScaleX="155021">
        <dgm:presLayoutVars>
          <dgm:chPref val="3"/>
        </dgm:presLayoutVars>
      </dgm:prSet>
      <dgm:spPr/>
      <dgm:t>
        <a:bodyPr/>
        <a:lstStyle/>
        <a:p>
          <a:endParaRPr lang="zh-CN" altLang="en-US"/>
        </a:p>
      </dgm:t>
    </dgm:pt>
    <dgm:pt modelId="{9BCA61A5-DA8F-4698-A6ED-269B35530BA5}" type="pres">
      <dgm:prSet presAssocID="{CC2B8196-E51C-4FE4-9627-8B8640F610EA}" presName="level3hierChild" presStyleCnt="0"/>
      <dgm:spPr/>
    </dgm:pt>
    <dgm:pt modelId="{2B402105-FBCF-49A6-A223-11C62BC87E19}" type="pres">
      <dgm:prSet presAssocID="{F5F8BEB3-5DB0-4785-A0A2-68588BC73F4B}" presName="conn2-1" presStyleLbl="parChTrans1D2" presStyleIdx="5" presStyleCnt="6"/>
      <dgm:spPr/>
      <dgm:t>
        <a:bodyPr/>
        <a:lstStyle/>
        <a:p>
          <a:endParaRPr lang="zh-CN" altLang="en-US"/>
        </a:p>
      </dgm:t>
    </dgm:pt>
    <dgm:pt modelId="{F87D478F-7B24-4D16-BCB6-AB5454708C23}" type="pres">
      <dgm:prSet presAssocID="{F5F8BEB3-5DB0-4785-A0A2-68588BC73F4B}" presName="connTx" presStyleLbl="parChTrans1D2" presStyleIdx="5" presStyleCnt="6"/>
      <dgm:spPr/>
      <dgm:t>
        <a:bodyPr/>
        <a:lstStyle/>
        <a:p>
          <a:endParaRPr lang="zh-CN" altLang="en-US"/>
        </a:p>
      </dgm:t>
    </dgm:pt>
    <dgm:pt modelId="{34C52AD3-A6AB-4119-99EA-69610FC46CD5}" type="pres">
      <dgm:prSet presAssocID="{BC89E596-7276-4643-80B4-513BD46749F8}" presName="root2" presStyleCnt="0"/>
      <dgm:spPr/>
    </dgm:pt>
    <dgm:pt modelId="{67F85A4D-F615-41B7-AB82-21FD4C6D24A8}" type="pres">
      <dgm:prSet presAssocID="{BC89E596-7276-4643-80B4-513BD46749F8}" presName="LevelTwoTextNode" presStyleLbl="node2" presStyleIdx="5" presStyleCnt="6" custScaleX="64616">
        <dgm:presLayoutVars>
          <dgm:chPref val="3"/>
        </dgm:presLayoutVars>
      </dgm:prSet>
      <dgm:spPr/>
      <dgm:t>
        <a:bodyPr/>
        <a:lstStyle/>
        <a:p>
          <a:endParaRPr lang="zh-CN" altLang="en-US"/>
        </a:p>
      </dgm:t>
    </dgm:pt>
    <dgm:pt modelId="{42776E6F-6CB4-4145-8EB5-0A551158CAD9}" type="pres">
      <dgm:prSet presAssocID="{BC89E596-7276-4643-80B4-513BD46749F8}" presName="level3hierChild" presStyleCnt="0"/>
      <dgm:spPr/>
    </dgm:pt>
    <dgm:pt modelId="{0830AEE5-B499-44F5-B338-F053923CCF47}" type="pres">
      <dgm:prSet presAssocID="{847B6F4C-AB66-4477-B1A7-698BDF48209C}" presName="conn2-1" presStyleLbl="parChTrans1D3" presStyleIdx="5" presStyleCnt="6"/>
      <dgm:spPr/>
      <dgm:t>
        <a:bodyPr/>
        <a:lstStyle/>
        <a:p>
          <a:endParaRPr lang="zh-CN" altLang="en-US"/>
        </a:p>
      </dgm:t>
    </dgm:pt>
    <dgm:pt modelId="{98005349-7688-4B24-8FF9-66ED24775FB4}" type="pres">
      <dgm:prSet presAssocID="{847B6F4C-AB66-4477-B1A7-698BDF48209C}" presName="connTx" presStyleLbl="parChTrans1D3" presStyleIdx="5" presStyleCnt="6"/>
      <dgm:spPr/>
      <dgm:t>
        <a:bodyPr/>
        <a:lstStyle/>
        <a:p>
          <a:endParaRPr lang="zh-CN" altLang="en-US"/>
        </a:p>
      </dgm:t>
    </dgm:pt>
    <dgm:pt modelId="{FB6901D4-B90C-4F51-904C-F6CB56AF393A}" type="pres">
      <dgm:prSet presAssocID="{81AC4A70-63E8-4306-A799-594ABFEF18E1}" presName="root2" presStyleCnt="0"/>
      <dgm:spPr/>
    </dgm:pt>
    <dgm:pt modelId="{121AFCE3-65D4-483B-885E-4D20B1EBAB32}" type="pres">
      <dgm:prSet presAssocID="{81AC4A70-63E8-4306-A799-594ABFEF18E1}" presName="LevelTwoTextNode" presStyleLbl="node3" presStyleIdx="5" presStyleCnt="6" custScaleX="155225">
        <dgm:presLayoutVars>
          <dgm:chPref val="3"/>
        </dgm:presLayoutVars>
      </dgm:prSet>
      <dgm:spPr/>
      <dgm:t>
        <a:bodyPr/>
        <a:lstStyle/>
        <a:p>
          <a:endParaRPr lang="zh-CN" altLang="en-US"/>
        </a:p>
      </dgm:t>
    </dgm:pt>
    <dgm:pt modelId="{03B6F377-D8B1-4C20-B8D1-6A7076D87638}" type="pres">
      <dgm:prSet presAssocID="{81AC4A70-63E8-4306-A799-594ABFEF18E1}" presName="level3hierChild" presStyleCnt="0"/>
      <dgm:spPr/>
    </dgm:pt>
  </dgm:ptLst>
  <dgm:cxnLst>
    <dgm:cxn modelId="{9936D40D-57A5-4869-B7E0-819B5F6429AB}" type="presOf" srcId="{F3A877CD-76AA-4D2E-BAF6-B460B836CEAB}" destId="{9D3151EE-9750-462D-8B75-7A780711B771}" srcOrd="1" destOrd="0" presId="urn:microsoft.com/office/officeart/2008/layout/HorizontalMultiLevelHierarchy"/>
    <dgm:cxn modelId="{196E23DC-C6C2-41FD-A565-1D0725D4CCBA}" type="presOf" srcId="{F5F8BEB3-5DB0-4785-A0A2-68588BC73F4B}" destId="{F87D478F-7B24-4D16-BCB6-AB5454708C23}" srcOrd="1" destOrd="0" presId="urn:microsoft.com/office/officeart/2008/layout/HorizontalMultiLevelHierarchy"/>
    <dgm:cxn modelId="{114C3420-4D6A-4A20-947A-92672EE9A141}" type="presOf" srcId="{667F2DC8-3DC6-4194-BFED-7C6572CF9128}" destId="{90D324D5-2500-4956-ACAB-E75401E208AC}" srcOrd="0" destOrd="0" presId="urn:microsoft.com/office/officeart/2008/layout/HorizontalMultiLevelHierarchy"/>
    <dgm:cxn modelId="{B529E4B8-DDBD-45F7-AD5A-6DB69E08D9A9}" type="presOf" srcId="{AAD24736-6E92-42BF-94F6-85FBA62947F3}" destId="{392868D2-6660-4A91-ACFD-B1F66CB82A96}" srcOrd="0" destOrd="0" presId="urn:microsoft.com/office/officeart/2008/layout/HorizontalMultiLevelHierarchy"/>
    <dgm:cxn modelId="{158AF858-8EA4-4D6C-98AB-8986EE5CB86A}" type="presOf" srcId="{CF67743B-A427-45E9-8CE6-8055121D6344}" destId="{E8AE7505-85B7-46BA-87BC-FF22A9F3F12A}" srcOrd="1" destOrd="0" presId="urn:microsoft.com/office/officeart/2008/layout/HorizontalMultiLevelHierarchy"/>
    <dgm:cxn modelId="{8387E291-8311-4727-88AF-9990499D81A4}" type="presOf" srcId="{581FF616-53B4-462B-83D1-774B6526F173}" destId="{8848EB21-1FCD-4214-9E93-B957E15D97CE}" srcOrd="1" destOrd="0" presId="urn:microsoft.com/office/officeart/2008/layout/HorizontalMultiLevelHierarchy"/>
    <dgm:cxn modelId="{7368BC0C-9EE4-4942-8A90-0C76C15A1A77}" type="presOf" srcId="{3BD443DD-8CDB-45E1-A4BE-DBA87E3EE96D}" destId="{3E9D768E-304E-4134-A9BE-D1ADA747C479}" srcOrd="0" destOrd="0" presId="urn:microsoft.com/office/officeart/2008/layout/HorizontalMultiLevelHierarchy"/>
    <dgm:cxn modelId="{612BAF9B-0949-4045-956E-A96102E98615}" type="presOf" srcId="{8F256219-94FF-42A7-BC2A-D53B400A3206}" destId="{9CD6A675-6E54-429A-A90B-31509DE3B54C}" srcOrd="0" destOrd="0" presId="urn:microsoft.com/office/officeart/2008/layout/HorizontalMultiLevelHierarchy"/>
    <dgm:cxn modelId="{AD6A197A-3509-4F46-AEA2-0F592CD8D71A}" srcId="{667F2DC8-3DC6-4194-BFED-7C6572CF9128}" destId="{3BD443DD-8CDB-45E1-A4BE-DBA87E3EE96D}" srcOrd="1" destOrd="0" parTransId="{BEF339D6-5C6D-4CF6-B97A-6219D51469CC}" sibTransId="{A4F16108-8DD9-46DC-9E93-2EB7A37EAF73}"/>
    <dgm:cxn modelId="{FB232E6D-1F5E-41E1-8959-8DF730CB4419}" type="presOf" srcId="{581FF616-53B4-462B-83D1-774B6526F173}" destId="{BB944156-BEB9-46C4-849D-4C9EAB567DB4}" srcOrd="0" destOrd="0" presId="urn:microsoft.com/office/officeart/2008/layout/HorizontalMultiLevelHierarchy"/>
    <dgm:cxn modelId="{A031CE84-0CE3-4100-8097-05CCAB66F16C}" type="presOf" srcId="{8DF42CE9-D1B7-42C4-A0FC-81710F44E37F}" destId="{9C3B53A0-B423-4130-8DEE-4BA69D983733}" srcOrd="0" destOrd="0" presId="urn:microsoft.com/office/officeart/2008/layout/HorizontalMultiLevelHierarchy"/>
    <dgm:cxn modelId="{C871FBAB-4DDB-45CC-8E66-4E2DE3B3A679}" srcId="{2C194AFA-26A9-4884-8B37-A0555C60C7B2}" destId="{CC2B8196-E51C-4FE4-9627-8B8640F610EA}" srcOrd="0" destOrd="0" parTransId="{F3A877CD-76AA-4D2E-BAF6-B460B836CEAB}" sibTransId="{792577F7-25F3-42A2-BB01-D9CCF3C1DC40}"/>
    <dgm:cxn modelId="{CF97D958-DFA1-4C04-9B71-58AC749CDDAE}" srcId="{DB57DFE9-A446-421A-93D0-C782FFE1F39E}" destId="{667F2DC8-3DC6-4194-BFED-7C6572CF9128}" srcOrd="0" destOrd="0" parTransId="{B0F6BA71-4E2F-409A-AF24-4EBAAE3F4019}" sibTransId="{EA532717-B996-45E1-94C1-50D6630C1C0B}"/>
    <dgm:cxn modelId="{7DAE1A17-2E77-479B-A1B2-8CF9F2D9C6A0}" type="presOf" srcId="{CF675CC1-CBFE-4829-B6D3-F6F5F4F28D47}" destId="{AA3DE14D-9BC9-4AA2-8ACE-191C1CF25776}" srcOrd="0" destOrd="0" presId="urn:microsoft.com/office/officeart/2008/layout/HorizontalMultiLevelHierarchy"/>
    <dgm:cxn modelId="{200961CE-BA62-4913-A7BC-19975DBE8400}" type="presOf" srcId="{8F256219-94FF-42A7-BC2A-D53B400A3206}" destId="{CF5F4B2C-2B4C-4AE1-B1EE-FFBE14CAD5CE}" srcOrd="1" destOrd="0" presId="urn:microsoft.com/office/officeart/2008/layout/HorizontalMultiLevelHierarchy"/>
    <dgm:cxn modelId="{C91DD5D5-D905-4C52-8A24-CA4527FC5DEF}" srcId="{DA2F96FB-0B15-44D2-A342-59F1C0C7219D}" destId="{A24DB8C0-810E-41B4-8902-B8597BBD0AB9}" srcOrd="0" destOrd="0" parTransId="{8DF42CE9-D1B7-42C4-A0FC-81710F44E37F}" sibTransId="{971740AF-13E1-4722-9410-7F4CAE80F664}"/>
    <dgm:cxn modelId="{C45DFCD3-BB3F-49F3-9B34-D952D7D4278C}" srcId="{AAD24736-6E92-42BF-94F6-85FBA62947F3}" destId="{5F951354-44B8-4171-94AD-09758CF3EA67}" srcOrd="0" destOrd="0" parTransId="{9A08D231-AFE9-4D28-BA43-AE905A091CC3}" sibTransId="{0AEE346B-46A2-4586-B30D-2EABAFDCBD4B}"/>
    <dgm:cxn modelId="{6CA0E880-784C-4555-81AB-37AE7BE1AFFD}" type="presOf" srcId="{9A08D231-AFE9-4D28-BA43-AE905A091CC3}" destId="{9A2E5550-CF02-4B8F-B1C4-198041A16BF0}" srcOrd="0" destOrd="0" presId="urn:microsoft.com/office/officeart/2008/layout/HorizontalMultiLevelHierarchy"/>
    <dgm:cxn modelId="{26308002-E002-43C9-822E-28407B5D1E1F}" type="presOf" srcId="{9A08D231-AFE9-4D28-BA43-AE905A091CC3}" destId="{49E243A1-2AAE-479E-9E83-35CA4002E3B3}" srcOrd="1" destOrd="0" presId="urn:microsoft.com/office/officeart/2008/layout/HorizontalMultiLevelHierarchy"/>
    <dgm:cxn modelId="{A817EC44-B71A-4BBF-AC50-32DAB71568B8}" type="presOf" srcId="{C0E53761-9850-4155-A4DC-7DC986F8208E}" destId="{A319F3D8-DDE1-4566-8C27-787BC77CE47D}" srcOrd="0" destOrd="0" presId="urn:microsoft.com/office/officeart/2008/layout/HorizontalMultiLevelHierarchy"/>
    <dgm:cxn modelId="{CBF9A353-99A9-41FD-AA9C-D65F64E58469}" type="presOf" srcId="{2C194AFA-26A9-4884-8B37-A0555C60C7B2}" destId="{BC9316F1-5994-48A3-AEBE-4576191E9808}" srcOrd="0" destOrd="0" presId="urn:microsoft.com/office/officeart/2008/layout/HorizontalMultiLevelHierarchy"/>
    <dgm:cxn modelId="{551699F4-94EC-4E0B-85CA-D413A7FE998B}" type="presOf" srcId="{81AC4A70-63E8-4306-A799-594ABFEF18E1}" destId="{121AFCE3-65D4-483B-885E-4D20B1EBAB32}" srcOrd="0" destOrd="0" presId="urn:microsoft.com/office/officeart/2008/layout/HorizontalMultiLevelHierarchy"/>
    <dgm:cxn modelId="{B54216F6-7F71-4AE7-956F-3ACF9103BF79}" type="presOf" srcId="{DA2F96FB-0B15-44D2-A342-59F1C0C7219D}" destId="{A4EB71CB-3362-4028-AED2-24841647B99D}" srcOrd="0" destOrd="0" presId="urn:microsoft.com/office/officeart/2008/layout/HorizontalMultiLevelHierarchy"/>
    <dgm:cxn modelId="{87D8ED13-5465-41FD-A161-A2A99E3F9349}" type="presOf" srcId="{847B6F4C-AB66-4477-B1A7-698BDF48209C}" destId="{0830AEE5-B499-44F5-B338-F053923CCF47}" srcOrd="0" destOrd="0" presId="urn:microsoft.com/office/officeart/2008/layout/HorizontalMultiLevelHierarchy"/>
    <dgm:cxn modelId="{A2DA56EB-73A6-4637-A0CC-0EE7E63376D9}" srcId="{C0E53761-9850-4155-A4DC-7DC986F8208E}" destId="{A78B50AC-17DF-4FD1-8FC1-3E32A3ADB50A}" srcOrd="0" destOrd="0" parTransId="{CF67743B-A427-45E9-8CE6-8055121D6344}" sibTransId="{E35CDFB7-CBC3-4932-B349-6BEF76F9E0D9}"/>
    <dgm:cxn modelId="{CCA70647-934C-416D-89E0-E0F71FCB2167}" type="presOf" srcId="{7ADFE9D6-283B-472E-9CF3-2FA54546693B}" destId="{65A0948C-59E0-4245-82C3-A5F71BD91FD8}" srcOrd="1" destOrd="0" presId="urn:microsoft.com/office/officeart/2008/layout/HorizontalMultiLevelHierarchy"/>
    <dgm:cxn modelId="{BFC57885-E6DA-4A22-A663-15024AEE7EBF}" type="presOf" srcId="{CF675CC1-CBFE-4829-B6D3-F6F5F4F28D47}" destId="{756C64D9-0365-46EB-81A8-6D9075A1737B}" srcOrd="1" destOrd="0" presId="urn:microsoft.com/office/officeart/2008/layout/HorizontalMultiLevelHierarchy"/>
    <dgm:cxn modelId="{AF389C99-1177-4952-978B-5F6259EBED94}" srcId="{667F2DC8-3DC6-4194-BFED-7C6572CF9128}" destId="{C0E53761-9850-4155-A4DC-7DC986F8208E}" srcOrd="2" destOrd="0" parTransId="{581FF616-53B4-462B-83D1-774B6526F173}" sibTransId="{BE30ACC2-3CAE-4094-8E1A-EA160BFF1117}"/>
    <dgm:cxn modelId="{2225D3AA-AA50-42FF-88F0-C5B11E5296BD}" srcId="{3BD443DD-8CDB-45E1-A4BE-DBA87E3EE96D}" destId="{6A609D86-25AE-4665-98AA-8F9E7FE2E903}" srcOrd="0" destOrd="0" parTransId="{7ADFE9D6-283B-472E-9CF3-2FA54546693B}" sibTransId="{EE77AE47-B942-441A-9B72-06D7C8F72E75}"/>
    <dgm:cxn modelId="{C2272C6D-72A0-48C4-A03E-F98E55227D9C}" type="presOf" srcId="{A78B50AC-17DF-4FD1-8FC1-3E32A3ADB50A}" destId="{9B8BA056-40EC-42A3-B812-7917B2F2DB52}" srcOrd="0" destOrd="0" presId="urn:microsoft.com/office/officeart/2008/layout/HorizontalMultiLevelHierarchy"/>
    <dgm:cxn modelId="{EB2D2E26-0789-4565-98BD-A296876A8B64}" type="presOf" srcId="{847B6F4C-AB66-4477-B1A7-698BDF48209C}" destId="{98005349-7688-4B24-8FF9-66ED24775FB4}" srcOrd="1" destOrd="0" presId="urn:microsoft.com/office/officeart/2008/layout/HorizontalMultiLevelHierarchy"/>
    <dgm:cxn modelId="{C7E3C74E-9426-446F-856E-75FD1595E430}" srcId="{BC89E596-7276-4643-80B4-513BD46749F8}" destId="{81AC4A70-63E8-4306-A799-594ABFEF18E1}" srcOrd="0" destOrd="0" parTransId="{847B6F4C-AB66-4477-B1A7-698BDF48209C}" sibTransId="{E559E94D-44E6-4776-B0FB-0466B539E895}"/>
    <dgm:cxn modelId="{453954E8-AEDC-4950-B7A0-0E5EA935B9D4}" type="presOf" srcId="{5F951354-44B8-4171-94AD-09758CF3EA67}" destId="{09883FD2-F937-48A1-8368-12B20FFB49FA}" srcOrd="0" destOrd="0" presId="urn:microsoft.com/office/officeart/2008/layout/HorizontalMultiLevelHierarchy"/>
    <dgm:cxn modelId="{1BFD1648-E35B-4054-99DE-EC8C607C3AC9}" type="presOf" srcId="{8DF42CE9-D1B7-42C4-A0FC-81710F44E37F}" destId="{7FFEBBB4-407B-4749-8652-42D743C057EB}" srcOrd="1" destOrd="0" presId="urn:microsoft.com/office/officeart/2008/layout/HorizontalMultiLevelHierarchy"/>
    <dgm:cxn modelId="{30AEDEBD-999C-4353-BD5F-B4367FBDFAA4}" srcId="{667F2DC8-3DC6-4194-BFED-7C6572CF9128}" destId="{AAD24736-6E92-42BF-94F6-85FBA62947F3}" srcOrd="0" destOrd="0" parTransId="{CF675CC1-CBFE-4829-B6D3-F6F5F4F28D47}" sibTransId="{E0D2422F-5142-49D2-A487-501DDE270458}"/>
    <dgm:cxn modelId="{7BB9FD2C-957E-465E-84C6-EC9924E6E694}" type="presOf" srcId="{F3A877CD-76AA-4D2E-BAF6-B460B836CEAB}" destId="{6BC9D2CB-C7E0-4075-AAC8-0E156F53ADF5}" srcOrd="0" destOrd="0" presId="urn:microsoft.com/office/officeart/2008/layout/HorizontalMultiLevelHierarchy"/>
    <dgm:cxn modelId="{CC03940B-BD8F-45A4-AEB4-9220468D31EA}" srcId="{667F2DC8-3DC6-4194-BFED-7C6572CF9128}" destId="{BC89E596-7276-4643-80B4-513BD46749F8}" srcOrd="5" destOrd="0" parTransId="{F5F8BEB3-5DB0-4785-A0A2-68588BC73F4B}" sibTransId="{EDFF7669-1EF6-4703-B36F-731E03CFF823}"/>
    <dgm:cxn modelId="{202B24FA-CB09-4479-AFE0-22B6A1269BD0}" type="presOf" srcId="{BEF339D6-5C6D-4CF6-B97A-6219D51469CC}" destId="{45A326E8-88C7-4486-B028-21CDFDD56568}" srcOrd="1" destOrd="0" presId="urn:microsoft.com/office/officeart/2008/layout/HorizontalMultiLevelHierarchy"/>
    <dgm:cxn modelId="{FBAEEE88-491B-4E92-8856-8C4443426A9C}" srcId="{667F2DC8-3DC6-4194-BFED-7C6572CF9128}" destId="{2C194AFA-26A9-4884-8B37-A0555C60C7B2}" srcOrd="4" destOrd="0" parTransId="{8F256219-94FF-42A7-BC2A-D53B400A3206}" sibTransId="{EB564FB5-1E74-4902-ADCD-84F692A5317B}"/>
    <dgm:cxn modelId="{E0D92ED2-EE49-4B85-AF3B-4A622637118D}" type="presOf" srcId="{6A609D86-25AE-4665-98AA-8F9E7FE2E903}" destId="{308386EA-34AC-4C44-BDB4-5A7839A01E6C}" srcOrd="0" destOrd="0" presId="urn:microsoft.com/office/officeart/2008/layout/HorizontalMultiLevelHierarchy"/>
    <dgm:cxn modelId="{6D652D5D-A805-4CCC-A971-E940B56FBE59}" type="presOf" srcId="{5615F34C-90C1-4432-96B5-78FA81BAC23C}" destId="{0984B883-7A1C-4CCF-8A14-199C4A92D302}" srcOrd="1" destOrd="0" presId="urn:microsoft.com/office/officeart/2008/layout/HorizontalMultiLevelHierarchy"/>
    <dgm:cxn modelId="{877B8045-D327-4DDE-AAA2-FA36F331EE2D}" type="presOf" srcId="{F5F8BEB3-5DB0-4785-A0A2-68588BC73F4B}" destId="{2B402105-FBCF-49A6-A223-11C62BC87E19}" srcOrd="0" destOrd="0" presId="urn:microsoft.com/office/officeart/2008/layout/HorizontalMultiLevelHierarchy"/>
    <dgm:cxn modelId="{C800D1CF-80BA-48C3-81FE-213DEABF908F}" type="presOf" srcId="{BC89E596-7276-4643-80B4-513BD46749F8}" destId="{67F85A4D-F615-41B7-AB82-21FD4C6D24A8}" srcOrd="0" destOrd="0" presId="urn:microsoft.com/office/officeart/2008/layout/HorizontalMultiLevelHierarchy"/>
    <dgm:cxn modelId="{A4730739-DD69-4C7F-80FE-8A6DE39D0EEF}" type="presOf" srcId="{5615F34C-90C1-4432-96B5-78FA81BAC23C}" destId="{E90C985B-8101-4852-9650-6381EB60A159}" srcOrd="0" destOrd="0" presId="urn:microsoft.com/office/officeart/2008/layout/HorizontalMultiLevelHierarchy"/>
    <dgm:cxn modelId="{7C2A6DA5-7271-439F-A32A-BB0E8A58D63E}" srcId="{667F2DC8-3DC6-4194-BFED-7C6572CF9128}" destId="{DA2F96FB-0B15-44D2-A342-59F1C0C7219D}" srcOrd="3" destOrd="0" parTransId="{5615F34C-90C1-4432-96B5-78FA81BAC23C}" sibTransId="{428C1E0A-89A2-45FA-9F96-225ED85B7F70}"/>
    <dgm:cxn modelId="{14B85C6B-7994-4EF6-95C4-D3FD03583DF9}" type="presOf" srcId="{DB57DFE9-A446-421A-93D0-C782FFE1F39E}" destId="{09FA30AD-C371-4918-BE05-486286CE66F7}" srcOrd="0" destOrd="0" presId="urn:microsoft.com/office/officeart/2008/layout/HorizontalMultiLevelHierarchy"/>
    <dgm:cxn modelId="{9A23F462-268D-439A-AE2A-7984E7A934B6}" type="presOf" srcId="{7ADFE9D6-283B-472E-9CF3-2FA54546693B}" destId="{703B06FC-5B0E-48AC-98D6-4C1A9B0A6B39}" srcOrd="0" destOrd="0" presId="urn:microsoft.com/office/officeart/2008/layout/HorizontalMultiLevelHierarchy"/>
    <dgm:cxn modelId="{3EDE2AF1-C823-44AD-ACD0-A6E068F146CA}" type="presOf" srcId="{BEF339D6-5C6D-4CF6-B97A-6219D51469CC}" destId="{E4E8929A-6F61-495A-A224-04962189EA21}" srcOrd="0" destOrd="0" presId="urn:microsoft.com/office/officeart/2008/layout/HorizontalMultiLevelHierarchy"/>
    <dgm:cxn modelId="{6A261545-7FE3-4843-AF7D-A87D811ABE47}" type="presOf" srcId="{CC2B8196-E51C-4FE4-9627-8B8640F610EA}" destId="{9F412499-2B24-49FD-AC2E-CD8D7C423E7F}" srcOrd="0" destOrd="0" presId="urn:microsoft.com/office/officeart/2008/layout/HorizontalMultiLevelHierarchy"/>
    <dgm:cxn modelId="{42E1D510-48A8-4AEE-A436-562B3D3BD417}" type="presOf" srcId="{A24DB8C0-810E-41B4-8902-B8597BBD0AB9}" destId="{CE5115EA-AE46-4463-A5CD-71C1C7F91500}" srcOrd="0" destOrd="0" presId="urn:microsoft.com/office/officeart/2008/layout/HorizontalMultiLevelHierarchy"/>
    <dgm:cxn modelId="{75512255-6AD8-4436-B9E1-26DC2B5FD8BB}" type="presOf" srcId="{CF67743B-A427-45E9-8CE6-8055121D6344}" destId="{E7DA8660-8187-4726-86E0-E4C80BCFB247}" srcOrd="0" destOrd="0" presId="urn:microsoft.com/office/officeart/2008/layout/HorizontalMultiLevelHierarchy"/>
    <dgm:cxn modelId="{34822077-EDE5-4C6C-8CFD-092725C91C06}" type="presParOf" srcId="{09FA30AD-C371-4918-BE05-486286CE66F7}" destId="{666B85C8-723A-4D76-BA47-EB778A5CAB5D}" srcOrd="0" destOrd="0" presId="urn:microsoft.com/office/officeart/2008/layout/HorizontalMultiLevelHierarchy"/>
    <dgm:cxn modelId="{9D8517B7-341B-4A48-B3E7-260FC66134B5}" type="presParOf" srcId="{666B85C8-723A-4D76-BA47-EB778A5CAB5D}" destId="{90D324D5-2500-4956-ACAB-E75401E208AC}" srcOrd="0" destOrd="0" presId="urn:microsoft.com/office/officeart/2008/layout/HorizontalMultiLevelHierarchy"/>
    <dgm:cxn modelId="{DD3F7C22-F263-4134-BD6C-12D19EE9ED27}" type="presParOf" srcId="{666B85C8-723A-4D76-BA47-EB778A5CAB5D}" destId="{77E48E87-B261-47FA-A9AF-A32C25BED113}" srcOrd="1" destOrd="0" presId="urn:microsoft.com/office/officeart/2008/layout/HorizontalMultiLevelHierarchy"/>
    <dgm:cxn modelId="{F8F97349-D02F-4425-ADCE-D1078BC7CE07}" type="presParOf" srcId="{77E48E87-B261-47FA-A9AF-A32C25BED113}" destId="{AA3DE14D-9BC9-4AA2-8ACE-191C1CF25776}" srcOrd="0" destOrd="0" presId="urn:microsoft.com/office/officeart/2008/layout/HorizontalMultiLevelHierarchy"/>
    <dgm:cxn modelId="{B1789BFA-04C2-4EF5-94B0-E1184997F3D4}" type="presParOf" srcId="{AA3DE14D-9BC9-4AA2-8ACE-191C1CF25776}" destId="{756C64D9-0365-46EB-81A8-6D9075A1737B}" srcOrd="0" destOrd="0" presId="urn:microsoft.com/office/officeart/2008/layout/HorizontalMultiLevelHierarchy"/>
    <dgm:cxn modelId="{484FAFC3-43D6-479B-AE14-EFB834E948B7}" type="presParOf" srcId="{77E48E87-B261-47FA-A9AF-A32C25BED113}" destId="{F00D0E9B-8845-4789-9A07-522AB3B38E8A}" srcOrd="1" destOrd="0" presId="urn:microsoft.com/office/officeart/2008/layout/HorizontalMultiLevelHierarchy"/>
    <dgm:cxn modelId="{88F23479-EB2A-4231-A030-AF69CBBB1E5E}" type="presParOf" srcId="{F00D0E9B-8845-4789-9A07-522AB3B38E8A}" destId="{392868D2-6660-4A91-ACFD-B1F66CB82A96}" srcOrd="0" destOrd="0" presId="urn:microsoft.com/office/officeart/2008/layout/HorizontalMultiLevelHierarchy"/>
    <dgm:cxn modelId="{C289767C-B5A0-4127-BBF0-364624D6D0D5}" type="presParOf" srcId="{F00D0E9B-8845-4789-9A07-522AB3B38E8A}" destId="{EE83A595-BDEF-40A4-BD8F-2DF4EA751E64}" srcOrd="1" destOrd="0" presId="urn:microsoft.com/office/officeart/2008/layout/HorizontalMultiLevelHierarchy"/>
    <dgm:cxn modelId="{2C7B3997-859E-4A34-85FF-19D6BFCE2839}" type="presParOf" srcId="{EE83A595-BDEF-40A4-BD8F-2DF4EA751E64}" destId="{9A2E5550-CF02-4B8F-B1C4-198041A16BF0}" srcOrd="0" destOrd="0" presId="urn:microsoft.com/office/officeart/2008/layout/HorizontalMultiLevelHierarchy"/>
    <dgm:cxn modelId="{F37D9FFA-D33B-4032-9777-D1F02CB182FB}" type="presParOf" srcId="{9A2E5550-CF02-4B8F-B1C4-198041A16BF0}" destId="{49E243A1-2AAE-479E-9E83-35CA4002E3B3}" srcOrd="0" destOrd="0" presId="urn:microsoft.com/office/officeart/2008/layout/HorizontalMultiLevelHierarchy"/>
    <dgm:cxn modelId="{3CC0C939-990F-48B5-A74A-46E05DCCA7AA}" type="presParOf" srcId="{EE83A595-BDEF-40A4-BD8F-2DF4EA751E64}" destId="{6DD5ECDB-E926-43FB-A46F-28718E38E413}" srcOrd="1" destOrd="0" presId="urn:microsoft.com/office/officeart/2008/layout/HorizontalMultiLevelHierarchy"/>
    <dgm:cxn modelId="{D04DCF04-A59E-4B08-856D-197F6870AB5A}" type="presParOf" srcId="{6DD5ECDB-E926-43FB-A46F-28718E38E413}" destId="{09883FD2-F937-48A1-8368-12B20FFB49FA}" srcOrd="0" destOrd="0" presId="urn:microsoft.com/office/officeart/2008/layout/HorizontalMultiLevelHierarchy"/>
    <dgm:cxn modelId="{926F3088-AEA1-4915-BC55-B73D00566CD6}" type="presParOf" srcId="{6DD5ECDB-E926-43FB-A46F-28718E38E413}" destId="{AC68FAE8-DDCA-4183-B2CD-B4F8F536D492}" srcOrd="1" destOrd="0" presId="urn:microsoft.com/office/officeart/2008/layout/HorizontalMultiLevelHierarchy"/>
    <dgm:cxn modelId="{1491D0CC-12E5-42BF-B79E-8469CF703839}" type="presParOf" srcId="{77E48E87-B261-47FA-A9AF-A32C25BED113}" destId="{E4E8929A-6F61-495A-A224-04962189EA21}" srcOrd="2" destOrd="0" presId="urn:microsoft.com/office/officeart/2008/layout/HorizontalMultiLevelHierarchy"/>
    <dgm:cxn modelId="{21406689-D276-45F4-BF7E-164DADF721C0}" type="presParOf" srcId="{E4E8929A-6F61-495A-A224-04962189EA21}" destId="{45A326E8-88C7-4486-B028-21CDFDD56568}" srcOrd="0" destOrd="0" presId="urn:microsoft.com/office/officeart/2008/layout/HorizontalMultiLevelHierarchy"/>
    <dgm:cxn modelId="{E5AD79FE-8E53-4076-9020-E993E811EF51}" type="presParOf" srcId="{77E48E87-B261-47FA-A9AF-A32C25BED113}" destId="{C1BC20A9-5456-4394-B3CC-53FF69EAAF42}" srcOrd="3" destOrd="0" presId="urn:microsoft.com/office/officeart/2008/layout/HorizontalMultiLevelHierarchy"/>
    <dgm:cxn modelId="{630EC2DC-7B48-464E-AD66-E4F2D134A594}" type="presParOf" srcId="{C1BC20A9-5456-4394-B3CC-53FF69EAAF42}" destId="{3E9D768E-304E-4134-A9BE-D1ADA747C479}" srcOrd="0" destOrd="0" presId="urn:microsoft.com/office/officeart/2008/layout/HorizontalMultiLevelHierarchy"/>
    <dgm:cxn modelId="{6D4FB288-220C-4CFF-8654-4BD97B022181}" type="presParOf" srcId="{C1BC20A9-5456-4394-B3CC-53FF69EAAF42}" destId="{C7AEAD53-4A71-4E38-AD06-AC8406EF2167}" srcOrd="1" destOrd="0" presId="urn:microsoft.com/office/officeart/2008/layout/HorizontalMultiLevelHierarchy"/>
    <dgm:cxn modelId="{ED72FD9B-0707-4840-8ADF-8745090BD5F8}" type="presParOf" srcId="{C7AEAD53-4A71-4E38-AD06-AC8406EF2167}" destId="{703B06FC-5B0E-48AC-98D6-4C1A9B0A6B39}" srcOrd="0" destOrd="0" presId="urn:microsoft.com/office/officeart/2008/layout/HorizontalMultiLevelHierarchy"/>
    <dgm:cxn modelId="{25BDFDDE-8943-42C1-9E22-11C53545F1C3}" type="presParOf" srcId="{703B06FC-5B0E-48AC-98D6-4C1A9B0A6B39}" destId="{65A0948C-59E0-4245-82C3-A5F71BD91FD8}" srcOrd="0" destOrd="0" presId="urn:microsoft.com/office/officeart/2008/layout/HorizontalMultiLevelHierarchy"/>
    <dgm:cxn modelId="{7393191C-1A02-48A4-AACE-8642CA269041}" type="presParOf" srcId="{C7AEAD53-4A71-4E38-AD06-AC8406EF2167}" destId="{39B07E77-FD3C-45E8-9EED-B5A601180356}" srcOrd="1" destOrd="0" presId="urn:microsoft.com/office/officeart/2008/layout/HorizontalMultiLevelHierarchy"/>
    <dgm:cxn modelId="{AD00AE46-BCAA-4924-86FF-3E5C1882C6BF}" type="presParOf" srcId="{39B07E77-FD3C-45E8-9EED-B5A601180356}" destId="{308386EA-34AC-4C44-BDB4-5A7839A01E6C}" srcOrd="0" destOrd="0" presId="urn:microsoft.com/office/officeart/2008/layout/HorizontalMultiLevelHierarchy"/>
    <dgm:cxn modelId="{FB3ACDD7-0327-43E6-99F5-D54801831D8E}" type="presParOf" srcId="{39B07E77-FD3C-45E8-9EED-B5A601180356}" destId="{B988C674-B6E8-4E1A-8DE5-90B262E7E03E}" srcOrd="1" destOrd="0" presId="urn:microsoft.com/office/officeart/2008/layout/HorizontalMultiLevelHierarchy"/>
    <dgm:cxn modelId="{0907456E-33A2-45D9-8B3A-895090D77D2B}" type="presParOf" srcId="{77E48E87-B261-47FA-A9AF-A32C25BED113}" destId="{BB944156-BEB9-46C4-849D-4C9EAB567DB4}" srcOrd="4" destOrd="0" presId="urn:microsoft.com/office/officeart/2008/layout/HorizontalMultiLevelHierarchy"/>
    <dgm:cxn modelId="{FACF839F-54CB-445D-B9EC-031C4019C685}" type="presParOf" srcId="{BB944156-BEB9-46C4-849D-4C9EAB567DB4}" destId="{8848EB21-1FCD-4214-9E93-B957E15D97CE}" srcOrd="0" destOrd="0" presId="urn:microsoft.com/office/officeart/2008/layout/HorizontalMultiLevelHierarchy"/>
    <dgm:cxn modelId="{D0000771-9A7A-48E1-9357-BBC8A8D7FD1D}" type="presParOf" srcId="{77E48E87-B261-47FA-A9AF-A32C25BED113}" destId="{D7076D14-2F7B-492C-B2A4-E860CCBCBB1B}" srcOrd="5" destOrd="0" presId="urn:microsoft.com/office/officeart/2008/layout/HorizontalMultiLevelHierarchy"/>
    <dgm:cxn modelId="{E9D4D070-C08C-4D15-B8AF-8A3A6D1594E9}" type="presParOf" srcId="{D7076D14-2F7B-492C-B2A4-E860CCBCBB1B}" destId="{A319F3D8-DDE1-4566-8C27-787BC77CE47D}" srcOrd="0" destOrd="0" presId="urn:microsoft.com/office/officeart/2008/layout/HorizontalMultiLevelHierarchy"/>
    <dgm:cxn modelId="{504AF630-A304-4C6E-977F-51199307D217}" type="presParOf" srcId="{D7076D14-2F7B-492C-B2A4-E860CCBCBB1B}" destId="{B8EA4676-27DB-40E0-B108-CAEA6C6827FE}" srcOrd="1" destOrd="0" presId="urn:microsoft.com/office/officeart/2008/layout/HorizontalMultiLevelHierarchy"/>
    <dgm:cxn modelId="{56FDE5AB-781C-4919-89CE-31073DE32518}" type="presParOf" srcId="{B8EA4676-27DB-40E0-B108-CAEA6C6827FE}" destId="{E7DA8660-8187-4726-86E0-E4C80BCFB247}" srcOrd="0" destOrd="0" presId="urn:microsoft.com/office/officeart/2008/layout/HorizontalMultiLevelHierarchy"/>
    <dgm:cxn modelId="{D3CD6C8A-3F50-4B99-A187-4FB055DDC851}" type="presParOf" srcId="{E7DA8660-8187-4726-86E0-E4C80BCFB247}" destId="{E8AE7505-85B7-46BA-87BC-FF22A9F3F12A}" srcOrd="0" destOrd="0" presId="urn:microsoft.com/office/officeart/2008/layout/HorizontalMultiLevelHierarchy"/>
    <dgm:cxn modelId="{C2C97E4D-CAB8-408E-8850-0321948ED61B}" type="presParOf" srcId="{B8EA4676-27DB-40E0-B108-CAEA6C6827FE}" destId="{8BE38631-30B2-4105-9DC5-DC9A275B7DD1}" srcOrd="1" destOrd="0" presId="urn:microsoft.com/office/officeart/2008/layout/HorizontalMultiLevelHierarchy"/>
    <dgm:cxn modelId="{483C6E6B-B7C0-4F19-8F04-E1DD29CF5979}" type="presParOf" srcId="{8BE38631-30B2-4105-9DC5-DC9A275B7DD1}" destId="{9B8BA056-40EC-42A3-B812-7917B2F2DB52}" srcOrd="0" destOrd="0" presId="urn:microsoft.com/office/officeart/2008/layout/HorizontalMultiLevelHierarchy"/>
    <dgm:cxn modelId="{9D1CCD7A-53EC-405C-B49D-F92991AEAA88}" type="presParOf" srcId="{8BE38631-30B2-4105-9DC5-DC9A275B7DD1}" destId="{EFEE6612-9E01-4098-AF2C-0B6F93B118CC}" srcOrd="1" destOrd="0" presId="urn:microsoft.com/office/officeart/2008/layout/HorizontalMultiLevelHierarchy"/>
    <dgm:cxn modelId="{E1CC371F-83F1-4596-B9DC-7BCE4CA6D23C}" type="presParOf" srcId="{77E48E87-B261-47FA-A9AF-A32C25BED113}" destId="{E90C985B-8101-4852-9650-6381EB60A159}" srcOrd="6" destOrd="0" presId="urn:microsoft.com/office/officeart/2008/layout/HorizontalMultiLevelHierarchy"/>
    <dgm:cxn modelId="{A4443A95-9469-4103-A09B-D1B7A9BDD113}" type="presParOf" srcId="{E90C985B-8101-4852-9650-6381EB60A159}" destId="{0984B883-7A1C-4CCF-8A14-199C4A92D302}" srcOrd="0" destOrd="0" presId="urn:microsoft.com/office/officeart/2008/layout/HorizontalMultiLevelHierarchy"/>
    <dgm:cxn modelId="{EB785B83-EF3A-4ABC-B60A-9B91D99B22F8}" type="presParOf" srcId="{77E48E87-B261-47FA-A9AF-A32C25BED113}" destId="{3071C639-1B17-4A8A-84E4-7496138DB391}" srcOrd="7" destOrd="0" presId="urn:microsoft.com/office/officeart/2008/layout/HorizontalMultiLevelHierarchy"/>
    <dgm:cxn modelId="{9FFF1B60-F57C-448C-B41F-2888F32270B8}" type="presParOf" srcId="{3071C639-1B17-4A8A-84E4-7496138DB391}" destId="{A4EB71CB-3362-4028-AED2-24841647B99D}" srcOrd="0" destOrd="0" presId="urn:microsoft.com/office/officeart/2008/layout/HorizontalMultiLevelHierarchy"/>
    <dgm:cxn modelId="{0703C43F-2B7B-463A-A268-AECF28B5AF8B}" type="presParOf" srcId="{3071C639-1B17-4A8A-84E4-7496138DB391}" destId="{C6F0716E-E79C-404C-BDF1-8AD7EF9EE484}" srcOrd="1" destOrd="0" presId="urn:microsoft.com/office/officeart/2008/layout/HorizontalMultiLevelHierarchy"/>
    <dgm:cxn modelId="{17224C9C-F354-4503-A6B1-89E02B37699A}" type="presParOf" srcId="{C6F0716E-E79C-404C-BDF1-8AD7EF9EE484}" destId="{9C3B53A0-B423-4130-8DEE-4BA69D983733}" srcOrd="0" destOrd="0" presId="urn:microsoft.com/office/officeart/2008/layout/HorizontalMultiLevelHierarchy"/>
    <dgm:cxn modelId="{47F01E94-681D-4EEF-8049-1E6A48162C9D}" type="presParOf" srcId="{9C3B53A0-B423-4130-8DEE-4BA69D983733}" destId="{7FFEBBB4-407B-4749-8652-42D743C057EB}" srcOrd="0" destOrd="0" presId="urn:microsoft.com/office/officeart/2008/layout/HorizontalMultiLevelHierarchy"/>
    <dgm:cxn modelId="{466E3C2B-75B5-47BF-ABF9-157D76459050}" type="presParOf" srcId="{C6F0716E-E79C-404C-BDF1-8AD7EF9EE484}" destId="{22D91CF5-D742-45C5-8343-B7022E56D2B9}" srcOrd="1" destOrd="0" presId="urn:microsoft.com/office/officeart/2008/layout/HorizontalMultiLevelHierarchy"/>
    <dgm:cxn modelId="{B10CE71C-E573-4382-8F76-AFC6E9530E9E}" type="presParOf" srcId="{22D91CF5-D742-45C5-8343-B7022E56D2B9}" destId="{CE5115EA-AE46-4463-A5CD-71C1C7F91500}" srcOrd="0" destOrd="0" presId="urn:microsoft.com/office/officeart/2008/layout/HorizontalMultiLevelHierarchy"/>
    <dgm:cxn modelId="{B9B4857E-731F-47AE-BDC0-6245D3BC4EBA}" type="presParOf" srcId="{22D91CF5-D742-45C5-8343-B7022E56D2B9}" destId="{0B2A9F2D-19FF-43B5-A408-330C628F47F6}" srcOrd="1" destOrd="0" presId="urn:microsoft.com/office/officeart/2008/layout/HorizontalMultiLevelHierarchy"/>
    <dgm:cxn modelId="{3835A401-77B7-4139-8F8C-D60DED94F6AF}" type="presParOf" srcId="{77E48E87-B261-47FA-A9AF-A32C25BED113}" destId="{9CD6A675-6E54-429A-A90B-31509DE3B54C}" srcOrd="8" destOrd="0" presId="urn:microsoft.com/office/officeart/2008/layout/HorizontalMultiLevelHierarchy"/>
    <dgm:cxn modelId="{C1E6C04E-6FF0-4913-A2CC-4B00D94859EF}" type="presParOf" srcId="{9CD6A675-6E54-429A-A90B-31509DE3B54C}" destId="{CF5F4B2C-2B4C-4AE1-B1EE-FFBE14CAD5CE}" srcOrd="0" destOrd="0" presId="urn:microsoft.com/office/officeart/2008/layout/HorizontalMultiLevelHierarchy"/>
    <dgm:cxn modelId="{87D85717-15AE-4482-A21A-640DCC279673}" type="presParOf" srcId="{77E48E87-B261-47FA-A9AF-A32C25BED113}" destId="{E1B3DBDD-5691-4141-B593-0D6EE4077906}" srcOrd="9" destOrd="0" presId="urn:microsoft.com/office/officeart/2008/layout/HorizontalMultiLevelHierarchy"/>
    <dgm:cxn modelId="{AD464AD1-39E8-41D4-A0B8-789D9EE0511D}" type="presParOf" srcId="{E1B3DBDD-5691-4141-B593-0D6EE4077906}" destId="{BC9316F1-5994-48A3-AEBE-4576191E9808}" srcOrd="0" destOrd="0" presId="urn:microsoft.com/office/officeart/2008/layout/HorizontalMultiLevelHierarchy"/>
    <dgm:cxn modelId="{CB6A8478-B720-4760-AB33-23A830088E72}" type="presParOf" srcId="{E1B3DBDD-5691-4141-B593-0D6EE4077906}" destId="{000A2C9D-5397-4167-A425-E8AD64D69D73}" srcOrd="1" destOrd="0" presId="urn:microsoft.com/office/officeart/2008/layout/HorizontalMultiLevelHierarchy"/>
    <dgm:cxn modelId="{065E7F68-756F-41E7-80BB-12DD6D8BE55A}" type="presParOf" srcId="{000A2C9D-5397-4167-A425-E8AD64D69D73}" destId="{6BC9D2CB-C7E0-4075-AAC8-0E156F53ADF5}" srcOrd="0" destOrd="0" presId="urn:microsoft.com/office/officeart/2008/layout/HorizontalMultiLevelHierarchy"/>
    <dgm:cxn modelId="{4CCACAB7-FD9F-491F-B224-774ED2A39D66}" type="presParOf" srcId="{6BC9D2CB-C7E0-4075-AAC8-0E156F53ADF5}" destId="{9D3151EE-9750-462D-8B75-7A780711B771}" srcOrd="0" destOrd="0" presId="urn:microsoft.com/office/officeart/2008/layout/HorizontalMultiLevelHierarchy"/>
    <dgm:cxn modelId="{74F40214-A1B0-448B-BF67-92DABC9A0D0F}" type="presParOf" srcId="{000A2C9D-5397-4167-A425-E8AD64D69D73}" destId="{0F1C2B79-EFD2-4594-99E3-3B34F0F9A8CF}" srcOrd="1" destOrd="0" presId="urn:microsoft.com/office/officeart/2008/layout/HorizontalMultiLevelHierarchy"/>
    <dgm:cxn modelId="{94667A70-7AA9-4497-AB75-BCA4373B7BE2}" type="presParOf" srcId="{0F1C2B79-EFD2-4594-99E3-3B34F0F9A8CF}" destId="{9F412499-2B24-49FD-AC2E-CD8D7C423E7F}" srcOrd="0" destOrd="0" presId="urn:microsoft.com/office/officeart/2008/layout/HorizontalMultiLevelHierarchy"/>
    <dgm:cxn modelId="{FBE23C77-94E0-4CAD-9256-A80BED659852}" type="presParOf" srcId="{0F1C2B79-EFD2-4594-99E3-3B34F0F9A8CF}" destId="{9BCA61A5-DA8F-4698-A6ED-269B35530BA5}" srcOrd="1" destOrd="0" presId="urn:microsoft.com/office/officeart/2008/layout/HorizontalMultiLevelHierarchy"/>
    <dgm:cxn modelId="{506047EF-57C8-4FDC-A19E-BE990C8B715A}" type="presParOf" srcId="{77E48E87-B261-47FA-A9AF-A32C25BED113}" destId="{2B402105-FBCF-49A6-A223-11C62BC87E19}" srcOrd="10" destOrd="0" presId="urn:microsoft.com/office/officeart/2008/layout/HorizontalMultiLevelHierarchy"/>
    <dgm:cxn modelId="{DD37C791-67F6-4CA9-89D2-A695048EF498}" type="presParOf" srcId="{2B402105-FBCF-49A6-A223-11C62BC87E19}" destId="{F87D478F-7B24-4D16-BCB6-AB5454708C23}" srcOrd="0" destOrd="0" presId="urn:microsoft.com/office/officeart/2008/layout/HorizontalMultiLevelHierarchy"/>
    <dgm:cxn modelId="{A7487CE1-F113-4E63-A15B-2E51E7692D7F}" type="presParOf" srcId="{77E48E87-B261-47FA-A9AF-A32C25BED113}" destId="{34C52AD3-A6AB-4119-99EA-69610FC46CD5}" srcOrd="11" destOrd="0" presId="urn:microsoft.com/office/officeart/2008/layout/HorizontalMultiLevelHierarchy"/>
    <dgm:cxn modelId="{7B51AF9D-F334-4917-82A4-FB5927E97972}" type="presParOf" srcId="{34C52AD3-A6AB-4119-99EA-69610FC46CD5}" destId="{67F85A4D-F615-41B7-AB82-21FD4C6D24A8}" srcOrd="0" destOrd="0" presId="urn:microsoft.com/office/officeart/2008/layout/HorizontalMultiLevelHierarchy"/>
    <dgm:cxn modelId="{3A9E890F-F90C-4B96-BFD0-F131C77A2751}" type="presParOf" srcId="{34C52AD3-A6AB-4119-99EA-69610FC46CD5}" destId="{42776E6F-6CB4-4145-8EB5-0A551158CAD9}" srcOrd="1" destOrd="0" presId="urn:microsoft.com/office/officeart/2008/layout/HorizontalMultiLevelHierarchy"/>
    <dgm:cxn modelId="{DC08EC12-8E4D-41FB-8493-28426586636D}" type="presParOf" srcId="{42776E6F-6CB4-4145-8EB5-0A551158CAD9}" destId="{0830AEE5-B499-44F5-B338-F053923CCF47}" srcOrd="0" destOrd="0" presId="urn:microsoft.com/office/officeart/2008/layout/HorizontalMultiLevelHierarchy"/>
    <dgm:cxn modelId="{4A8C15FA-1710-4601-9430-D4723D54DF54}" type="presParOf" srcId="{0830AEE5-B499-44F5-B338-F053923CCF47}" destId="{98005349-7688-4B24-8FF9-66ED24775FB4}" srcOrd="0" destOrd="0" presId="urn:microsoft.com/office/officeart/2008/layout/HorizontalMultiLevelHierarchy"/>
    <dgm:cxn modelId="{1018CD2D-6277-4106-A37C-0024368C33F7}" type="presParOf" srcId="{42776E6F-6CB4-4145-8EB5-0A551158CAD9}" destId="{FB6901D4-B90C-4F51-904C-F6CB56AF393A}" srcOrd="1" destOrd="0" presId="urn:microsoft.com/office/officeart/2008/layout/HorizontalMultiLevelHierarchy"/>
    <dgm:cxn modelId="{74B1008E-645E-4281-B9A0-B9F5B8A7BEB9}" type="presParOf" srcId="{FB6901D4-B90C-4F51-904C-F6CB56AF393A}" destId="{121AFCE3-65D4-483B-885E-4D20B1EBAB32}" srcOrd="0" destOrd="0" presId="urn:microsoft.com/office/officeart/2008/layout/HorizontalMultiLevelHierarchy"/>
    <dgm:cxn modelId="{91E80AFD-5B5C-4800-B6D7-CFF3A631022D}" type="presParOf" srcId="{FB6901D4-B90C-4F51-904C-F6CB56AF393A}" destId="{03B6F377-D8B1-4C20-B8D1-6A7076D8763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57DFE9-A446-421A-93D0-C782FFE1F39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667F2DC8-3DC6-4194-BFED-7C6572CF9128}">
      <dgm:prSet phldrT="[文本]" custT="1">
        <dgm:style>
          <a:lnRef idx="0">
            <a:schemeClr val="accent2"/>
          </a:lnRef>
          <a:fillRef idx="3">
            <a:schemeClr val="accent2"/>
          </a:fillRef>
          <a:effectRef idx="3">
            <a:schemeClr val="accent2"/>
          </a:effectRef>
          <a:fontRef idx="minor">
            <a:schemeClr val="lt1"/>
          </a:fontRef>
        </dgm:style>
      </dgm:prSet>
      <dgm:spPr/>
      <dgm:t>
        <a:bodyPr vert="vert"/>
        <a:lstStyle/>
        <a:p>
          <a:r>
            <a:rPr lang="zh-CN" altLang="en-US" sz="2800" b="1" dirty="0" smtClean="0"/>
            <a:t>业务支出</a:t>
          </a:r>
          <a:endParaRPr lang="zh-CN" altLang="en-US" sz="2800" b="1" dirty="0"/>
        </a:p>
      </dgm:t>
    </dgm:pt>
    <dgm:pt modelId="{B0F6BA71-4E2F-409A-AF24-4EBAAE3F4019}" type="parTrans" cxnId="{CF97D958-DFA1-4C04-9B71-58AC749CDDAE}">
      <dgm:prSet/>
      <dgm:spPr/>
      <dgm:t>
        <a:bodyPr/>
        <a:lstStyle/>
        <a:p>
          <a:endParaRPr lang="zh-CN" altLang="en-US"/>
        </a:p>
      </dgm:t>
    </dgm:pt>
    <dgm:pt modelId="{EA532717-B996-45E1-94C1-50D6630C1C0B}" type="sibTrans" cxnId="{CF97D958-DFA1-4C04-9B71-58AC749CDDAE}">
      <dgm:prSet/>
      <dgm:spPr/>
      <dgm:t>
        <a:bodyPr/>
        <a:lstStyle/>
        <a:p>
          <a:endParaRPr lang="zh-CN" altLang="en-US"/>
        </a:p>
      </dgm:t>
    </dgm:pt>
    <dgm:pt modelId="{AAD24736-6E92-42BF-94F6-85FBA62947F3}">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培训费</a:t>
          </a:r>
          <a:endParaRPr lang="zh-CN" altLang="en-US" sz="2200" b="1" dirty="0">
            <a:solidFill>
              <a:srgbClr val="002060"/>
            </a:solidFill>
          </a:endParaRPr>
        </a:p>
      </dgm:t>
    </dgm:pt>
    <dgm:pt modelId="{CF675CC1-CBFE-4829-B6D3-F6F5F4F28D47}" type="parTrans" cxnId="{30AEDEBD-999C-4353-BD5F-B4367FBDFAA4}">
      <dgm:prSet/>
      <dgm:spPr/>
      <dgm:t>
        <a:bodyPr/>
        <a:lstStyle/>
        <a:p>
          <a:endParaRPr lang="zh-CN" altLang="en-US"/>
        </a:p>
      </dgm:t>
    </dgm:pt>
    <dgm:pt modelId="{E0D2422F-5142-49D2-A487-501DDE270458}" type="sibTrans" cxnId="{30AEDEBD-999C-4353-BD5F-B4367FBDFAA4}">
      <dgm:prSet/>
      <dgm:spPr/>
      <dgm:t>
        <a:bodyPr/>
        <a:lstStyle/>
        <a:p>
          <a:endParaRPr lang="zh-CN" altLang="en-US"/>
        </a:p>
      </dgm:t>
    </dgm:pt>
    <dgm:pt modelId="{C0E53761-9850-4155-A4DC-7DC986F8208E}">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专项业务支出</a:t>
          </a:r>
          <a:endParaRPr lang="zh-CN" altLang="en-US" sz="2200" b="1" dirty="0">
            <a:solidFill>
              <a:srgbClr val="002060"/>
            </a:solidFill>
          </a:endParaRPr>
        </a:p>
      </dgm:t>
    </dgm:pt>
    <dgm:pt modelId="{581FF616-53B4-462B-83D1-774B6526F173}" type="parTrans" cxnId="{AF389C99-1177-4952-978B-5F6259EBED94}">
      <dgm:prSet/>
      <dgm:spPr/>
      <dgm:t>
        <a:bodyPr/>
        <a:lstStyle/>
        <a:p>
          <a:endParaRPr lang="zh-CN" altLang="en-US"/>
        </a:p>
      </dgm:t>
    </dgm:pt>
    <dgm:pt modelId="{BE30ACC2-3CAE-4094-8E1A-EA160BFF1117}" type="sibTrans" cxnId="{AF389C99-1177-4952-978B-5F6259EBED94}">
      <dgm:prSet/>
      <dgm:spPr/>
      <dgm:t>
        <a:bodyPr/>
        <a:lstStyle/>
        <a:p>
          <a:endParaRPr lang="zh-CN" altLang="en-US"/>
        </a:p>
      </dgm:t>
    </dgm:pt>
    <dgm:pt modelId="{DA2F96FB-0B15-44D2-A342-59F1C0C7219D}">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其他业务支出</a:t>
          </a:r>
          <a:endParaRPr lang="zh-CN" altLang="en-US" sz="2200" b="1" dirty="0">
            <a:solidFill>
              <a:srgbClr val="002060"/>
            </a:solidFill>
          </a:endParaRPr>
        </a:p>
      </dgm:t>
    </dgm:pt>
    <dgm:pt modelId="{5615F34C-90C1-4432-96B5-78FA81BAC23C}" type="parTrans" cxnId="{7C2A6DA5-7271-439F-A32A-BB0E8A58D63E}">
      <dgm:prSet/>
      <dgm:spPr/>
      <dgm:t>
        <a:bodyPr/>
        <a:lstStyle/>
        <a:p>
          <a:endParaRPr lang="zh-CN" altLang="en-US"/>
        </a:p>
      </dgm:t>
    </dgm:pt>
    <dgm:pt modelId="{428C1E0A-89A2-45FA-9F96-225ED85B7F70}" type="sibTrans" cxnId="{7C2A6DA5-7271-439F-A32A-BB0E8A58D63E}">
      <dgm:prSet/>
      <dgm:spPr/>
      <dgm:t>
        <a:bodyPr/>
        <a:lstStyle/>
        <a:p>
          <a:endParaRPr lang="zh-CN" altLang="en-US"/>
        </a:p>
      </dgm:t>
    </dgm:pt>
    <dgm:pt modelId="{3BD443DD-8CDB-45E1-A4BE-DBA87E3EE96D}">
      <dgm:prSet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会议费</a:t>
          </a:r>
          <a:endParaRPr lang="zh-CN" altLang="en-US" sz="2200" b="1" dirty="0">
            <a:solidFill>
              <a:srgbClr val="002060"/>
            </a:solidFill>
          </a:endParaRPr>
        </a:p>
      </dgm:t>
    </dgm:pt>
    <dgm:pt modelId="{BEF339D6-5C6D-4CF6-B97A-6219D51469CC}" type="parTrans" cxnId="{AD6A197A-3509-4F46-AEA2-0F592CD8D71A}">
      <dgm:prSet/>
      <dgm:spPr/>
      <dgm:t>
        <a:bodyPr/>
        <a:lstStyle/>
        <a:p>
          <a:endParaRPr lang="zh-CN" altLang="en-US"/>
        </a:p>
      </dgm:t>
    </dgm:pt>
    <dgm:pt modelId="{A4F16108-8DD9-46DC-9E93-2EB7A37EAF73}" type="sibTrans" cxnId="{AD6A197A-3509-4F46-AEA2-0F592CD8D71A}">
      <dgm:prSet/>
      <dgm:spPr/>
      <dgm:t>
        <a:bodyPr/>
        <a:lstStyle/>
        <a:p>
          <a:endParaRPr lang="zh-CN" altLang="en-US"/>
        </a:p>
      </dgm:t>
    </dgm:pt>
    <dgm:pt modelId="{5F951354-44B8-4171-94AD-09758CF3EA67}">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b="1" dirty="0" smtClean="0">
              <a:solidFill>
                <a:srgbClr val="7030A0"/>
              </a:solidFill>
              <a:latin typeface="楷体" panose="02010609060101010101" pitchFamily="49" charset="-122"/>
              <a:ea typeface="楷体" panose="02010609060101010101" pitchFamily="49" charset="-122"/>
            </a:rPr>
            <a:t>暑期工会主席、代表团团长、各专门委员会、院级工会委员等工会业务培训</a:t>
          </a:r>
          <a:endParaRPr lang="zh-CN" altLang="en-US" b="1" dirty="0">
            <a:solidFill>
              <a:srgbClr val="7030A0"/>
            </a:solidFill>
            <a:latin typeface="楷体" panose="02010609060101010101" pitchFamily="49" charset="-122"/>
            <a:ea typeface="楷体" panose="02010609060101010101" pitchFamily="49" charset="-122"/>
          </a:endParaRPr>
        </a:p>
      </dgm:t>
    </dgm:pt>
    <dgm:pt modelId="{9A08D231-AFE9-4D28-BA43-AE905A091CC3}" type="parTrans" cxnId="{C45DFCD3-BB3F-49F3-9B34-D952D7D4278C}">
      <dgm:prSet/>
      <dgm:spPr/>
      <dgm:t>
        <a:bodyPr/>
        <a:lstStyle/>
        <a:p>
          <a:endParaRPr lang="zh-CN" altLang="en-US"/>
        </a:p>
      </dgm:t>
    </dgm:pt>
    <dgm:pt modelId="{0AEE346B-46A2-4586-B30D-2EABAFDCBD4B}" type="sibTrans" cxnId="{C45DFCD3-BB3F-49F3-9B34-D952D7D4278C}">
      <dgm:prSet/>
      <dgm:spPr/>
      <dgm:t>
        <a:bodyPr/>
        <a:lstStyle/>
        <a:p>
          <a:endParaRPr lang="zh-CN" altLang="en-US"/>
        </a:p>
      </dgm:t>
    </dgm:pt>
    <dgm:pt modelId="{6A609D86-25AE-4665-98AA-8F9E7FE2E903}">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dirty="0" smtClean="0"/>
            <a:t> </a:t>
          </a:r>
          <a:r>
            <a:rPr lang="zh-CN" altLang="en-US" b="1" dirty="0" smtClean="0">
              <a:solidFill>
                <a:srgbClr val="7030A0"/>
              </a:solidFill>
              <a:latin typeface="楷体" panose="02010609060101010101" pitchFamily="49" charset="-122"/>
              <a:ea typeface="楷体" panose="02010609060101010101" pitchFamily="49" charset="-122"/>
            </a:rPr>
            <a:t>工会专业工作会议</a:t>
          </a:r>
          <a:endParaRPr lang="zh-CN" altLang="en-US" b="1" dirty="0">
            <a:solidFill>
              <a:srgbClr val="7030A0"/>
            </a:solidFill>
            <a:latin typeface="楷体" panose="02010609060101010101" pitchFamily="49" charset="-122"/>
            <a:ea typeface="楷体" panose="02010609060101010101" pitchFamily="49" charset="-122"/>
          </a:endParaRPr>
        </a:p>
      </dgm:t>
    </dgm:pt>
    <dgm:pt modelId="{7ADFE9D6-283B-472E-9CF3-2FA54546693B}" type="parTrans" cxnId="{2225D3AA-AA50-42FF-88F0-C5B11E5296BD}">
      <dgm:prSet/>
      <dgm:spPr/>
      <dgm:t>
        <a:bodyPr/>
        <a:lstStyle/>
        <a:p>
          <a:endParaRPr lang="zh-CN" altLang="en-US"/>
        </a:p>
      </dgm:t>
    </dgm:pt>
    <dgm:pt modelId="{EE77AE47-B942-441A-9B72-06D7C8F72E75}" type="sibTrans" cxnId="{2225D3AA-AA50-42FF-88F0-C5B11E5296BD}">
      <dgm:prSet/>
      <dgm:spPr/>
      <dgm:t>
        <a:bodyPr/>
        <a:lstStyle/>
        <a:p>
          <a:endParaRPr lang="zh-CN" altLang="en-US"/>
        </a:p>
      </dgm:t>
    </dgm:pt>
    <dgm:pt modelId="{A78B50AC-17DF-4FD1-8FC1-3E32A3ADB50A}">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b="1" dirty="0" smtClean="0">
              <a:solidFill>
                <a:srgbClr val="7030A0"/>
              </a:solidFill>
              <a:latin typeface="楷体" panose="02010609060101010101" pitchFamily="49" charset="-122"/>
              <a:ea typeface="楷体" panose="02010609060101010101" pitchFamily="49" charset="-122"/>
            </a:rPr>
            <a:t>教学技能竞赛、建家、提案表彰等</a:t>
          </a:r>
          <a:endParaRPr lang="zh-CN" altLang="en-US" b="1" dirty="0">
            <a:solidFill>
              <a:srgbClr val="7030A0"/>
            </a:solidFill>
            <a:latin typeface="楷体" panose="02010609060101010101" pitchFamily="49" charset="-122"/>
            <a:ea typeface="楷体" panose="02010609060101010101" pitchFamily="49" charset="-122"/>
          </a:endParaRPr>
        </a:p>
      </dgm:t>
    </dgm:pt>
    <dgm:pt modelId="{CF67743B-A427-45E9-8CE6-8055121D6344}" type="parTrans" cxnId="{A2DA56EB-73A6-4637-A0CC-0EE7E63376D9}">
      <dgm:prSet/>
      <dgm:spPr/>
      <dgm:t>
        <a:bodyPr/>
        <a:lstStyle/>
        <a:p>
          <a:endParaRPr lang="zh-CN" altLang="en-US"/>
        </a:p>
      </dgm:t>
    </dgm:pt>
    <dgm:pt modelId="{E35CDFB7-CBC3-4932-B349-6BEF76F9E0D9}" type="sibTrans" cxnId="{A2DA56EB-73A6-4637-A0CC-0EE7E63376D9}">
      <dgm:prSet/>
      <dgm:spPr/>
      <dgm:t>
        <a:bodyPr/>
        <a:lstStyle/>
        <a:p>
          <a:endParaRPr lang="zh-CN" altLang="en-US"/>
        </a:p>
      </dgm:t>
    </dgm:pt>
    <dgm:pt modelId="{A24DB8C0-810E-41B4-8902-B8597BBD0AB9}">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b="1" dirty="0" smtClean="0">
              <a:solidFill>
                <a:srgbClr val="7030A0"/>
              </a:solidFill>
              <a:latin typeface="楷体" panose="02010609060101010101" pitchFamily="49" charset="-122"/>
              <a:ea typeface="楷体" panose="02010609060101010101" pitchFamily="49" charset="-122"/>
            </a:rPr>
            <a:t>办公费、差旅费、工会积极分子奖励等</a:t>
          </a:r>
          <a:endParaRPr lang="zh-CN" altLang="en-US" b="1" dirty="0">
            <a:solidFill>
              <a:srgbClr val="7030A0"/>
            </a:solidFill>
            <a:latin typeface="楷体" panose="02010609060101010101" pitchFamily="49" charset="-122"/>
            <a:ea typeface="楷体" panose="02010609060101010101" pitchFamily="49" charset="-122"/>
          </a:endParaRPr>
        </a:p>
      </dgm:t>
    </dgm:pt>
    <dgm:pt modelId="{8DF42CE9-D1B7-42C4-A0FC-81710F44E37F}" type="parTrans" cxnId="{C91DD5D5-D905-4C52-8A24-CA4527FC5DEF}">
      <dgm:prSet/>
      <dgm:spPr/>
      <dgm:t>
        <a:bodyPr/>
        <a:lstStyle/>
        <a:p>
          <a:endParaRPr lang="zh-CN" altLang="en-US"/>
        </a:p>
      </dgm:t>
    </dgm:pt>
    <dgm:pt modelId="{971740AF-13E1-4722-9410-7F4CAE80F664}" type="sibTrans" cxnId="{C91DD5D5-D905-4C52-8A24-CA4527FC5DEF}">
      <dgm:prSet/>
      <dgm:spPr/>
      <dgm:t>
        <a:bodyPr/>
        <a:lstStyle/>
        <a:p>
          <a:endParaRPr lang="zh-CN" altLang="en-US"/>
        </a:p>
      </dgm:t>
    </dgm:pt>
    <dgm:pt modelId="{09FA30AD-C371-4918-BE05-486286CE66F7}" type="pres">
      <dgm:prSet presAssocID="{DB57DFE9-A446-421A-93D0-C782FFE1F39E}" presName="Name0" presStyleCnt="0">
        <dgm:presLayoutVars>
          <dgm:chPref val="1"/>
          <dgm:dir/>
          <dgm:animOne val="branch"/>
          <dgm:animLvl val="lvl"/>
          <dgm:resizeHandles val="exact"/>
        </dgm:presLayoutVars>
      </dgm:prSet>
      <dgm:spPr/>
      <dgm:t>
        <a:bodyPr/>
        <a:lstStyle/>
        <a:p>
          <a:endParaRPr lang="zh-CN" altLang="en-US"/>
        </a:p>
      </dgm:t>
    </dgm:pt>
    <dgm:pt modelId="{666B85C8-723A-4D76-BA47-EB778A5CAB5D}" type="pres">
      <dgm:prSet presAssocID="{667F2DC8-3DC6-4194-BFED-7C6572CF9128}" presName="root1" presStyleCnt="0"/>
      <dgm:spPr/>
    </dgm:pt>
    <dgm:pt modelId="{90D324D5-2500-4956-ACAB-E75401E208AC}" type="pres">
      <dgm:prSet presAssocID="{667F2DC8-3DC6-4194-BFED-7C6572CF9128}" presName="LevelOneTextNode" presStyleLbl="node0" presStyleIdx="0" presStyleCnt="1" custScaleX="57885" custScaleY="61401">
        <dgm:presLayoutVars>
          <dgm:chPref val="3"/>
        </dgm:presLayoutVars>
      </dgm:prSet>
      <dgm:spPr/>
      <dgm:t>
        <a:bodyPr/>
        <a:lstStyle/>
        <a:p>
          <a:endParaRPr lang="zh-CN" altLang="en-US"/>
        </a:p>
      </dgm:t>
    </dgm:pt>
    <dgm:pt modelId="{77E48E87-B261-47FA-A9AF-A32C25BED113}" type="pres">
      <dgm:prSet presAssocID="{667F2DC8-3DC6-4194-BFED-7C6572CF9128}" presName="level2hierChild" presStyleCnt="0"/>
      <dgm:spPr/>
    </dgm:pt>
    <dgm:pt modelId="{AA3DE14D-9BC9-4AA2-8ACE-191C1CF25776}" type="pres">
      <dgm:prSet presAssocID="{CF675CC1-CBFE-4829-B6D3-F6F5F4F28D47}" presName="conn2-1" presStyleLbl="parChTrans1D2" presStyleIdx="0" presStyleCnt="4"/>
      <dgm:spPr/>
      <dgm:t>
        <a:bodyPr/>
        <a:lstStyle/>
        <a:p>
          <a:endParaRPr lang="zh-CN" altLang="en-US"/>
        </a:p>
      </dgm:t>
    </dgm:pt>
    <dgm:pt modelId="{756C64D9-0365-46EB-81A8-6D9075A1737B}" type="pres">
      <dgm:prSet presAssocID="{CF675CC1-CBFE-4829-B6D3-F6F5F4F28D47}" presName="connTx" presStyleLbl="parChTrans1D2" presStyleIdx="0" presStyleCnt="4"/>
      <dgm:spPr/>
      <dgm:t>
        <a:bodyPr/>
        <a:lstStyle/>
        <a:p>
          <a:endParaRPr lang="zh-CN" altLang="en-US"/>
        </a:p>
      </dgm:t>
    </dgm:pt>
    <dgm:pt modelId="{F00D0E9B-8845-4789-9A07-522AB3B38E8A}" type="pres">
      <dgm:prSet presAssocID="{AAD24736-6E92-42BF-94F6-85FBA62947F3}" presName="root2" presStyleCnt="0"/>
      <dgm:spPr/>
    </dgm:pt>
    <dgm:pt modelId="{392868D2-6660-4A91-ACFD-B1F66CB82A96}" type="pres">
      <dgm:prSet presAssocID="{AAD24736-6E92-42BF-94F6-85FBA62947F3}" presName="LevelTwoTextNode" presStyleLbl="node2" presStyleIdx="0" presStyleCnt="4" custScaleX="63593">
        <dgm:presLayoutVars>
          <dgm:chPref val="3"/>
        </dgm:presLayoutVars>
      </dgm:prSet>
      <dgm:spPr/>
      <dgm:t>
        <a:bodyPr/>
        <a:lstStyle/>
        <a:p>
          <a:endParaRPr lang="zh-CN" altLang="en-US"/>
        </a:p>
      </dgm:t>
    </dgm:pt>
    <dgm:pt modelId="{EE83A595-BDEF-40A4-BD8F-2DF4EA751E64}" type="pres">
      <dgm:prSet presAssocID="{AAD24736-6E92-42BF-94F6-85FBA62947F3}" presName="level3hierChild" presStyleCnt="0"/>
      <dgm:spPr/>
    </dgm:pt>
    <dgm:pt modelId="{9A2E5550-CF02-4B8F-B1C4-198041A16BF0}" type="pres">
      <dgm:prSet presAssocID="{9A08D231-AFE9-4D28-BA43-AE905A091CC3}" presName="conn2-1" presStyleLbl="parChTrans1D3" presStyleIdx="0" presStyleCnt="4"/>
      <dgm:spPr/>
      <dgm:t>
        <a:bodyPr/>
        <a:lstStyle/>
        <a:p>
          <a:endParaRPr lang="zh-CN" altLang="en-US"/>
        </a:p>
      </dgm:t>
    </dgm:pt>
    <dgm:pt modelId="{49E243A1-2AAE-479E-9E83-35CA4002E3B3}" type="pres">
      <dgm:prSet presAssocID="{9A08D231-AFE9-4D28-BA43-AE905A091CC3}" presName="connTx" presStyleLbl="parChTrans1D3" presStyleIdx="0" presStyleCnt="4"/>
      <dgm:spPr/>
      <dgm:t>
        <a:bodyPr/>
        <a:lstStyle/>
        <a:p>
          <a:endParaRPr lang="zh-CN" altLang="en-US"/>
        </a:p>
      </dgm:t>
    </dgm:pt>
    <dgm:pt modelId="{6DD5ECDB-E926-43FB-A46F-28718E38E413}" type="pres">
      <dgm:prSet presAssocID="{5F951354-44B8-4171-94AD-09758CF3EA67}" presName="root2" presStyleCnt="0"/>
      <dgm:spPr/>
    </dgm:pt>
    <dgm:pt modelId="{09883FD2-F937-48A1-8368-12B20FFB49FA}" type="pres">
      <dgm:prSet presAssocID="{5F951354-44B8-4171-94AD-09758CF3EA67}" presName="LevelTwoTextNode" presStyleLbl="node3" presStyleIdx="0" presStyleCnt="4" custScaleX="155115">
        <dgm:presLayoutVars>
          <dgm:chPref val="3"/>
        </dgm:presLayoutVars>
      </dgm:prSet>
      <dgm:spPr/>
      <dgm:t>
        <a:bodyPr/>
        <a:lstStyle/>
        <a:p>
          <a:endParaRPr lang="zh-CN" altLang="en-US"/>
        </a:p>
      </dgm:t>
    </dgm:pt>
    <dgm:pt modelId="{AC68FAE8-DDCA-4183-B2CD-B4F8F536D492}" type="pres">
      <dgm:prSet presAssocID="{5F951354-44B8-4171-94AD-09758CF3EA67}" presName="level3hierChild" presStyleCnt="0"/>
      <dgm:spPr/>
    </dgm:pt>
    <dgm:pt modelId="{E4E8929A-6F61-495A-A224-04962189EA21}" type="pres">
      <dgm:prSet presAssocID="{BEF339D6-5C6D-4CF6-B97A-6219D51469CC}" presName="conn2-1" presStyleLbl="parChTrans1D2" presStyleIdx="1" presStyleCnt="4"/>
      <dgm:spPr/>
      <dgm:t>
        <a:bodyPr/>
        <a:lstStyle/>
        <a:p>
          <a:endParaRPr lang="zh-CN" altLang="en-US"/>
        </a:p>
      </dgm:t>
    </dgm:pt>
    <dgm:pt modelId="{45A326E8-88C7-4486-B028-21CDFDD56568}" type="pres">
      <dgm:prSet presAssocID="{BEF339D6-5C6D-4CF6-B97A-6219D51469CC}" presName="connTx" presStyleLbl="parChTrans1D2" presStyleIdx="1" presStyleCnt="4"/>
      <dgm:spPr/>
      <dgm:t>
        <a:bodyPr/>
        <a:lstStyle/>
        <a:p>
          <a:endParaRPr lang="zh-CN" altLang="en-US"/>
        </a:p>
      </dgm:t>
    </dgm:pt>
    <dgm:pt modelId="{C1BC20A9-5456-4394-B3CC-53FF69EAAF42}" type="pres">
      <dgm:prSet presAssocID="{3BD443DD-8CDB-45E1-A4BE-DBA87E3EE96D}" presName="root2" presStyleCnt="0"/>
      <dgm:spPr/>
    </dgm:pt>
    <dgm:pt modelId="{3E9D768E-304E-4134-A9BE-D1ADA747C479}" type="pres">
      <dgm:prSet presAssocID="{3BD443DD-8CDB-45E1-A4BE-DBA87E3EE96D}" presName="LevelTwoTextNode" presStyleLbl="node2" presStyleIdx="1" presStyleCnt="4" custScaleX="63593">
        <dgm:presLayoutVars>
          <dgm:chPref val="3"/>
        </dgm:presLayoutVars>
      </dgm:prSet>
      <dgm:spPr/>
      <dgm:t>
        <a:bodyPr/>
        <a:lstStyle/>
        <a:p>
          <a:endParaRPr lang="zh-CN" altLang="en-US"/>
        </a:p>
      </dgm:t>
    </dgm:pt>
    <dgm:pt modelId="{C7AEAD53-4A71-4E38-AD06-AC8406EF2167}" type="pres">
      <dgm:prSet presAssocID="{3BD443DD-8CDB-45E1-A4BE-DBA87E3EE96D}" presName="level3hierChild" presStyleCnt="0"/>
      <dgm:spPr/>
    </dgm:pt>
    <dgm:pt modelId="{703B06FC-5B0E-48AC-98D6-4C1A9B0A6B39}" type="pres">
      <dgm:prSet presAssocID="{7ADFE9D6-283B-472E-9CF3-2FA54546693B}" presName="conn2-1" presStyleLbl="parChTrans1D3" presStyleIdx="1" presStyleCnt="4"/>
      <dgm:spPr/>
      <dgm:t>
        <a:bodyPr/>
        <a:lstStyle/>
        <a:p>
          <a:endParaRPr lang="zh-CN" altLang="en-US"/>
        </a:p>
      </dgm:t>
    </dgm:pt>
    <dgm:pt modelId="{65A0948C-59E0-4245-82C3-A5F71BD91FD8}" type="pres">
      <dgm:prSet presAssocID="{7ADFE9D6-283B-472E-9CF3-2FA54546693B}" presName="connTx" presStyleLbl="parChTrans1D3" presStyleIdx="1" presStyleCnt="4"/>
      <dgm:spPr/>
      <dgm:t>
        <a:bodyPr/>
        <a:lstStyle/>
        <a:p>
          <a:endParaRPr lang="zh-CN" altLang="en-US"/>
        </a:p>
      </dgm:t>
    </dgm:pt>
    <dgm:pt modelId="{39B07E77-FD3C-45E8-9EED-B5A601180356}" type="pres">
      <dgm:prSet presAssocID="{6A609D86-25AE-4665-98AA-8F9E7FE2E903}" presName="root2" presStyleCnt="0"/>
      <dgm:spPr/>
    </dgm:pt>
    <dgm:pt modelId="{308386EA-34AC-4C44-BDB4-5A7839A01E6C}" type="pres">
      <dgm:prSet presAssocID="{6A609D86-25AE-4665-98AA-8F9E7FE2E903}" presName="LevelTwoTextNode" presStyleLbl="node3" presStyleIdx="1" presStyleCnt="4" custScaleX="154217">
        <dgm:presLayoutVars>
          <dgm:chPref val="3"/>
        </dgm:presLayoutVars>
      </dgm:prSet>
      <dgm:spPr/>
      <dgm:t>
        <a:bodyPr/>
        <a:lstStyle/>
        <a:p>
          <a:endParaRPr lang="zh-CN" altLang="en-US"/>
        </a:p>
      </dgm:t>
    </dgm:pt>
    <dgm:pt modelId="{B988C674-B6E8-4E1A-8DE5-90B262E7E03E}" type="pres">
      <dgm:prSet presAssocID="{6A609D86-25AE-4665-98AA-8F9E7FE2E903}" presName="level3hierChild" presStyleCnt="0"/>
      <dgm:spPr/>
    </dgm:pt>
    <dgm:pt modelId="{BB944156-BEB9-46C4-849D-4C9EAB567DB4}" type="pres">
      <dgm:prSet presAssocID="{581FF616-53B4-462B-83D1-774B6526F173}" presName="conn2-1" presStyleLbl="parChTrans1D2" presStyleIdx="2" presStyleCnt="4"/>
      <dgm:spPr/>
      <dgm:t>
        <a:bodyPr/>
        <a:lstStyle/>
        <a:p>
          <a:endParaRPr lang="zh-CN" altLang="en-US"/>
        </a:p>
      </dgm:t>
    </dgm:pt>
    <dgm:pt modelId="{8848EB21-1FCD-4214-9E93-B957E15D97CE}" type="pres">
      <dgm:prSet presAssocID="{581FF616-53B4-462B-83D1-774B6526F173}" presName="connTx" presStyleLbl="parChTrans1D2" presStyleIdx="2" presStyleCnt="4"/>
      <dgm:spPr/>
      <dgm:t>
        <a:bodyPr/>
        <a:lstStyle/>
        <a:p>
          <a:endParaRPr lang="zh-CN" altLang="en-US"/>
        </a:p>
      </dgm:t>
    </dgm:pt>
    <dgm:pt modelId="{D7076D14-2F7B-492C-B2A4-E860CCBCBB1B}" type="pres">
      <dgm:prSet presAssocID="{C0E53761-9850-4155-A4DC-7DC986F8208E}" presName="root2" presStyleCnt="0"/>
      <dgm:spPr/>
    </dgm:pt>
    <dgm:pt modelId="{A319F3D8-DDE1-4566-8C27-787BC77CE47D}" type="pres">
      <dgm:prSet presAssocID="{C0E53761-9850-4155-A4DC-7DC986F8208E}" presName="LevelTwoTextNode" presStyleLbl="node2" presStyleIdx="2" presStyleCnt="4" custScaleX="62481">
        <dgm:presLayoutVars>
          <dgm:chPref val="3"/>
        </dgm:presLayoutVars>
      </dgm:prSet>
      <dgm:spPr/>
      <dgm:t>
        <a:bodyPr/>
        <a:lstStyle/>
        <a:p>
          <a:endParaRPr lang="zh-CN" altLang="en-US"/>
        </a:p>
      </dgm:t>
    </dgm:pt>
    <dgm:pt modelId="{B8EA4676-27DB-40E0-B108-CAEA6C6827FE}" type="pres">
      <dgm:prSet presAssocID="{C0E53761-9850-4155-A4DC-7DC986F8208E}" presName="level3hierChild" presStyleCnt="0"/>
      <dgm:spPr/>
    </dgm:pt>
    <dgm:pt modelId="{E7DA8660-8187-4726-86E0-E4C80BCFB247}" type="pres">
      <dgm:prSet presAssocID="{CF67743B-A427-45E9-8CE6-8055121D6344}" presName="conn2-1" presStyleLbl="parChTrans1D3" presStyleIdx="2" presStyleCnt="4"/>
      <dgm:spPr/>
      <dgm:t>
        <a:bodyPr/>
        <a:lstStyle/>
        <a:p>
          <a:endParaRPr lang="zh-CN" altLang="en-US"/>
        </a:p>
      </dgm:t>
    </dgm:pt>
    <dgm:pt modelId="{E8AE7505-85B7-46BA-87BC-FF22A9F3F12A}" type="pres">
      <dgm:prSet presAssocID="{CF67743B-A427-45E9-8CE6-8055121D6344}" presName="connTx" presStyleLbl="parChTrans1D3" presStyleIdx="2" presStyleCnt="4"/>
      <dgm:spPr/>
      <dgm:t>
        <a:bodyPr/>
        <a:lstStyle/>
        <a:p>
          <a:endParaRPr lang="zh-CN" altLang="en-US"/>
        </a:p>
      </dgm:t>
    </dgm:pt>
    <dgm:pt modelId="{8BE38631-30B2-4105-9DC5-DC9A275B7DD1}" type="pres">
      <dgm:prSet presAssocID="{A78B50AC-17DF-4FD1-8FC1-3E32A3ADB50A}" presName="root2" presStyleCnt="0"/>
      <dgm:spPr/>
    </dgm:pt>
    <dgm:pt modelId="{9B8BA056-40EC-42A3-B812-7917B2F2DB52}" type="pres">
      <dgm:prSet presAssocID="{A78B50AC-17DF-4FD1-8FC1-3E32A3ADB50A}" presName="LevelTwoTextNode" presStyleLbl="node3" presStyleIdx="2" presStyleCnt="4" custScaleX="156242">
        <dgm:presLayoutVars>
          <dgm:chPref val="3"/>
        </dgm:presLayoutVars>
      </dgm:prSet>
      <dgm:spPr/>
      <dgm:t>
        <a:bodyPr/>
        <a:lstStyle/>
        <a:p>
          <a:endParaRPr lang="zh-CN" altLang="en-US"/>
        </a:p>
      </dgm:t>
    </dgm:pt>
    <dgm:pt modelId="{EFEE6612-9E01-4098-AF2C-0B6F93B118CC}" type="pres">
      <dgm:prSet presAssocID="{A78B50AC-17DF-4FD1-8FC1-3E32A3ADB50A}" presName="level3hierChild" presStyleCnt="0"/>
      <dgm:spPr/>
    </dgm:pt>
    <dgm:pt modelId="{E90C985B-8101-4852-9650-6381EB60A159}" type="pres">
      <dgm:prSet presAssocID="{5615F34C-90C1-4432-96B5-78FA81BAC23C}" presName="conn2-1" presStyleLbl="parChTrans1D2" presStyleIdx="3" presStyleCnt="4"/>
      <dgm:spPr/>
      <dgm:t>
        <a:bodyPr/>
        <a:lstStyle/>
        <a:p>
          <a:endParaRPr lang="zh-CN" altLang="en-US"/>
        </a:p>
      </dgm:t>
    </dgm:pt>
    <dgm:pt modelId="{0984B883-7A1C-4CCF-8A14-199C4A92D302}" type="pres">
      <dgm:prSet presAssocID="{5615F34C-90C1-4432-96B5-78FA81BAC23C}" presName="connTx" presStyleLbl="parChTrans1D2" presStyleIdx="3" presStyleCnt="4"/>
      <dgm:spPr/>
      <dgm:t>
        <a:bodyPr/>
        <a:lstStyle/>
        <a:p>
          <a:endParaRPr lang="zh-CN" altLang="en-US"/>
        </a:p>
      </dgm:t>
    </dgm:pt>
    <dgm:pt modelId="{3071C639-1B17-4A8A-84E4-7496138DB391}" type="pres">
      <dgm:prSet presAssocID="{DA2F96FB-0B15-44D2-A342-59F1C0C7219D}" presName="root2" presStyleCnt="0"/>
      <dgm:spPr/>
    </dgm:pt>
    <dgm:pt modelId="{A4EB71CB-3362-4028-AED2-24841647B99D}" type="pres">
      <dgm:prSet presAssocID="{DA2F96FB-0B15-44D2-A342-59F1C0C7219D}" presName="LevelTwoTextNode" presStyleLbl="node2" presStyleIdx="3" presStyleCnt="4" custScaleX="63594">
        <dgm:presLayoutVars>
          <dgm:chPref val="3"/>
        </dgm:presLayoutVars>
      </dgm:prSet>
      <dgm:spPr/>
      <dgm:t>
        <a:bodyPr/>
        <a:lstStyle/>
        <a:p>
          <a:endParaRPr lang="zh-CN" altLang="en-US"/>
        </a:p>
      </dgm:t>
    </dgm:pt>
    <dgm:pt modelId="{C6F0716E-E79C-404C-BDF1-8AD7EF9EE484}" type="pres">
      <dgm:prSet presAssocID="{DA2F96FB-0B15-44D2-A342-59F1C0C7219D}" presName="level3hierChild" presStyleCnt="0"/>
      <dgm:spPr/>
    </dgm:pt>
    <dgm:pt modelId="{9C3B53A0-B423-4130-8DEE-4BA69D983733}" type="pres">
      <dgm:prSet presAssocID="{8DF42CE9-D1B7-42C4-A0FC-81710F44E37F}" presName="conn2-1" presStyleLbl="parChTrans1D3" presStyleIdx="3" presStyleCnt="4"/>
      <dgm:spPr/>
      <dgm:t>
        <a:bodyPr/>
        <a:lstStyle/>
        <a:p>
          <a:endParaRPr lang="zh-CN" altLang="en-US"/>
        </a:p>
      </dgm:t>
    </dgm:pt>
    <dgm:pt modelId="{7FFEBBB4-407B-4749-8652-42D743C057EB}" type="pres">
      <dgm:prSet presAssocID="{8DF42CE9-D1B7-42C4-A0FC-81710F44E37F}" presName="connTx" presStyleLbl="parChTrans1D3" presStyleIdx="3" presStyleCnt="4"/>
      <dgm:spPr/>
      <dgm:t>
        <a:bodyPr/>
        <a:lstStyle/>
        <a:p>
          <a:endParaRPr lang="zh-CN" altLang="en-US"/>
        </a:p>
      </dgm:t>
    </dgm:pt>
    <dgm:pt modelId="{22D91CF5-D742-45C5-8343-B7022E56D2B9}" type="pres">
      <dgm:prSet presAssocID="{A24DB8C0-810E-41B4-8902-B8597BBD0AB9}" presName="root2" presStyleCnt="0"/>
      <dgm:spPr/>
    </dgm:pt>
    <dgm:pt modelId="{CE5115EA-AE46-4463-A5CD-71C1C7F91500}" type="pres">
      <dgm:prSet presAssocID="{A24DB8C0-810E-41B4-8902-B8597BBD0AB9}" presName="LevelTwoTextNode" presStyleLbl="node3" presStyleIdx="3" presStyleCnt="4" custScaleX="156247">
        <dgm:presLayoutVars>
          <dgm:chPref val="3"/>
        </dgm:presLayoutVars>
      </dgm:prSet>
      <dgm:spPr/>
      <dgm:t>
        <a:bodyPr/>
        <a:lstStyle/>
        <a:p>
          <a:endParaRPr lang="zh-CN" altLang="en-US"/>
        </a:p>
      </dgm:t>
    </dgm:pt>
    <dgm:pt modelId="{0B2A9F2D-19FF-43B5-A408-330C628F47F6}" type="pres">
      <dgm:prSet presAssocID="{A24DB8C0-810E-41B4-8902-B8597BBD0AB9}" presName="level3hierChild" presStyleCnt="0"/>
      <dgm:spPr/>
    </dgm:pt>
  </dgm:ptLst>
  <dgm:cxnLst>
    <dgm:cxn modelId="{F28BDF51-A690-42A7-A2A7-9DDF96DF9CA2}" type="presOf" srcId="{7ADFE9D6-283B-472E-9CF3-2FA54546693B}" destId="{65A0948C-59E0-4245-82C3-A5F71BD91FD8}" srcOrd="1" destOrd="0" presId="urn:microsoft.com/office/officeart/2008/layout/HorizontalMultiLevelHierarchy"/>
    <dgm:cxn modelId="{AD529A55-84A0-4046-916D-ECB4B36D98E1}" type="presOf" srcId="{3BD443DD-8CDB-45E1-A4BE-DBA87E3EE96D}" destId="{3E9D768E-304E-4134-A9BE-D1ADA747C479}" srcOrd="0" destOrd="0" presId="urn:microsoft.com/office/officeart/2008/layout/HorizontalMultiLevelHierarchy"/>
    <dgm:cxn modelId="{3E9AC9DE-6773-4F99-B443-742483A9C429}" type="presOf" srcId="{5F951354-44B8-4171-94AD-09758CF3EA67}" destId="{09883FD2-F937-48A1-8368-12B20FFB49FA}" srcOrd="0" destOrd="0" presId="urn:microsoft.com/office/officeart/2008/layout/HorizontalMultiLevelHierarchy"/>
    <dgm:cxn modelId="{31D48838-2352-48B5-941A-9DDEA1EAB339}" type="presOf" srcId="{CF675CC1-CBFE-4829-B6D3-F6F5F4F28D47}" destId="{AA3DE14D-9BC9-4AA2-8ACE-191C1CF25776}" srcOrd="0" destOrd="0" presId="urn:microsoft.com/office/officeart/2008/layout/HorizontalMultiLevelHierarchy"/>
    <dgm:cxn modelId="{19AA8678-8354-47A3-B13D-282187355A7D}" type="presOf" srcId="{AAD24736-6E92-42BF-94F6-85FBA62947F3}" destId="{392868D2-6660-4A91-ACFD-B1F66CB82A96}" srcOrd="0" destOrd="0" presId="urn:microsoft.com/office/officeart/2008/layout/HorizontalMultiLevelHierarchy"/>
    <dgm:cxn modelId="{2225D3AA-AA50-42FF-88F0-C5B11E5296BD}" srcId="{3BD443DD-8CDB-45E1-A4BE-DBA87E3EE96D}" destId="{6A609D86-25AE-4665-98AA-8F9E7FE2E903}" srcOrd="0" destOrd="0" parTransId="{7ADFE9D6-283B-472E-9CF3-2FA54546693B}" sibTransId="{EE77AE47-B942-441A-9B72-06D7C8F72E75}"/>
    <dgm:cxn modelId="{B8F40C70-A4AA-4E1C-A7DD-051C37FDD365}" type="presOf" srcId="{9A08D231-AFE9-4D28-BA43-AE905A091CC3}" destId="{49E243A1-2AAE-479E-9E83-35CA4002E3B3}" srcOrd="1" destOrd="0" presId="urn:microsoft.com/office/officeart/2008/layout/HorizontalMultiLevelHierarchy"/>
    <dgm:cxn modelId="{82CA32EC-CB4E-4050-8E41-4A8944D6FBD5}" type="presOf" srcId="{8DF42CE9-D1B7-42C4-A0FC-81710F44E37F}" destId="{9C3B53A0-B423-4130-8DEE-4BA69D983733}" srcOrd="0" destOrd="0" presId="urn:microsoft.com/office/officeart/2008/layout/HorizontalMultiLevelHierarchy"/>
    <dgm:cxn modelId="{A2DA56EB-73A6-4637-A0CC-0EE7E63376D9}" srcId="{C0E53761-9850-4155-A4DC-7DC986F8208E}" destId="{A78B50AC-17DF-4FD1-8FC1-3E32A3ADB50A}" srcOrd="0" destOrd="0" parTransId="{CF67743B-A427-45E9-8CE6-8055121D6344}" sibTransId="{E35CDFB7-CBC3-4932-B349-6BEF76F9E0D9}"/>
    <dgm:cxn modelId="{6D9FA079-043E-4F8B-AA9C-2E764BCBABE6}" type="presOf" srcId="{5615F34C-90C1-4432-96B5-78FA81BAC23C}" destId="{0984B883-7A1C-4CCF-8A14-199C4A92D302}" srcOrd="1" destOrd="0" presId="urn:microsoft.com/office/officeart/2008/layout/HorizontalMultiLevelHierarchy"/>
    <dgm:cxn modelId="{EB324D78-37EB-4FD5-9822-E65DBE2B631A}" type="presOf" srcId="{CF675CC1-CBFE-4829-B6D3-F6F5F4F28D47}" destId="{756C64D9-0365-46EB-81A8-6D9075A1737B}" srcOrd="1" destOrd="0" presId="urn:microsoft.com/office/officeart/2008/layout/HorizontalMultiLevelHierarchy"/>
    <dgm:cxn modelId="{7E2D99DD-D00B-4AF5-8551-FA8F984EE8F1}" type="presOf" srcId="{581FF616-53B4-462B-83D1-774B6526F173}" destId="{8848EB21-1FCD-4214-9E93-B957E15D97CE}" srcOrd="1" destOrd="0" presId="urn:microsoft.com/office/officeart/2008/layout/HorizontalMultiLevelHierarchy"/>
    <dgm:cxn modelId="{CF97D958-DFA1-4C04-9B71-58AC749CDDAE}" srcId="{DB57DFE9-A446-421A-93D0-C782FFE1F39E}" destId="{667F2DC8-3DC6-4194-BFED-7C6572CF9128}" srcOrd="0" destOrd="0" parTransId="{B0F6BA71-4E2F-409A-AF24-4EBAAE3F4019}" sibTransId="{EA532717-B996-45E1-94C1-50D6630C1C0B}"/>
    <dgm:cxn modelId="{7C2A6DA5-7271-439F-A32A-BB0E8A58D63E}" srcId="{667F2DC8-3DC6-4194-BFED-7C6572CF9128}" destId="{DA2F96FB-0B15-44D2-A342-59F1C0C7219D}" srcOrd="3" destOrd="0" parTransId="{5615F34C-90C1-4432-96B5-78FA81BAC23C}" sibTransId="{428C1E0A-89A2-45FA-9F96-225ED85B7F70}"/>
    <dgm:cxn modelId="{6036FDD9-BCC3-4B94-BCEB-17CF60C261E8}" type="presOf" srcId="{667F2DC8-3DC6-4194-BFED-7C6572CF9128}" destId="{90D324D5-2500-4956-ACAB-E75401E208AC}" srcOrd="0" destOrd="0" presId="urn:microsoft.com/office/officeart/2008/layout/HorizontalMultiLevelHierarchy"/>
    <dgm:cxn modelId="{11DAE7BE-3374-42FE-BD26-567E2B9D3AB6}" type="presOf" srcId="{C0E53761-9850-4155-A4DC-7DC986F8208E}" destId="{A319F3D8-DDE1-4566-8C27-787BC77CE47D}" srcOrd="0" destOrd="0" presId="urn:microsoft.com/office/officeart/2008/layout/HorizontalMultiLevelHierarchy"/>
    <dgm:cxn modelId="{AD6A197A-3509-4F46-AEA2-0F592CD8D71A}" srcId="{667F2DC8-3DC6-4194-BFED-7C6572CF9128}" destId="{3BD443DD-8CDB-45E1-A4BE-DBA87E3EE96D}" srcOrd="1" destOrd="0" parTransId="{BEF339D6-5C6D-4CF6-B97A-6219D51469CC}" sibTransId="{A4F16108-8DD9-46DC-9E93-2EB7A37EAF73}"/>
    <dgm:cxn modelId="{7DA6FBFF-199C-4A74-89E7-48FEA12BD3C1}" type="presOf" srcId="{CF67743B-A427-45E9-8CE6-8055121D6344}" destId="{E8AE7505-85B7-46BA-87BC-FF22A9F3F12A}" srcOrd="1" destOrd="0" presId="urn:microsoft.com/office/officeart/2008/layout/HorizontalMultiLevelHierarchy"/>
    <dgm:cxn modelId="{CC8A7FEB-659E-4D68-89D4-FBB9AA5AF924}" type="presOf" srcId="{A78B50AC-17DF-4FD1-8FC1-3E32A3ADB50A}" destId="{9B8BA056-40EC-42A3-B812-7917B2F2DB52}" srcOrd="0" destOrd="0" presId="urn:microsoft.com/office/officeart/2008/layout/HorizontalMultiLevelHierarchy"/>
    <dgm:cxn modelId="{844984E1-1ED0-4815-8247-41D57FD8F935}" type="presOf" srcId="{DA2F96FB-0B15-44D2-A342-59F1C0C7219D}" destId="{A4EB71CB-3362-4028-AED2-24841647B99D}" srcOrd="0" destOrd="0" presId="urn:microsoft.com/office/officeart/2008/layout/HorizontalMultiLevelHierarchy"/>
    <dgm:cxn modelId="{E7D76EE7-9595-4E5F-B440-78BCD7EB020C}" type="presOf" srcId="{5615F34C-90C1-4432-96B5-78FA81BAC23C}" destId="{E90C985B-8101-4852-9650-6381EB60A159}" srcOrd="0" destOrd="0" presId="urn:microsoft.com/office/officeart/2008/layout/HorizontalMultiLevelHierarchy"/>
    <dgm:cxn modelId="{C45DFCD3-BB3F-49F3-9B34-D952D7D4278C}" srcId="{AAD24736-6E92-42BF-94F6-85FBA62947F3}" destId="{5F951354-44B8-4171-94AD-09758CF3EA67}" srcOrd="0" destOrd="0" parTransId="{9A08D231-AFE9-4D28-BA43-AE905A091CC3}" sibTransId="{0AEE346B-46A2-4586-B30D-2EABAFDCBD4B}"/>
    <dgm:cxn modelId="{8E93A37D-80DC-42E2-8660-18B0BD800D87}" type="presOf" srcId="{BEF339D6-5C6D-4CF6-B97A-6219D51469CC}" destId="{45A326E8-88C7-4486-B028-21CDFDD56568}" srcOrd="1" destOrd="0" presId="urn:microsoft.com/office/officeart/2008/layout/HorizontalMultiLevelHierarchy"/>
    <dgm:cxn modelId="{DBBCADC0-7E5F-4D1F-A98C-5BB5CD85E116}" type="presOf" srcId="{9A08D231-AFE9-4D28-BA43-AE905A091CC3}" destId="{9A2E5550-CF02-4B8F-B1C4-198041A16BF0}" srcOrd="0" destOrd="0" presId="urn:microsoft.com/office/officeart/2008/layout/HorizontalMultiLevelHierarchy"/>
    <dgm:cxn modelId="{4609D226-A95B-44F2-9864-17603C899B12}" type="presOf" srcId="{8DF42CE9-D1B7-42C4-A0FC-81710F44E37F}" destId="{7FFEBBB4-407B-4749-8652-42D743C057EB}" srcOrd="1" destOrd="0" presId="urn:microsoft.com/office/officeart/2008/layout/HorizontalMultiLevelHierarchy"/>
    <dgm:cxn modelId="{6608E197-D9B0-4C0D-9521-1AAB376B1DBE}" type="presOf" srcId="{581FF616-53B4-462B-83D1-774B6526F173}" destId="{BB944156-BEB9-46C4-849D-4C9EAB567DB4}" srcOrd="0" destOrd="0" presId="urn:microsoft.com/office/officeart/2008/layout/HorizontalMultiLevelHierarchy"/>
    <dgm:cxn modelId="{30AEDEBD-999C-4353-BD5F-B4367FBDFAA4}" srcId="{667F2DC8-3DC6-4194-BFED-7C6572CF9128}" destId="{AAD24736-6E92-42BF-94F6-85FBA62947F3}" srcOrd="0" destOrd="0" parTransId="{CF675CC1-CBFE-4829-B6D3-F6F5F4F28D47}" sibTransId="{E0D2422F-5142-49D2-A487-501DDE270458}"/>
    <dgm:cxn modelId="{B1D691C8-9881-4CCB-8C83-6423FE73248A}" type="presOf" srcId="{6A609D86-25AE-4665-98AA-8F9E7FE2E903}" destId="{308386EA-34AC-4C44-BDB4-5A7839A01E6C}" srcOrd="0" destOrd="0" presId="urn:microsoft.com/office/officeart/2008/layout/HorizontalMultiLevelHierarchy"/>
    <dgm:cxn modelId="{5D673D72-8A67-467D-BA0E-1AA22F4E1DA2}" type="presOf" srcId="{DB57DFE9-A446-421A-93D0-C782FFE1F39E}" destId="{09FA30AD-C371-4918-BE05-486286CE66F7}" srcOrd="0" destOrd="0" presId="urn:microsoft.com/office/officeart/2008/layout/HorizontalMultiLevelHierarchy"/>
    <dgm:cxn modelId="{8A7394F7-F412-4869-B90D-2E383F5F33C0}" type="presOf" srcId="{CF67743B-A427-45E9-8CE6-8055121D6344}" destId="{E7DA8660-8187-4726-86E0-E4C80BCFB247}" srcOrd="0" destOrd="0" presId="urn:microsoft.com/office/officeart/2008/layout/HorizontalMultiLevelHierarchy"/>
    <dgm:cxn modelId="{1CEB9683-4646-439B-B82F-7DB35297E88B}" type="presOf" srcId="{7ADFE9D6-283B-472E-9CF3-2FA54546693B}" destId="{703B06FC-5B0E-48AC-98D6-4C1A9B0A6B39}" srcOrd="0" destOrd="0" presId="urn:microsoft.com/office/officeart/2008/layout/HorizontalMultiLevelHierarchy"/>
    <dgm:cxn modelId="{73045941-1DFE-4306-9041-9C2BD30C1DE0}" type="presOf" srcId="{A24DB8C0-810E-41B4-8902-B8597BBD0AB9}" destId="{CE5115EA-AE46-4463-A5CD-71C1C7F91500}" srcOrd="0" destOrd="0" presId="urn:microsoft.com/office/officeart/2008/layout/HorizontalMultiLevelHierarchy"/>
    <dgm:cxn modelId="{F8B8951E-222D-4A9D-8D81-FC37C17BD8B4}" type="presOf" srcId="{BEF339D6-5C6D-4CF6-B97A-6219D51469CC}" destId="{E4E8929A-6F61-495A-A224-04962189EA21}" srcOrd="0" destOrd="0" presId="urn:microsoft.com/office/officeart/2008/layout/HorizontalMultiLevelHierarchy"/>
    <dgm:cxn modelId="{AF389C99-1177-4952-978B-5F6259EBED94}" srcId="{667F2DC8-3DC6-4194-BFED-7C6572CF9128}" destId="{C0E53761-9850-4155-A4DC-7DC986F8208E}" srcOrd="2" destOrd="0" parTransId="{581FF616-53B4-462B-83D1-774B6526F173}" sibTransId="{BE30ACC2-3CAE-4094-8E1A-EA160BFF1117}"/>
    <dgm:cxn modelId="{C91DD5D5-D905-4C52-8A24-CA4527FC5DEF}" srcId="{DA2F96FB-0B15-44D2-A342-59F1C0C7219D}" destId="{A24DB8C0-810E-41B4-8902-B8597BBD0AB9}" srcOrd="0" destOrd="0" parTransId="{8DF42CE9-D1B7-42C4-A0FC-81710F44E37F}" sibTransId="{971740AF-13E1-4722-9410-7F4CAE80F664}"/>
    <dgm:cxn modelId="{72D78A6A-DEDA-4793-B11B-02E5E361C42C}" type="presParOf" srcId="{09FA30AD-C371-4918-BE05-486286CE66F7}" destId="{666B85C8-723A-4D76-BA47-EB778A5CAB5D}" srcOrd="0" destOrd="0" presId="urn:microsoft.com/office/officeart/2008/layout/HorizontalMultiLevelHierarchy"/>
    <dgm:cxn modelId="{499A6353-3703-49D7-A01E-6344AD8C28ED}" type="presParOf" srcId="{666B85C8-723A-4D76-BA47-EB778A5CAB5D}" destId="{90D324D5-2500-4956-ACAB-E75401E208AC}" srcOrd="0" destOrd="0" presId="urn:microsoft.com/office/officeart/2008/layout/HorizontalMultiLevelHierarchy"/>
    <dgm:cxn modelId="{45AC14A9-254E-4A26-91C8-A6D73334145D}" type="presParOf" srcId="{666B85C8-723A-4D76-BA47-EB778A5CAB5D}" destId="{77E48E87-B261-47FA-A9AF-A32C25BED113}" srcOrd="1" destOrd="0" presId="urn:microsoft.com/office/officeart/2008/layout/HorizontalMultiLevelHierarchy"/>
    <dgm:cxn modelId="{CB91045E-AA0E-459D-A504-5E7101FE98EF}" type="presParOf" srcId="{77E48E87-B261-47FA-A9AF-A32C25BED113}" destId="{AA3DE14D-9BC9-4AA2-8ACE-191C1CF25776}" srcOrd="0" destOrd="0" presId="urn:microsoft.com/office/officeart/2008/layout/HorizontalMultiLevelHierarchy"/>
    <dgm:cxn modelId="{2A130BE5-B493-46DE-A0CD-4B3C39DC713A}" type="presParOf" srcId="{AA3DE14D-9BC9-4AA2-8ACE-191C1CF25776}" destId="{756C64D9-0365-46EB-81A8-6D9075A1737B}" srcOrd="0" destOrd="0" presId="urn:microsoft.com/office/officeart/2008/layout/HorizontalMultiLevelHierarchy"/>
    <dgm:cxn modelId="{05653D34-6741-43B0-B3B8-F1A61BE0C8C1}" type="presParOf" srcId="{77E48E87-B261-47FA-A9AF-A32C25BED113}" destId="{F00D0E9B-8845-4789-9A07-522AB3B38E8A}" srcOrd="1" destOrd="0" presId="urn:microsoft.com/office/officeart/2008/layout/HorizontalMultiLevelHierarchy"/>
    <dgm:cxn modelId="{0B56A74F-B39D-4147-AB3B-21B1C74B7EF1}" type="presParOf" srcId="{F00D0E9B-8845-4789-9A07-522AB3B38E8A}" destId="{392868D2-6660-4A91-ACFD-B1F66CB82A96}" srcOrd="0" destOrd="0" presId="urn:microsoft.com/office/officeart/2008/layout/HorizontalMultiLevelHierarchy"/>
    <dgm:cxn modelId="{3346EDCC-9240-417F-859B-59585F3FC6B1}" type="presParOf" srcId="{F00D0E9B-8845-4789-9A07-522AB3B38E8A}" destId="{EE83A595-BDEF-40A4-BD8F-2DF4EA751E64}" srcOrd="1" destOrd="0" presId="urn:microsoft.com/office/officeart/2008/layout/HorizontalMultiLevelHierarchy"/>
    <dgm:cxn modelId="{14B9AB6B-E2E5-4D75-9CD0-D8D01E7715F1}" type="presParOf" srcId="{EE83A595-BDEF-40A4-BD8F-2DF4EA751E64}" destId="{9A2E5550-CF02-4B8F-B1C4-198041A16BF0}" srcOrd="0" destOrd="0" presId="urn:microsoft.com/office/officeart/2008/layout/HorizontalMultiLevelHierarchy"/>
    <dgm:cxn modelId="{952C7E7A-A576-4FF2-BB26-1A3150E8C43C}" type="presParOf" srcId="{9A2E5550-CF02-4B8F-B1C4-198041A16BF0}" destId="{49E243A1-2AAE-479E-9E83-35CA4002E3B3}" srcOrd="0" destOrd="0" presId="urn:microsoft.com/office/officeart/2008/layout/HorizontalMultiLevelHierarchy"/>
    <dgm:cxn modelId="{063EE9A2-C2B5-4FCD-94E9-487E2115DA12}" type="presParOf" srcId="{EE83A595-BDEF-40A4-BD8F-2DF4EA751E64}" destId="{6DD5ECDB-E926-43FB-A46F-28718E38E413}" srcOrd="1" destOrd="0" presId="urn:microsoft.com/office/officeart/2008/layout/HorizontalMultiLevelHierarchy"/>
    <dgm:cxn modelId="{D04ECFAF-0D9D-4520-9645-4E54D14DFA57}" type="presParOf" srcId="{6DD5ECDB-E926-43FB-A46F-28718E38E413}" destId="{09883FD2-F937-48A1-8368-12B20FFB49FA}" srcOrd="0" destOrd="0" presId="urn:microsoft.com/office/officeart/2008/layout/HorizontalMultiLevelHierarchy"/>
    <dgm:cxn modelId="{E24EEEF3-3B30-466D-91DD-D08FDBB13A90}" type="presParOf" srcId="{6DD5ECDB-E926-43FB-A46F-28718E38E413}" destId="{AC68FAE8-DDCA-4183-B2CD-B4F8F536D492}" srcOrd="1" destOrd="0" presId="urn:microsoft.com/office/officeart/2008/layout/HorizontalMultiLevelHierarchy"/>
    <dgm:cxn modelId="{2C4B2A0C-996D-4E9A-B05C-DC4CA31B6BDC}" type="presParOf" srcId="{77E48E87-B261-47FA-A9AF-A32C25BED113}" destId="{E4E8929A-6F61-495A-A224-04962189EA21}" srcOrd="2" destOrd="0" presId="urn:microsoft.com/office/officeart/2008/layout/HorizontalMultiLevelHierarchy"/>
    <dgm:cxn modelId="{C5377E92-BDF8-430E-BCC6-A97886B55E29}" type="presParOf" srcId="{E4E8929A-6F61-495A-A224-04962189EA21}" destId="{45A326E8-88C7-4486-B028-21CDFDD56568}" srcOrd="0" destOrd="0" presId="urn:microsoft.com/office/officeart/2008/layout/HorizontalMultiLevelHierarchy"/>
    <dgm:cxn modelId="{C6014A72-2FE8-43B9-A0C7-B1CD92692AC7}" type="presParOf" srcId="{77E48E87-B261-47FA-A9AF-A32C25BED113}" destId="{C1BC20A9-5456-4394-B3CC-53FF69EAAF42}" srcOrd="3" destOrd="0" presId="urn:microsoft.com/office/officeart/2008/layout/HorizontalMultiLevelHierarchy"/>
    <dgm:cxn modelId="{5F248121-15DF-4E80-8C43-C1B244064D26}" type="presParOf" srcId="{C1BC20A9-5456-4394-B3CC-53FF69EAAF42}" destId="{3E9D768E-304E-4134-A9BE-D1ADA747C479}" srcOrd="0" destOrd="0" presId="urn:microsoft.com/office/officeart/2008/layout/HorizontalMultiLevelHierarchy"/>
    <dgm:cxn modelId="{334534EF-C649-4989-873B-9B258A44DBD5}" type="presParOf" srcId="{C1BC20A9-5456-4394-B3CC-53FF69EAAF42}" destId="{C7AEAD53-4A71-4E38-AD06-AC8406EF2167}" srcOrd="1" destOrd="0" presId="urn:microsoft.com/office/officeart/2008/layout/HorizontalMultiLevelHierarchy"/>
    <dgm:cxn modelId="{40813770-B10C-4AA4-B1B3-C27BA0DD5BA4}" type="presParOf" srcId="{C7AEAD53-4A71-4E38-AD06-AC8406EF2167}" destId="{703B06FC-5B0E-48AC-98D6-4C1A9B0A6B39}" srcOrd="0" destOrd="0" presId="urn:microsoft.com/office/officeart/2008/layout/HorizontalMultiLevelHierarchy"/>
    <dgm:cxn modelId="{8186F83F-E483-45CE-8E22-C984C857866E}" type="presParOf" srcId="{703B06FC-5B0E-48AC-98D6-4C1A9B0A6B39}" destId="{65A0948C-59E0-4245-82C3-A5F71BD91FD8}" srcOrd="0" destOrd="0" presId="urn:microsoft.com/office/officeart/2008/layout/HorizontalMultiLevelHierarchy"/>
    <dgm:cxn modelId="{43FA9586-7845-46C3-B8CA-FE4FBC12DECD}" type="presParOf" srcId="{C7AEAD53-4A71-4E38-AD06-AC8406EF2167}" destId="{39B07E77-FD3C-45E8-9EED-B5A601180356}" srcOrd="1" destOrd="0" presId="urn:microsoft.com/office/officeart/2008/layout/HorizontalMultiLevelHierarchy"/>
    <dgm:cxn modelId="{02E04E57-8540-41CD-B84B-27FE370AF6E8}" type="presParOf" srcId="{39B07E77-FD3C-45E8-9EED-B5A601180356}" destId="{308386EA-34AC-4C44-BDB4-5A7839A01E6C}" srcOrd="0" destOrd="0" presId="urn:microsoft.com/office/officeart/2008/layout/HorizontalMultiLevelHierarchy"/>
    <dgm:cxn modelId="{6659AEE0-ACEA-4445-BC96-9B7E4F98C7A2}" type="presParOf" srcId="{39B07E77-FD3C-45E8-9EED-B5A601180356}" destId="{B988C674-B6E8-4E1A-8DE5-90B262E7E03E}" srcOrd="1" destOrd="0" presId="urn:microsoft.com/office/officeart/2008/layout/HorizontalMultiLevelHierarchy"/>
    <dgm:cxn modelId="{A9FE9B99-3A01-4740-902B-5EA6DB44A4C3}" type="presParOf" srcId="{77E48E87-B261-47FA-A9AF-A32C25BED113}" destId="{BB944156-BEB9-46C4-849D-4C9EAB567DB4}" srcOrd="4" destOrd="0" presId="urn:microsoft.com/office/officeart/2008/layout/HorizontalMultiLevelHierarchy"/>
    <dgm:cxn modelId="{42A4D431-8A3E-4409-B109-8179F82C533C}" type="presParOf" srcId="{BB944156-BEB9-46C4-849D-4C9EAB567DB4}" destId="{8848EB21-1FCD-4214-9E93-B957E15D97CE}" srcOrd="0" destOrd="0" presId="urn:microsoft.com/office/officeart/2008/layout/HorizontalMultiLevelHierarchy"/>
    <dgm:cxn modelId="{1E45DAC3-358C-4E41-BE45-A345635E4E15}" type="presParOf" srcId="{77E48E87-B261-47FA-A9AF-A32C25BED113}" destId="{D7076D14-2F7B-492C-B2A4-E860CCBCBB1B}" srcOrd="5" destOrd="0" presId="urn:microsoft.com/office/officeart/2008/layout/HorizontalMultiLevelHierarchy"/>
    <dgm:cxn modelId="{73425CDC-08FF-4227-848A-CB87BFF02B2C}" type="presParOf" srcId="{D7076D14-2F7B-492C-B2A4-E860CCBCBB1B}" destId="{A319F3D8-DDE1-4566-8C27-787BC77CE47D}" srcOrd="0" destOrd="0" presId="urn:microsoft.com/office/officeart/2008/layout/HorizontalMultiLevelHierarchy"/>
    <dgm:cxn modelId="{A28D1DD0-FCE7-4270-AA34-E97B6E47C22D}" type="presParOf" srcId="{D7076D14-2F7B-492C-B2A4-E860CCBCBB1B}" destId="{B8EA4676-27DB-40E0-B108-CAEA6C6827FE}" srcOrd="1" destOrd="0" presId="urn:microsoft.com/office/officeart/2008/layout/HorizontalMultiLevelHierarchy"/>
    <dgm:cxn modelId="{04B5BD4E-8C0B-4697-8E05-B0E78FE27B97}" type="presParOf" srcId="{B8EA4676-27DB-40E0-B108-CAEA6C6827FE}" destId="{E7DA8660-8187-4726-86E0-E4C80BCFB247}" srcOrd="0" destOrd="0" presId="urn:microsoft.com/office/officeart/2008/layout/HorizontalMultiLevelHierarchy"/>
    <dgm:cxn modelId="{256A8240-7B42-4A6D-AF9E-6144D50766EA}" type="presParOf" srcId="{E7DA8660-8187-4726-86E0-E4C80BCFB247}" destId="{E8AE7505-85B7-46BA-87BC-FF22A9F3F12A}" srcOrd="0" destOrd="0" presId="urn:microsoft.com/office/officeart/2008/layout/HorizontalMultiLevelHierarchy"/>
    <dgm:cxn modelId="{519CBE0C-6627-47CA-BCA3-AE881ABB9C6D}" type="presParOf" srcId="{B8EA4676-27DB-40E0-B108-CAEA6C6827FE}" destId="{8BE38631-30B2-4105-9DC5-DC9A275B7DD1}" srcOrd="1" destOrd="0" presId="urn:microsoft.com/office/officeart/2008/layout/HorizontalMultiLevelHierarchy"/>
    <dgm:cxn modelId="{17901E39-E273-4BDB-98DE-90BE6B56B415}" type="presParOf" srcId="{8BE38631-30B2-4105-9DC5-DC9A275B7DD1}" destId="{9B8BA056-40EC-42A3-B812-7917B2F2DB52}" srcOrd="0" destOrd="0" presId="urn:microsoft.com/office/officeart/2008/layout/HorizontalMultiLevelHierarchy"/>
    <dgm:cxn modelId="{16B45EB8-C154-4A84-9DAE-A4E7C2C00CA7}" type="presParOf" srcId="{8BE38631-30B2-4105-9DC5-DC9A275B7DD1}" destId="{EFEE6612-9E01-4098-AF2C-0B6F93B118CC}" srcOrd="1" destOrd="0" presId="urn:microsoft.com/office/officeart/2008/layout/HorizontalMultiLevelHierarchy"/>
    <dgm:cxn modelId="{D85129C3-C69D-433A-9FDE-C3AB75BE7661}" type="presParOf" srcId="{77E48E87-B261-47FA-A9AF-A32C25BED113}" destId="{E90C985B-8101-4852-9650-6381EB60A159}" srcOrd="6" destOrd="0" presId="urn:microsoft.com/office/officeart/2008/layout/HorizontalMultiLevelHierarchy"/>
    <dgm:cxn modelId="{C80D08E6-5E3C-40B0-B599-F76A428589FA}" type="presParOf" srcId="{E90C985B-8101-4852-9650-6381EB60A159}" destId="{0984B883-7A1C-4CCF-8A14-199C4A92D302}" srcOrd="0" destOrd="0" presId="urn:microsoft.com/office/officeart/2008/layout/HorizontalMultiLevelHierarchy"/>
    <dgm:cxn modelId="{78A1482C-694E-4E63-8CAF-38EAC09AEFC2}" type="presParOf" srcId="{77E48E87-B261-47FA-A9AF-A32C25BED113}" destId="{3071C639-1B17-4A8A-84E4-7496138DB391}" srcOrd="7" destOrd="0" presId="urn:microsoft.com/office/officeart/2008/layout/HorizontalMultiLevelHierarchy"/>
    <dgm:cxn modelId="{5191FB10-B4CE-47C2-AB2E-14B45A00679E}" type="presParOf" srcId="{3071C639-1B17-4A8A-84E4-7496138DB391}" destId="{A4EB71CB-3362-4028-AED2-24841647B99D}" srcOrd="0" destOrd="0" presId="urn:microsoft.com/office/officeart/2008/layout/HorizontalMultiLevelHierarchy"/>
    <dgm:cxn modelId="{E0081E3F-E0FD-4D2E-82CA-CD254666210B}" type="presParOf" srcId="{3071C639-1B17-4A8A-84E4-7496138DB391}" destId="{C6F0716E-E79C-404C-BDF1-8AD7EF9EE484}" srcOrd="1" destOrd="0" presId="urn:microsoft.com/office/officeart/2008/layout/HorizontalMultiLevelHierarchy"/>
    <dgm:cxn modelId="{9DB4CFD7-4741-4561-986C-35229F6D78D5}" type="presParOf" srcId="{C6F0716E-E79C-404C-BDF1-8AD7EF9EE484}" destId="{9C3B53A0-B423-4130-8DEE-4BA69D983733}" srcOrd="0" destOrd="0" presId="urn:microsoft.com/office/officeart/2008/layout/HorizontalMultiLevelHierarchy"/>
    <dgm:cxn modelId="{F9DCBEDA-6FC4-4EF4-A604-C723CFA97B2F}" type="presParOf" srcId="{9C3B53A0-B423-4130-8DEE-4BA69D983733}" destId="{7FFEBBB4-407B-4749-8652-42D743C057EB}" srcOrd="0" destOrd="0" presId="urn:microsoft.com/office/officeart/2008/layout/HorizontalMultiLevelHierarchy"/>
    <dgm:cxn modelId="{6EE3CFE3-5FAE-46D4-9DE1-241566B6702B}" type="presParOf" srcId="{C6F0716E-E79C-404C-BDF1-8AD7EF9EE484}" destId="{22D91CF5-D742-45C5-8343-B7022E56D2B9}" srcOrd="1" destOrd="0" presId="urn:microsoft.com/office/officeart/2008/layout/HorizontalMultiLevelHierarchy"/>
    <dgm:cxn modelId="{00EE8DDC-BD2A-489D-B5EE-FBA2E443A446}" type="presParOf" srcId="{22D91CF5-D742-45C5-8343-B7022E56D2B9}" destId="{CE5115EA-AE46-4463-A5CD-71C1C7F91500}" srcOrd="0" destOrd="0" presId="urn:microsoft.com/office/officeart/2008/layout/HorizontalMultiLevelHierarchy"/>
    <dgm:cxn modelId="{B8898878-14D2-4409-B644-1F1A76EA878F}" type="presParOf" srcId="{22D91CF5-D742-45C5-8343-B7022E56D2B9}" destId="{0B2A9F2D-19FF-43B5-A408-330C628F47F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57DFE9-A446-421A-93D0-C782FFE1F39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667F2DC8-3DC6-4194-BFED-7C6572CF9128}">
      <dgm:prSet phldrT="[文本]" custT="1">
        <dgm:style>
          <a:lnRef idx="0">
            <a:schemeClr val="accent2"/>
          </a:lnRef>
          <a:fillRef idx="3">
            <a:schemeClr val="accent2"/>
          </a:fillRef>
          <a:effectRef idx="3">
            <a:schemeClr val="accent2"/>
          </a:effectRef>
          <a:fontRef idx="minor">
            <a:schemeClr val="lt1"/>
          </a:fontRef>
        </dgm:style>
      </dgm:prSet>
      <dgm:spPr/>
      <dgm:t>
        <a:bodyPr vert="vert"/>
        <a:lstStyle/>
        <a:p>
          <a:r>
            <a:rPr lang="zh-CN" altLang="en-US" sz="2800" b="1" dirty="0" smtClean="0"/>
            <a:t>资本性支出</a:t>
          </a:r>
          <a:endParaRPr lang="zh-CN" altLang="en-US" sz="2800" b="1" dirty="0"/>
        </a:p>
      </dgm:t>
    </dgm:pt>
    <dgm:pt modelId="{B0F6BA71-4E2F-409A-AF24-4EBAAE3F4019}" type="parTrans" cxnId="{CF97D958-DFA1-4C04-9B71-58AC749CDDAE}">
      <dgm:prSet/>
      <dgm:spPr/>
      <dgm:t>
        <a:bodyPr/>
        <a:lstStyle/>
        <a:p>
          <a:endParaRPr lang="zh-CN" altLang="en-US"/>
        </a:p>
      </dgm:t>
    </dgm:pt>
    <dgm:pt modelId="{EA532717-B996-45E1-94C1-50D6630C1C0B}" type="sibTrans" cxnId="{CF97D958-DFA1-4C04-9B71-58AC749CDDAE}">
      <dgm:prSet/>
      <dgm:spPr/>
      <dgm:t>
        <a:bodyPr/>
        <a:lstStyle/>
        <a:p>
          <a:endParaRPr lang="zh-CN" altLang="en-US"/>
        </a:p>
      </dgm:t>
    </dgm:pt>
    <dgm:pt modelId="{AAD24736-6E92-42BF-94F6-85FBA62947F3}">
      <dgm:prSet phldrT="[文本]"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办公设备购置</a:t>
          </a:r>
          <a:endParaRPr lang="zh-CN" altLang="en-US" sz="2200" b="1" dirty="0">
            <a:solidFill>
              <a:srgbClr val="002060"/>
            </a:solidFill>
          </a:endParaRPr>
        </a:p>
      </dgm:t>
    </dgm:pt>
    <dgm:pt modelId="{CF675CC1-CBFE-4829-B6D3-F6F5F4F28D47}" type="parTrans" cxnId="{30AEDEBD-999C-4353-BD5F-B4367FBDFAA4}">
      <dgm:prSet/>
      <dgm:spPr/>
      <dgm:t>
        <a:bodyPr/>
        <a:lstStyle/>
        <a:p>
          <a:endParaRPr lang="zh-CN" altLang="en-US"/>
        </a:p>
      </dgm:t>
    </dgm:pt>
    <dgm:pt modelId="{E0D2422F-5142-49D2-A487-501DDE270458}" type="sibTrans" cxnId="{30AEDEBD-999C-4353-BD5F-B4367FBDFAA4}">
      <dgm:prSet/>
      <dgm:spPr/>
      <dgm:t>
        <a:bodyPr/>
        <a:lstStyle/>
        <a:p>
          <a:endParaRPr lang="zh-CN" altLang="en-US"/>
        </a:p>
      </dgm:t>
    </dgm:pt>
    <dgm:pt modelId="{3BD443DD-8CDB-45E1-A4BE-DBA87E3EE96D}">
      <dgm:prSet custT="1">
        <dgm:style>
          <a:lnRef idx="3">
            <a:schemeClr val="lt1"/>
          </a:lnRef>
          <a:fillRef idx="1">
            <a:schemeClr val="accent3"/>
          </a:fillRef>
          <a:effectRef idx="1">
            <a:schemeClr val="accent3"/>
          </a:effectRef>
          <a:fontRef idx="minor">
            <a:schemeClr val="lt1"/>
          </a:fontRef>
        </dgm:style>
      </dgm:prSet>
      <dgm:spPr/>
      <dgm:t>
        <a:bodyPr/>
        <a:lstStyle/>
        <a:p>
          <a:r>
            <a:rPr lang="zh-CN" altLang="en-US" sz="2200" b="1" dirty="0" smtClean="0">
              <a:solidFill>
                <a:srgbClr val="002060"/>
              </a:solidFill>
            </a:rPr>
            <a:t>专用设备购置</a:t>
          </a:r>
          <a:endParaRPr lang="zh-CN" altLang="en-US" sz="2200" b="1" dirty="0">
            <a:solidFill>
              <a:srgbClr val="002060"/>
            </a:solidFill>
          </a:endParaRPr>
        </a:p>
      </dgm:t>
    </dgm:pt>
    <dgm:pt modelId="{BEF339D6-5C6D-4CF6-B97A-6219D51469CC}" type="parTrans" cxnId="{AD6A197A-3509-4F46-AEA2-0F592CD8D71A}">
      <dgm:prSet/>
      <dgm:spPr/>
      <dgm:t>
        <a:bodyPr/>
        <a:lstStyle/>
        <a:p>
          <a:endParaRPr lang="zh-CN" altLang="en-US"/>
        </a:p>
      </dgm:t>
    </dgm:pt>
    <dgm:pt modelId="{A4F16108-8DD9-46DC-9E93-2EB7A37EAF73}" type="sibTrans" cxnId="{AD6A197A-3509-4F46-AEA2-0F592CD8D71A}">
      <dgm:prSet/>
      <dgm:spPr/>
      <dgm:t>
        <a:bodyPr/>
        <a:lstStyle/>
        <a:p>
          <a:endParaRPr lang="zh-CN" altLang="en-US"/>
        </a:p>
      </dgm:t>
    </dgm:pt>
    <dgm:pt modelId="{5F951354-44B8-4171-94AD-09758CF3EA67}">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b="1" dirty="0" smtClean="0">
              <a:solidFill>
                <a:srgbClr val="7030A0"/>
              </a:solidFill>
              <a:latin typeface="楷体" panose="02010609060101010101" pitchFamily="49" charset="-122"/>
              <a:ea typeface="楷体" panose="02010609060101010101" pitchFamily="49" charset="-122"/>
            </a:rPr>
            <a:t>工会办公室办公设备购置</a:t>
          </a:r>
          <a:endParaRPr lang="zh-CN" altLang="en-US" b="1" dirty="0">
            <a:solidFill>
              <a:srgbClr val="7030A0"/>
            </a:solidFill>
            <a:latin typeface="楷体" panose="02010609060101010101" pitchFamily="49" charset="-122"/>
            <a:ea typeface="楷体" panose="02010609060101010101" pitchFamily="49" charset="-122"/>
          </a:endParaRPr>
        </a:p>
      </dgm:t>
    </dgm:pt>
    <dgm:pt modelId="{9A08D231-AFE9-4D28-BA43-AE905A091CC3}" type="parTrans" cxnId="{C45DFCD3-BB3F-49F3-9B34-D952D7D4278C}">
      <dgm:prSet/>
      <dgm:spPr/>
      <dgm:t>
        <a:bodyPr/>
        <a:lstStyle/>
        <a:p>
          <a:endParaRPr lang="zh-CN" altLang="en-US"/>
        </a:p>
      </dgm:t>
    </dgm:pt>
    <dgm:pt modelId="{0AEE346B-46A2-4586-B30D-2EABAFDCBD4B}" type="sibTrans" cxnId="{C45DFCD3-BB3F-49F3-9B34-D952D7D4278C}">
      <dgm:prSet/>
      <dgm:spPr/>
      <dgm:t>
        <a:bodyPr/>
        <a:lstStyle/>
        <a:p>
          <a:endParaRPr lang="zh-CN" altLang="en-US"/>
        </a:p>
      </dgm:t>
    </dgm:pt>
    <dgm:pt modelId="{6A609D86-25AE-4665-98AA-8F9E7FE2E903}">
      <dgm:prSet>
        <dgm:style>
          <a:lnRef idx="1">
            <a:schemeClr val="accent1"/>
          </a:lnRef>
          <a:fillRef idx="2">
            <a:schemeClr val="accent1"/>
          </a:fillRef>
          <a:effectRef idx="1">
            <a:schemeClr val="accent1"/>
          </a:effectRef>
          <a:fontRef idx="minor">
            <a:schemeClr val="dk1"/>
          </a:fontRef>
        </dgm:style>
      </dgm:prSet>
      <dgm:spPr/>
      <dgm:t>
        <a:bodyPr/>
        <a:lstStyle/>
        <a:p>
          <a:pPr algn="l"/>
          <a:r>
            <a:rPr lang="zh-CN" altLang="en-US" dirty="0" smtClean="0"/>
            <a:t> </a:t>
          </a:r>
          <a:r>
            <a:rPr lang="zh-CN" altLang="en-US" b="1" dirty="0" smtClean="0">
              <a:solidFill>
                <a:srgbClr val="7030A0"/>
              </a:solidFill>
              <a:latin typeface="楷体" panose="02010609060101010101" pitchFamily="49" charset="-122"/>
              <a:ea typeface="楷体" panose="02010609060101010101" pitchFamily="49" charset="-122"/>
            </a:rPr>
            <a:t>建家设备购置</a:t>
          </a:r>
          <a:endParaRPr lang="zh-CN" altLang="en-US" b="1" dirty="0">
            <a:solidFill>
              <a:srgbClr val="7030A0"/>
            </a:solidFill>
            <a:latin typeface="楷体" panose="02010609060101010101" pitchFamily="49" charset="-122"/>
            <a:ea typeface="楷体" panose="02010609060101010101" pitchFamily="49" charset="-122"/>
          </a:endParaRPr>
        </a:p>
      </dgm:t>
    </dgm:pt>
    <dgm:pt modelId="{7ADFE9D6-283B-472E-9CF3-2FA54546693B}" type="parTrans" cxnId="{2225D3AA-AA50-42FF-88F0-C5B11E5296BD}">
      <dgm:prSet/>
      <dgm:spPr/>
      <dgm:t>
        <a:bodyPr/>
        <a:lstStyle/>
        <a:p>
          <a:endParaRPr lang="zh-CN" altLang="en-US"/>
        </a:p>
      </dgm:t>
    </dgm:pt>
    <dgm:pt modelId="{EE77AE47-B942-441A-9B72-06D7C8F72E75}" type="sibTrans" cxnId="{2225D3AA-AA50-42FF-88F0-C5B11E5296BD}">
      <dgm:prSet/>
      <dgm:spPr/>
      <dgm:t>
        <a:bodyPr/>
        <a:lstStyle/>
        <a:p>
          <a:endParaRPr lang="zh-CN" altLang="en-US"/>
        </a:p>
      </dgm:t>
    </dgm:pt>
    <dgm:pt modelId="{09FA30AD-C371-4918-BE05-486286CE66F7}" type="pres">
      <dgm:prSet presAssocID="{DB57DFE9-A446-421A-93D0-C782FFE1F39E}" presName="Name0" presStyleCnt="0">
        <dgm:presLayoutVars>
          <dgm:chPref val="1"/>
          <dgm:dir/>
          <dgm:animOne val="branch"/>
          <dgm:animLvl val="lvl"/>
          <dgm:resizeHandles val="exact"/>
        </dgm:presLayoutVars>
      </dgm:prSet>
      <dgm:spPr/>
      <dgm:t>
        <a:bodyPr/>
        <a:lstStyle/>
        <a:p>
          <a:endParaRPr lang="zh-CN" altLang="en-US"/>
        </a:p>
      </dgm:t>
    </dgm:pt>
    <dgm:pt modelId="{666B85C8-723A-4D76-BA47-EB778A5CAB5D}" type="pres">
      <dgm:prSet presAssocID="{667F2DC8-3DC6-4194-BFED-7C6572CF9128}" presName="root1" presStyleCnt="0"/>
      <dgm:spPr/>
    </dgm:pt>
    <dgm:pt modelId="{90D324D5-2500-4956-ACAB-E75401E208AC}" type="pres">
      <dgm:prSet presAssocID="{667F2DC8-3DC6-4194-BFED-7C6572CF9128}" presName="LevelOneTextNode" presStyleLbl="node0" presStyleIdx="0" presStyleCnt="1" custScaleX="87785" custScaleY="74917" custLinFactNeighborX="-92099" custLinFactNeighborY="1097">
        <dgm:presLayoutVars>
          <dgm:chPref val="3"/>
        </dgm:presLayoutVars>
      </dgm:prSet>
      <dgm:spPr/>
      <dgm:t>
        <a:bodyPr/>
        <a:lstStyle/>
        <a:p>
          <a:endParaRPr lang="zh-CN" altLang="en-US"/>
        </a:p>
      </dgm:t>
    </dgm:pt>
    <dgm:pt modelId="{77E48E87-B261-47FA-A9AF-A32C25BED113}" type="pres">
      <dgm:prSet presAssocID="{667F2DC8-3DC6-4194-BFED-7C6572CF9128}" presName="level2hierChild" presStyleCnt="0"/>
      <dgm:spPr/>
    </dgm:pt>
    <dgm:pt modelId="{AA3DE14D-9BC9-4AA2-8ACE-191C1CF25776}" type="pres">
      <dgm:prSet presAssocID="{CF675CC1-CBFE-4829-B6D3-F6F5F4F28D47}" presName="conn2-1" presStyleLbl="parChTrans1D2" presStyleIdx="0" presStyleCnt="2"/>
      <dgm:spPr/>
      <dgm:t>
        <a:bodyPr/>
        <a:lstStyle/>
        <a:p>
          <a:endParaRPr lang="zh-CN" altLang="en-US"/>
        </a:p>
      </dgm:t>
    </dgm:pt>
    <dgm:pt modelId="{756C64D9-0365-46EB-81A8-6D9075A1737B}" type="pres">
      <dgm:prSet presAssocID="{CF675CC1-CBFE-4829-B6D3-F6F5F4F28D47}" presName="connTx" presStyleLbl="parChTrans1D2" presStyleIdx="0" presStyleCnt="2"/>
      <dgm:spPr/>
      <dgm:t>
        <a:bodyPr/>
        <a:lstStyle/>
        <a:p>
          <a:endParaRPr lang="zh-CN" altLang="en-US"/>
        </a:p>
      </dgm:t>
    </dgm:pt>
    <dgm:pt modelId="{F00D0E9B-8845-4789-9A07-522AB3B38E8A}" type="pres">
      <dgm:prSet presAssocID="{AAD24736-6E92-42BF-94F6-85FBA62947F3}" presName="root2" presStyleCnt="0"/>
      <dgm:spPr/>
    </dgm:pt>
    <dgm:pt modelId="{392868D2-6660-4A91-ACFD-B1F66CB82A96}" type="pres">
      <dgm:prSet presAssocID="{AAD24736-6E92-42BF-94F6-85FBA62947F3}" presName="LevelTwoTextNode" presStyleLbl="node2" presStyleIdx="0" presStyleCnt="2" custScaleX="88157">
        <dgm:presLayoutVars>
          <dgm:chPref val="3"/>
        </dgm:presLayoutVars>
      </dgm:prSet>
      <dgm:spPr/>
      <dgm:t>
        <a:bodyPr/>
        <a:lstStyle/>
        <a:p>
          <a:endParaRPr lang="zh-CN" altLang="en-US"/>
        </a:p>
      </dgm:t>
    </dgm:pt>
    <dgm:pt modelId="{EE83A595-BDEF-40A4-BD8F-2DF4EA751E64}" type="pres">
      <dgm:prSet presAssocID="{AAD24736-6E92-42BF-94F6-85FBA62947F3}" presName="level3hierChild" presStyleCnt="0"/>
      <dgm:spPr/>
    </dgm:pt>
    <dgm:pt modelId="{9A2E5550-CF02-4B8F-B1C4-198041A16BF0}" type="pres">
      <dgm:prSet presAssocID="{9A08D231-AFE9-4D28-BA43-AE905A091CC3}" presName="conn2-1" presStyleLbl="parChTrans1D3" presStyleIdx="0" presStyleCnt="2"/>
      <dgm:spPr/>
      <dgm:t>
        <a:bodyPr/>
        <a:lstStyle/>
        <a:p>
          <a:endParaRPr lang="zh-CN" altLang="en-US"/>
        </a:p>
      </dgm:t>
    </dgm:pt>
    <dgm:pt modelId="{49E243A1-2AAE-479E-9E83-35CA4002E3B3}" type="pres">
      <dgm:prSet presAssocID="{9A08D231-AFE9-4D28-BA43-AE905A091CC3}" presName="connTx" presStyleLbl="parChTrans1D3" presStyleIdx="0" presStyleCnt="2"/>
      <dgm:spPr/>
      <dgm:t>
        <a:bodyPr/>
        <a:lstStyle/>
        <a:p>
          <a:endParaRPr lang="zh-CN" altLang="en-US"/>
        </a:p>
      </dgm:t>
    </dgm:pt>
    <dgm:pt modelId="{6DD5ECDB-E926-43FB-A46F-28718E38E413}" type="pres">
      <dgm:prSet presAssocID="{5F951354-44B8-4171-94AD-09758CF3EA67}" presName="root2" presStyleCnt="0"/>
      <dgm:spPr/>
    </dgm:pt>
    <dgm:pt modelId="{09883FD2-F937-48A1-8368-12B20FFB49FA}" type="pres">
      <dgm:prSet presAssocID="{5F951354-44B8-4171-94AD-09758CF3EA67}" presName="LevelTwoTextNode" presStyleLbl="node3" presStyleIdx="0" presStyleCnt="2" custScaleX="155115">
        <dgm:presLayoutVars>
          <dgm:chPref val="3"/>
        </dgm:presLayoutVars>
      </dgm:prSet>
      <dgm:spPr/>
      <dgm:t>
        <a:bodyPr/>
        <a:lstStyle/>
        <a:p>
          <a:endParaRPr lang="zh-CN" altLang="en-US"/>
        </a:p>
      </dgm:t>
    </dgm:pt>
    <dgm:pt modelId="{AC68FAE8-DDCA-4183-B2CD-B4F8F536D492}" type="pres">
      <dgm:prSet presAssocID="{5F951354-44B8-4171-94AD-09758CF3EA67}" presName="level3hierChild" presStyleCnt="0"/>
      <dgm:spPr/>
    </dgm:pt>
    <dgm:pt modelId="{E4E8929A-6F61-495A-A224-04962189EA21}" type="pres">
      <dgm:prSet presAssocID="{BEF339D6-5C6D-4CF6-B97A-6219D51469CC}" presName="conn2-1" presStyleLbl="parChTrans1D2" presStyleIdx="1" presStyleCnt="2"/>
      <dgm:spPr/>
      <dgm:t>
        <a:bodyPr/>
        <a:lstStyle/>
        <a:p>
          <a:endParaRPr lang="zh-CN" altLang="en-US"/>
        </a:p>
      </dgm:t>
    </dgm:pt>
    <dgm:pt modelId="{45A326E8-88C7-4486-B028-21CDFDD56568}" type="pres">
      <dgm:prSet presAssocID="{BEF339D6-5C6D-4CF6-B97A-6219D51469CC}" presName="connTx" presStyleLbl="parChTrans1D2" presStyleIdx="1" presStyleCnt="2"/>
      <dgm:spPr/>
      <dgm:t>
        <a:bodyPr/>
        <a:lstStyle/>
        <a:p>
          <a:endParaRPr lang="zh-CN" altLang="en-US"/>
        </a:p>
      </dgm:t>
    </dgm:pt>
    <dgm:pt modelId="{C1BC20A9-5456-4394-B3CC-53FF69EAAF42}" type="pres">
      <dgm:prSet presAssocID="{3BD443DD-8CDB-45E1-A4BE-DBA87E3EE96D}" presName="root2" presStyleCnt="0"/>
      <dgm:spPr/>
    </dgm:pt>
    <dgm:pt modelId="{3E9D768E-304E-4134-A9BE-D1ADA747C479}" type="pres">
      <dgm:prSet presAssocID="{3BD443DD-8CDB-45E1-A4BE-DBA87E3EE96D}" presName="LevelTwoTextNode" presStyleLbl="node2" presStyleIdx="1" presStyleCnt="2" custScaleX="86996">
        <dgm:presLayoutVars>
          <dgm:chPref val="3"/>
        </dgm:presLayoutVars>
      </dgm:prSet>
      <dgm:spPr/>
      <dgm:t>
        <a:bodyPr/>
        <a:lstStyle/>
        <a:p>
          <a:endParaRPr lang="zh-CN" altLang="en-US"/>
        </a:p>
      </dgm:t>
    </dgm:pt>
    <dgm:pt modelId="{C7AEAD53-4A71-4E38-AD06-AC8406EF2167}" type="pres">
      <dgm:prSet presAssocID="{3BD443DD-8CDB-45E1-A4BE-DBA87E3EE96D}" presName="level3hierChild" presStyleCnt="0"/>
      <dgm:spPr/>
    </dgm:pt>
    <dgm:pt modelId="{703B06FC-5B0E-48AC-98D6-4C1A9B0A6B39}" type="pres">
      <dgm:prSet presAssocID="{7ADFE9D6-283B-472E-9CF3-2FA54546693B}" presName="conn2-1" presStyleLbl="parChTrans1D3" presStyleIdx="1" presStyleCnt="2"/>
      <dgm:spPr/>
      <dgm:t>
        <a:bodyPr/>
        <a:lstStyle/>
        <a:p>
          <a:endParaRPr lang="zh-CN" altLang="en-US"/>
        </a:p>
      </dgm:t>
    </dgm:pt>
    <dgm:pt modelId="{65A0948C-59E0-4245-82C3-A5F71BD91FD8}" type="pres">
      <dgm:prSet presAssocID="{7ADFE9D6-283B-472E-9CF3-2FA54546693B}" presName="connTx" presStyleLbl="parChTrans1D3" presStyleIdx="1" presStyleCnt="2"/>
      <dgm:spPr/>
      <dgm:t>
        <a:bodyPr/>
        <a:lstStyle/>
        <a:p>
          <a:endParaRPr lang="zh-CN" altLang="en-US"/>
        </a:p>
      </dgm:t>
    </dgm:pt>
    <dgm:pt modelId="{39B07E77-FD3C-45E8-9EED-B5A601180356}" type="pres">
      <dgm:prSet presAssocID="{6A609D86-25AE-4665-98AA-8F9E7FE2E903}" presName="root2" presStyleCnt="0"/>
      <dgm:spPr/>
    </dgm:pt>
    <dgm:pt modelId="{308386EA-34AC-4C44-BDB4-5A7839A01E6C}" type="pres">
      <dgm:prSet presAssocID="{6A609D86-25AE-4665-98AA-8F9E7FE2E903}" presName="LevelTwoTextNode" presStyleLbl="node3" presStyleIdx="1" presStyleCnt="2" custScaleX="154217">
        <dgm:presLayoutVars>
          <dgm:chPref val="3"/>
        </dgm:presLayoutVars>
      </dgm:prSet>
      <dgm:spPr/>
      <dgm:t>
        <a:bodyPr/>
        <a:lstStyle/>
        <a:p>
          <a:endParaRPr lang="zh-CN" altLang="en-US"/>
        </a:p>
      </dgm:t>
    </dgm:pt>
    <dgm:pt modelId="{B988C674-B6E8-4E1A-8DE5-90B262E7E03E}" type="pres">
      <dgm:prSet presAssocID="{6A609D86-25AE-4665-98AA-8F9E7FE2E903}" presName="level3hierChild" presStyleCnt="0"/>
      <dgm:spPr/>
    </dgm:pt>
  </dgm:ptLst>
  <dgm:cxnLst>
    <dgm:cxn modelId="{5E8F2BDF-F15F-48B5-965E-93080E56EC60}" type="presOf" srcId="{BEF339D6-5C6D-4CF6-B97A-6219D51469CC}" destId="{E4E8929A-6F61-495A-A224-04962189EA21}" srcOrd="0" destOrd="0" presId="urn:microsoft.com/office/officeart/2008/layout/HorizontalMultiLevelHierarchy"/>
    <dgm:cxn modelId="{2225D3AA-AA50-42FF-88F0-C5B11E5296BD}" srcId="{3BD443DD-8CDB-45E1-A4BE-DBA87E3EE96D}" destId="{6A609D86-25AE-4665-98AA-8F9E7FE2E903}" srcOrd="0" destOrd="0" parTransId="{7ADFE9D6-283B-472E-9CF3-2FA54546693B}" sibTransId="{EE77AE47-B942-441A-9B72-06D7C8F72E75}"/>
    <dgm:cxn modelId="{30AEDEBD-999C-4353-BD5F-B4367FBDFAA4}" srcId="{667F2DC8-3DC6-4194-BFED-7C6572CF9128}" destId="{AAD24736-6E92-42BF-94F6-85FBA62947F3}" srcOrd="0" destOrd="0" parTransId="{CF675CC1-CBFE-4829-B6D3-F6F5F4F28D47}" sibTransId="{E0D2422F-5142-49D2-A487-501DDE270458}"/>
    <dgm:cxn modelId="{AD6A197A-3509-4F46-AEA2-0F592CD8D71A}" srcId="{667F2DC8-3DC6-4194-BFED-7C6572CF9128}" destId="{3BD443DD-8CDB-45E1-A4BE-DBA87E3EE96D}" srcOrd="1" destOrd="0" parTransId="{BEF339D6-5C6D-4CF6-B97A-6219D51469CC}" sibTransId="{A4F16108-8DD9-46DC-9E93-2EB7A37EAF73}"/>
    <dgm:cxn modelId="{C45DFCD3-BB3F-49F3-9B34-D952D7D4278C}" srcId="{AAD24736-6E92-42BF-94F6-85FBA62947F3}" destId="{5F951354-44B8-4171-94AD-09758CF3EA67}" srcOrd="0" destOrd="0" parTransId="{9A08D231-AFE9-4D28-BA43-AE905A091CC3}" sibTransId="{0AEE346B-46A2-4586-B30D-2EABAFDCBD4B}"/>
    <dgm:cxn modelId="{F2976789-F895-4B85-BCA3-1C4D01E42C60}" type="presOf" srcId="{3BD443DD-8CDB-45E1-A4BE-DBA87E3EE96D}" destId="{3E9D768E-304E-4134-A9BE-D1ADA747C479}" srcOrd="0" destOrd="0" presId="urn:microsoft.com/office/officeart/2008/layout/HorizontalMultiLevelHierarchy"/>
    <dgm:cxn modelId="{CF97D958-DFA1-4C04-9B71-58AC749CDDAE}" srcId="{DB57DFE9-A446-421A-93D0-C782FFE1F39E}" destId="{667F2DC8-3DC6-4194-BFED-7C6572CF9128}" srcOrd="0" destOrd="0" parTransId="{B0F6BA71-4E2F-409A-AF24-4EBAAE3F4019}" sibTransId="{EA532717-B996-45E1-94C1-50D6630C1C0B}"/>
    <dgm:cxn modelId="{EDC70D75-FC3D-42AA-91EE-11C9548AF019}" type="presOf" srcId="{7ADFE9D6-283B-472E-9CF3-2FA54546693B}" destId="{65A0948C-59E0-4245-82C3-A5F71BD91FD8}" srcOrd="1" destOrd="0" presId="urn:microsoft.com/office/officeart/2008/layout/HorizontalMultiLevelHierarchy"/>
    <dgm:cxn modelId="{C95B74D4-B6B5-4012-8EF4-4354B8251170}" type="presOf" srcId="{7ADFE9D6-283B-472E-9CF3-2FA54546693B}" destId="{703B06FC-5B0E-48AC-98D6-4C1A9B0A6B39}" srcOrd="0" destOrd="0" presId="urn:microsoft.com/office/officeart/2008/layout/HorizontalMultiLevelHierarchy"/>
    <dgm:cxn modelId="{8090F8F2-3A60-4E37-BC9E-E6380C7B21E0}" type="presOf" srcId="{9A08D231-AFE9-4D28-BA43-AE905A091CC3}" destId="{9A2E5550-CF02-4B8F-B1C4-198041A16BF0}" srcOrd="0" destOrd="0" presId="urn:microsoft.com/office/officeart/2008/layout/HorizontalMultiLevelHierarchy"/>
    <dgm:cxn modelId="{7692C93D-DED9-4DE6-AE27-BD6D4F6B73ED}" type="presOf" srcId="{CF675CC1-CBFE-4829-B6D3-F6F5F4F28D47}" destId="{AA3DE14D-9BC9-4AA2-8ACE-191C1CF25776}" srcOrd="0" destOrd="0" presId="urn:microsoft.com/office/officeart/2008/layout/HorizontalMultiLevelHierarchy"/>
    <dgm:cxn modelId="{41B77992-A386-4907-9A60-3B21956D40DE}" type="presOf" srcId="{BEF339D6-5C6D-4CF6-B97A-6219D51469CC}" destId="{45A326E8-88C7-4486-B028-21CDFDD56568}" srcOrd="1" destOrd="0" presId="urn:microsoft.com/office/officeart/2008/layout/HorizontalMultiLevelHierarchy"/>
    <dgm:cxn modelId="{AD8A4613-68A0-4267-9D9F-332A296B573D}" type="presOf" srcId="{AAD24736-6E92-42BF-94F6-85FBA62947F3}" destId="{392868D2-6660-4A91-ACFD-B1F66CB82A96}" srcOrd="0" destOrd="0" presId="urn:microsoft.com/office/officeart/2008/layout/HorizontalMultiLevelHierarchy"/>
    <dgm:cxn modelId="{B910A310-CF64-410A-BE40-33DBC6C340D5}" type="presOf" srcId="{9A08D231-AFE9-4D28-BA43-AE905A091CC3}" destId="{49E243A1-2AAE-479E-9E83-35CA4002E3B3}" srcOrd="1" destOrd="0" presId="urn:microsoft.com/office/officeart/2008/layout/HorizontalMultiLevelHierarchy"/>
    <dgm:cxn modelId="{B709DF6A-9AE6-42D9-BEA9-E496C64548B3}" type="presOf" srcId="{6A609D86-25AE-4665-98AA-8F9E7FE2E903}" destId="{308386EA-34AC-4C44-BDB4-5A7839A01E6C}" srcOrd="0" destOrd="0" presId="urn:microsoft.com/office/officeart/2008/layout/HorizontalMultiLevelHierarchy"/>
    <dgm:cxn modelId="{65198C51-C99F-4E4A-9DAB-1487B2EC66C2}" type="presOf" srcId="{5F951354-44B8-4171-94AD-09758CF3EA67}" destId="{09883FD2-F937-48A1-8368-12B20FFB49FA}" srcOrd="0" destOrd="0" presId="urn:microsoft.com/office/officeart/2008/layout/HorizontalMultiLevelHierarchy"/>
    <dgm:cxn modelId="{15335481-8589-44B5-B0AA-4F32A290EE9E}" type="presOf" srcId="{667F2DC8-3DC6-4194-BFED-7C6572CF9128}" destId="{90D324D5-2500-4956-ACAB-E75401E208AC}" srcOrd="0" destOrd="0" presId="urn:microsoft.com/office/officeart/2008/layout/HorizontalMultiLevelHierarchy"/>
    <dgm:cxn modelId="{746C6D6D-06A4-439B-AE47-45B15B9A4ED2}" type="presOf" srcId="{DB57DFE9-A446-421A-93D0-C782FFE1F39E}" destId="{09FA30AD-C371-4918-BE05-486286CE66F7}" srcOrd="0" destOrd="0" presId="urn:microsoft.com/office/officeart/2008/layout/HorizontalMultiLevelHierarchy"/>
    <dgm:cxn modelId="{7808D799-2D71-4FBE-8BC5-4C2AE4CCD1A3}" type="presOf" srcId="{CF675CC1-CBFE-4829-B6D3-F6F5F4F28D47}" destId="{756C64D9-0365-46EB-81A8-6D9075A1737B}" srcOrd="1" destOrd="0" presId="urn:microsoft.com/office/officeart/2008/layout/HorizontalMultiLevelHierarchy"/>
    <dgm:cxn modelId="{A3698AD2-67C3-4E1A-B20A-43E838B1F824}" type="presParOf" srcId="{09FA30AD-C371-4918-BE05-486286CE66F7}" destId="{666B85C8-723A-4D76-BA47-EB778A5CAB5D}" srcOrd="0" destOrd="0" presId="urn:microsoft.com/office/officeart/2008/layout/HorizontalMultiLevelHierarchy"/>
    <dgm:cxn modelId="{FA37CEE4-EF99-4278-87F9-CCD1A4D4B898}" type="presParOf" srcId="{666B85C8-723A-4D76-BA47-EB778A5CAB5D}" destId="{90D324D5-2500-4956-ACAB-E75401E208AC}" srcOrd="0" destOrd="0" presId="urn:microsoft.com/office/officeart/2008/layout/HorizontalMultiLevelHierarchy"/>
    <dgm:cxn modelId="{827000A7-0D6F-419A-897C-B484D0F7A9B2}" type="presParOf" srcId="{666B85C8-723A-4D76-BA47-EB778A5CAB5D}" destId="{77E48E87-B261-47FA-A9AF-A32C25BED113}" srcOrd="1" destOrd="0" presId="urn:microsoft.com/office/officeart/2008/layout/HorizontalMultiLevelHierarchy"/>
    <dgm:cxn modelId="{A4233453-1A04-4F92-8D03-8DE28FD5D9B8}" type="presParOf" srcId="{77E48E87-B261-47FA-A9AF-A32C25BED113}" destId="{AA3DE14D-9BC9-4AA2-8ACE-191C1CF25776}" srcOrd="0" destOrd="0" presId="urn:microsoft.com/office/officeart/2008/layout/HorizontalMultiLevelHierarchy"/>
    <dgm:cxn modelId="{1AC9A4B6-EEB7-4687-8206-44A0B556FBCF}" type="presParOf" srcId="{AA3DE14D-9BC9-4AA2-8ACE-191C1CF25776}" destId="{756C64D9-0365-46EB-81A8-6D9075A1737B}" srcOrd="0" destOrd="0" presId="urn:microsoft.com/office/officeart/2008/layout/HorizontalMultiLevelHierarchy"/>
    <dgm:cxn modelId="{18E1DB12-E178-413D-847D-8E611AFCC423}" type="presParOf" srcId="{77E48E87-B261-47FA-A9AF-A32C25BED113}" destId="{F00D0E9B-8845-4789-9A07-522AB3B38E8A}" srcOrd="1" destOrd="0" presId="urn:microsoft.com/office/officeart/2008/layout/HorizontalMultiLevelHierarchy"/>
    <dgm:cxn modelId="{86DBA976-A8DF-4DCD-95E7-9206F0DE120F}" type="presParOf" srcId="{F00D0E9B-8845-4789-9A07-522AB3B38E8A}" destId="{392868D2-6660-4A91-ACFD-B1F66CB82A96}" srcOrd="0" destOrd="0" presId="urn:microsoft.com/office/officeart/2008/layout/HorizontalMultiLevelHierarchy"/>
    <dgm:cxn modelId="{AD7B3A15-8127-41A3-ABB6-0C12C01393EA}" type="presParOf" srcId="{F00D0E9B-8845-4789-9A07-522AB3B38E8A}" destId="{EE83A595-BDEF-40A4-BD8F-2DF4EA751E64}" srcOrd="1" destOrd="0" presId="urn:microsoft.com/office/officeart/2008/layout/HorizontalMultiLevelHierarchy"/>
    <dgm:cxn modelId="{A1813377-2F1C-42A5-8F83-C94ABAF6772F}" type="presParOf" srcId="{EE83A595-BDEF-40A4-BD8F-2DF4EA751E64}" destId="{9A2E5550-CF02-4B8F-B1C4-198041A16BF0}" srcOrd="0" destOrd="0" presId="urn:microsoft.com/office/officeart/2008/layout/HorizontalMultiLevelHierarchy"/>
    <dgm:cxn modelId="{ADBE55D0-8B07-409E-BBE3-2233C3416CD9}" type="presParOf" srcId="{9A2E5550-CF02-4B8F-B1C4-198041A16BF0}" destId="{49E243A1-2AAE-479E-9E83-35CA4002E3B3}" srcOrd="0" destOrd="0" presId="urn:microsoft.com/office/officeart/2008/layout/HorizontalMultiLevelHierarchy"/>
    <dgm:cxn modelId="{444FBBAA-73AC-4566-A10B-2DF117E1E407}" type="presParOf" srcId="{EE83A595-BDEF-40A4-BD8F-2DF4EA751E64}" destId="{6DD5ECDB-E926-43FB-A46F-28718E38E413}" srcOrd="1" destOrd="0" presId="urn:microsoft.com/office/officeart/2008/layout/HorizontalMultiLevelHierarchy"/>
    <dgm:cxn modelId="{47CF343F-1C14-4874-A292-4E8405B4F72C}" type="presParOf" srcId="{6DD5ECDB-E926-43FB-A46F-28718E38E413}" destId="{09883FD2-F937-48A1-8368-12B20FFB49FA}" srcOrd="0" destOrd="0" presId="urn:microsoft.com/office/officeart/2008/layout/HorizontalMultiLevelHierarchy"/>
    <dgm:cxn modelId="{BF765709-400D-4C8F-9C27-197D54B1D47B}" type="presParOf" srcId="{6DD5ECDB-E926-43FB-A46F-28718E38E413}" destId="{AC68FAE8-DDCA-4183-B2CD-B4F8F536D492}" srcOrd="1" destOrd="0" presId="urn:microsoft.com/office/officeart/2008/layout/HorizontalMultiLevelHierarchy"/>
    <dgm:cxn modelId="{C3CB7CCF-6C7E-4726-8D76-34B1D691C1E6}" type="presParOf" srcId="{77E48E87-B261-47FA-A9AF-A32C25BED113}" destId="{E4E8929A-6F61-495A-A224-04962189EA21}" srcOrd="2" destOrd="0" presId="urn:microsoft.com/office/officeart/2008/layout/HorizontalMultiLevelHierarchy"/>
    <dgm:cxn modelId="{835E71A6-4BED-41CD-BBDE-C5CC4A7EE985}" type="presParOf" srcId="{E4E8929A-6F61-495A-A224-04962189EA21}" destId="{45A326E8-88C7-4486-B028-21CDFDD56568}" srcOrd="0" destOrd="0" presId="urn:microsoft.com/office/officeart/2008/layout/HorizontalMultiLevelHierarchy"/>
    <dgm:cxn modelId="{630FC857-9D0B-4E0E-8925-FE9FB9B94794}" type="presParOf" srcId="{77E48E87-B261-47FA-A9AF-A32C25BED113}" destId="{C1BC20A9-5456-4394-B3CC-53FF69EAAF42}" srcOrd="3" destOrd="0" presId="urn:microsoft.com/office/officeart/2008/layout/HorizontalMultiLevelHierarchy"/>
    <dgm:cxn modelId="{83822271-51F3-4765-952D-3F14588AA74C}" type="presParOf" srcId="{C1BC20A9-5456-4394-B3CC-53FF69EAAF42}" destId="{3E9D768E-304E-4134-A9BE-D1ADA747C479}" srcOrd="0" destOrd="0" presId="urn:microsoft.com/office/officeart/2008/layout/HorizontalMultiLevelHierarchy"/>
    <dgm:cxn modelId="{E5907598-0182-44DF-91EC-40892B8DFBDF}" type="presParOf" srcId="{C1BC20A9-5456-4394-B3CC-53FF69EAAF42}" destId="{C7AEAD53-4A71-4E38-AD06-AC8406EF2167}" srcOrd="1" destOrd="0" presId="urn:microsoft.com/office/officeart/2008/layout/HorizontalMultiLevelHierarchy"/>
    <dgm:cxn modelId="{F67B4BDC-981C-42DD-BC36-94369E4EB8D5}" type="presParOf" srcId="{C7AEAD53-4A71-4E38-AD06-AC8406EF2167}" destId="{703B06FC-5B0E-48AC-98D6-4C1A9B0A6B39}" srcOrd="0" destOrd="0" presId="urn:microsoft.com/office/officeart/2008/layout/HorizontalMultiLevelHierarchy"/>
    <dgm:cxn modelId="{80FE05C1-1077-4C19-991C-0F219935EF1E}" type="presParOf" srcId="{703B06FC-5B0E-48AC-98D6-4C1A9B0A6B39}" destId="{65A0948C-59E0-4245-82C3-A5F71BD91FD8}" srcOrd="0" destOrd="0" presId="urn:microsoft.com/office/officeart/2008/layout/HorizontalMultiLevelHierarchy"/>
    <dgm:cxn modelId="{3E75B128-7392-47CD-B918-8A0BB9D5C437}" type="presParOf" srcId="{C7AEAD53-4A71-4E38-AD06-AC8406EF2167}" destId="{39B07E77-FD3C-45E8-9EED-B5A601180356}" srcOrd="1" destOrd="0" presId="urn:microsoft.com/office/officeart/2008/layout/HorizontalMultiLevelHierarchy"/>
    <dgm:cxn modelId="{F1FBF7C8-EE51-4186-9AB1-08463943C121}" type="presParOf" srcId="{39B07E77-FD3C-45E8-9EED-B5A601180356}" destId="{308386EA-34AC-4C44-BDB4-5A7839A01E6C}" srcOrd="0" destOrd="0" presId="urn:microsoft.com/office/officeart/2008/layout/HorizontalMultiLevelHierarchy"/>
    <dgm:cxn modelId="{713FD87C-2577-48FF-BA54-D98DB850CE7C}" type="presParOf" srcId="{39B07E77-FD3C-45E8-9EED-B5A601180356}" destId="{B988C674-B6E8-4E1A-8DE5-90B262E7E03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27442E-AA6A-4418-AC28-578CF055F1AB}"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zh-CN" altLang="en-US"/>
        </a:p>
      </dgm:t>
    </dgm:pt>
    <dgm:pt modelId="{6AF6DE09-1462-479D-B42B-144C3E099E75}">
      <dgm:prSet phldrT="[文本]"/>
      <dgm:spPr/>
      <dgm:t>
        <a:bodyPr/>
        <a:lstStyle/>
        <a:p>
          <a:r>
            <a:rPr lang="zh-CN" altLang="en-US" dirty="0" smtClean="0"/>
            <a:t>帮扶济困</a:t>
          </a:r>
          <a:endParaRPr lang="zh-CN" altLang="en-US" dirty="0"/>
        </a:p>
      </dgm:t>
    </dgm:pt>
    <dgm:pt modelId="{3152ADB1-785C-4EF6-8690-5D8FB7CE75B0}" type="parTrans" cxnId="{AA402661-BBDD-4FC9-9A55-4174ACEFBBF5}">
      <dgm:prSet/>
      <dgm:spPr/>
      <dgm:t>
        <a:bodyPr/>
        <a:lstStyle/>
        <a:p>
          <a:endParaRPr lang="zh-CN" altLang="en-US"/>
        </a:p>
      </dgm:t>
    </dgm:pt>
    <dgm:pt modelId="{B72F2D50-02A0-4B95-B9AC-6CBC3B66BE6E}" type="sibTrans" cxnId="{AA402661-BBDD-4FC9-9A55-4174ACEFBBF5}">
      <dgm:prSet/>
      <dgm:spPr/>
      <dgm:t>
        <a:bodyPr/>
        <a:lstStyle/>
        <a:p>
          <a:endParaRPr lang="zh-CN" altLang="en-US"/>
        </a:p>
      </dgm:t>
    </dgm:pt>
    <dgm:pt modelId="{C89366B4-10A5-43FA-84DF-783D37B62CED}">
      <dgm:prSet phldrT="[文本]" custT="1"/>
      <dgm:spPr/>
      <dgm:t>
        <a:bodyPr/>
        <a:lstStyle/>
        <a:p>
          <a:r>
            <a:rPr lang="zh-CN" altLang="en-US" sz="2800" b="1" dirty="0" smtClean="0"/>
            <a:t>爱心基金教职工专项基金</a:t>
          </a:r>
          <a:endParaRPr lang="zh-CN" altLang="en-US" sz="2800" b="1" dirty="0"/>
        </a:p>
      </dgm:t>
    </dgm:pt>
    <dgm:pt modelId="{9E0FD465-5AD9-4E3F-82A5-1257C280F4AA}" type="parTrans" cxnId="{B1EF4A2E-B318-4B65-8F74-E0D86507C81A}">
      <dgm:prSet/>
      <dgm:spPr/>
      <dgm:t>
        <a:bodyPr/>
        <a:lstStyle/>
        <a:p>
          <a:endParaRPr lang="zh-CN" altLang="en-US"/>
        </a:p>
      </dgm:t>
    </dgm:pt>
    <dgm:pt modelId="{4EA8A284-998F-4EEA-9D51-655BDAD55E0F}" type="sibTrans" cxnId="{B1EF4A2E-B318-4B65-8F74-E0D86507C81A}">
      <dgm:prSet/>
      <dgm:spPr/>
      <dgm:t>
        <a:bodyPr/>
        <a:lstStyle/>
        <a:p>
          <a:endParaRPr lang="zh-CN" altLang="en-US"/>
        </a:p>
      </dgm:t>
    </dgm:pt>
    <dgm:pt modelId="{C53D2C0D-A3F1-491E-B155-55A9F26D4102}">
      <dgm:prSet phldrT="[文本]"/>
      <dgm:spPr/>
      <dgm:t>
        <a:bodyPr/>
        <a:lstStyle/>
        <a:p>
          <a:r>
            <a:rPr lang="zh-CN" altLang="en-US" b="1" dirty="0" smtClean="0"/>
            <a:t>省产业工会职工大病医疗互助保障</a:t>
          </a:r>
          <a:endParaRPr lang="zh-CN" altLang="en-US" b="1" dirty="0"/>
        </a:p>
      </dgm:t>
    </dgm:pt>
    <dgm:pt modelId="{DAF3EC0B-93E0-4306-B9D6-1BB97919B74F}" type="parTrans" cxnId="{18941467-1A53-4587-A10D-EB7DBC7D5ADF}">
      <dgm:prSet/>
      <dgm:spPr/>
      <dgm:t>
        <a:bodyPr/>
        <a:lstStyle/>
        <a:p>
          <a:endParaRPr lang="zh-CN" altLang="en-US"/>
        </a:p>
      </dgm:t>
    </dgm:pt>
    <dgm:pt modelId="{345E9965-18BE-4BAC-8944-86B4F4F9056D}" type="sibTrans" cxnId="{18941467-1A53-4587-A10D-EB7DBC7D5ADF}">
      <dgm:prSet/>
      <dgm:spPr/>
      <dgm:t>
        <a:bodyPr/>
        <a:lstStyle/>
        <a:p>
          <a:endParaRPr lang="zh-CN" altLang="en-US"/>
        </a:p>
      </dgm:t>
    </dgm:pt>
    <dgm:pt modelId="{4254387B-A1F1-43A7-A0CC-8906821A3340}">
      <dgm:prSet phldrT="[文本]"/>
      <dgm:spPr/>
      <dgm:t>
        <a:bodyPr/>
        <a:lstStyle/>
        <a:p>
          <a:r>
            <a:rPr lang="zh-CN" altLang="en-US" b="1" dirty="0" smtClean="0"/>
            <a:t>困难职工帮扶</a:t>
          </a:r>
          <a:endParaRPr lang="zh-CN" altLang="en-US" b="1" dirty="0"/>
        </a:p>
      </dgm:t>
    </dgm:pt>
    <dgm:pt modelId="{DFC10DC2-545C-46FB-A455-9AD4706D5B07}" type="parTrans" cxnId="{92BC2DFA-E363-4437-804B-DCB82514BBC0}">
      <dgm:prSet/>
      <dgm:spPr/>
      <dgm:t>
        <a:bodyPr/>
        <a:lstStyle/>
        <a:p>
          <a:endParaRPr lang="zh-CN" altLang="en-US"/>
        </a:p>
      </dgm:t>
    </dgm:pt>
    <dgm:pt modelId="{42252F95-63B2-4643-893C-D6FE1096DF34}" type="sibTrans" cxnId="{92BC2DFA-E363-4437-804B-DCB82514BBC0}">
      <dgm:prSet/>
      <dgm:spPr/>
      <dgm:t>
        <a:bodyPr/>
        <a:lstStyle/>
        <a:p>
          <a:endParaRPr lang="zh-CN" altLang="en-US"/>
        </a:p>
      </dgm:t>
    </dgm:pt>
    <dgm:pt modelId="{C04D1147-DF8C-41EC-B635-8542DB579A93}">
      <dgm:prSet phldrT="[文本]"/>
      <dgm:spPr/>
      <dgm:t>
        <a:bodyPr/>
        <a:lstStyle/>
        <a:p>
          <a:r>
            <a:rPr lang="zh-CN" altLang="en-US" b="1" dirty="0" smtClean="0"/>
            <a:t>困难补助</a:t>
          </a:r>
          <a:endParaRPr lang="en-US" altLang="zh-CN" b="1" dirty="0" smtClean="0"/>
        </a:p>
        <a:p>
          <a:r>
            <a:rPr lang="zh-CN" altLang="en-US" b="1" dirty="0" smtClean="0"/>
            <a:t>（学校福利费）</a:t>
          </a:r>
          <a:endParaRPr lang="zh-CN" altLang="en-US" b="1" dirty="0"/>
        </a:p>
      </dgm:t>
    </dgm:pt>
    <dgm:pt modelId="{BC640359-E71B-4B26-AE7C-6CEE1357DA16}" type="parTrans" cxnId="{5FC3D2FE-5F07-49B0-9400-A07348959C67}">
      <dgm:prSet/>
      <dgm:spPr/>
      <dgm:t>
        <a:bodyPr/>
        <a:lstStyle/>
        <a:p>
          <a:endParaRPr lang="zh-CN" altLang="en-US"/>
        </a:p>
      </dgm:t>
    </dgm:pt>
    <dgm:pt modelId="{B1E81F4B-DFB1-4342-9547-07825A97C08C}" type="sibTrans" cxnId="{5FC3D2FE-5F07-49B0-9400-A07348959C67}">
      <dgm:prSet/>
      <dgm:spPr/>
      <dgm:t>
        <a:bodyPr/>
        <a:lstStyle/>
        <a:p>
          <a:endParaRPr lang="zh-CN" altLang="en-US"/>
        </a:p>
      </dgm:t>
    </dgm:pt>
    <dgm:pt modelId="{D1FD5BB6-31FC-46D8-BDB4-5A461C3C73B3}" type="pres">
      <dgm:prSet presAssocID="{D727442E-AA6A-4418-AC28-578CF055F1AB}" presName="diagram" presStyleCnt="0">
        <dgm:presLayoutVars>
          <dgm:chMax val="1"/>
          <dgm:dir/>
          <dgm:animLvl val="ctr"/>
          <dgm:resizeHandles val="exact"/>
        </dgm:presLayoutVars>
      </dgm:prSet>
      <dgm:spPr/>
      <dgm:t>
        <a:bodyPr/>
        <a:lstStyle/>
        <a:p>
          <a:endParaRPr lang="zh-CN" altLang="en-US"/>
        </a:p>
      </dgm:t>
    </dgm:pt>
    <dgm:pt modelId="{C03C8F8D-8915-4343-8127-5978093A6705}" type="pres">
      <dgm:prSet presAssocID="{D727442E-AA6A-4418-AC28-578CF055F1AB}" presName="matrix" presStyleCnt="0"/>
      <dgm:spPr/>
    </dgm:pt>
    <dgm:pt modelId="{0799E503-E1F7-4A01-BEC1-955F062CB5AE}" type="pres">
      <dgm:prSet presAssocID="{D727442E-AA6A-4418-AC28-578CF055F1AB}" presName="tile1" presStyleLbl="node1" presStyleIdx="0" presStyleCnt="4"/>
      <dgm:spPr/>
      <dgm:t>
        <a:bodyPr/>
        <a:lstStyle/>
        <a:p>
          <a:endParaRPr lang="zh-CN" altLang="en-US"/>
        </a:p>
      </dgm:t>
    </dgm:pt>
    <dgm:pt modelId="{8644B61B-7B8A-4A1A-9913-EE1FA6A2F5EB}" type="pres">
      <dgm:prSet presAssocID="{D727442E-AA6A-4418-AC28-578CF055F1AB}" presName="tile1text" presStyleLbl="node1" presStyleIdx="0" presStyleCnt="4">
        <dgm:presLayoutVars>
          <dgm:chMax val="0"/>
          <dgm:chPref val="0"/>
          <dgm:bulletEnabled val="1"/>
        </dgm:presLayoutVars>
      </dgm:prSet>
      <dgm:spPr/>
      <dgm:t>
        <a:bodyPr/>
        <a:lstStyle/>
        <a:p>
          <a:endParaRPr lang="zh-CN" altLang="en-US"/>
        </a:p>
      </dgm:t>
    </dgm:pt>
    <dgm:pt modelId="{2A70152D-59A8-4370-9401-A840F3E4E9EA}" type="pres">
      <dgm:prSet presAssocID="{D727442E-AA6A-4418-AC28-578CF055F1AB}" presName="tile2" presStyleLbl="node1" presStyleIdx="1" presStyleCnt="4"/>
      <dgm:spPr/>
      <dgm:t>
        <a:bodyPr/>
        <a:lstStyle/>
        <a:p>
          <a:endParaRPr lang="zh-CN" altLang="en-US"/>
        </a:p>
      </dgm:t>
    </dgm:pt>
    <dgm:pt modelId="{68359332-E9C8-4185-91D5-2D0E4FAABD0E}" type="pres">
      <dgm:prSet presAssocID="{D727442E-AA6A-4418-AC28-578CF055F1AB}" presName="tile2text" presStyleLbl="node1" presStyleIdx="1" presStyleCnt="4">
        <dgm:presLayoutVars>
          <dgm:chMax val="0"/>
          <dgm:chPref val="0"/>
          <dgm:bulletEnabled val="1"/>
        </dgm:presLayoutVars>
      </dgm:prSet>
      <dgm:spPr/>
      <dgm:t>
        <a:bodyPr/>
        <a:lstStyle/>
        <a:p>
          <a:endParaRPr lang="zh-CN" altLang="en-US"/>
        </a:p>
      </dgm:t>
    </dgm:pt>
    <dgm:pt modelId="{AC77C784-4126-49AA-9BBC-DA94264CE043}" type="pres">
      <dgm:prSet presAssocID="{D727442E-AA6A-4418-AC28-578CF055F1AB}" presName="tile3" presStyleLbl="node1" presStyleIdx="2" presStyleCnt="4"/>
      <dgm:spPr/>
      <dgm:t>
        <a:bodyPr/>
        <a:lstStyle/>
        <a:p>
          <a:endParaRPr lang="zh-CN" altLang="en-US"/>
        </a:p>
      </dgm:t>
    </dgm:pt>
    <dgm:pt modelId="{774B68C1-FD58-4A97-8049-E7C7B722167F}" type="pres">
      <dgm:prSet presAssocID="{D727442E-AA6A-4418-AC28-578CF055F1AB}" presName="tile3text" presStyleLbl="node1" presStyleIdx="2" presStyleCnt="4">
        <dgm:presLayoutVars>
          <dgm:chMax val="0"/>
          <dgm:chPref val="0"/>
          <dgm:bulletEnabled val="1"/>
        </dgm:presLayoutVars>
      </dgm:prSet>
      <dgm:spPr/>
      <dgm:t>
        <a:bodyPr/>
        <a:lstStyle/>
        <a:p>
          <a:endParaRPr lang="zh-CN" altLang="en-US"/>
        </a:p>
      </dgm:t>
    </dgm:pt>
    <dgm:pt modelId="{ADBCF72E-33B4-4DAB-BC15-3A535ADEE9A7}" type="pres">
      <dgm:prSet presAssocID="{D727442E-AA6A-4418-AC28-578CF055F1AB}" presName="tile4" presStyleLbl="node1" presStyleIdx="3" presStyleCnt="4"/>
      <dgm:spPr/>
      <dgm:t>
        <a:bodyPr/>
        <a:lstStyle/>
        <a:p>
          <a:endParaRPr lang="zh-CN" altLang="en-US"/>
        </a:p>
      </dgm:t>
    </dgm:pt>
    <dgm:pt modelId="{44FFAE3E-2EFB-4B29-9FBA-0E0D05D671A2}" type="pres">
      <dgm:prSet presAssocID="{D727442E-AA6A-4418-AC28-578CF055F1AB}" presName="tile4text" presStyleLbl="node1" presStyleIdx="3" presStyleCnt="4">
        <dgm:presLayoutVars>
          <dgm:chMax val="0"/>
          <dgm:chPref val="0"/>
          <dgm:bulletEnabled val="1"/>
        </dgm:presLayoutVars>
      </dgm:prSet>
      <dgm:spPr/>
      <dgm:t>
        <a:bodyPr/>
        <a:lstStyle/>
        <a:p>
          <a:endParaRPr lang="zh-CN" altLang="en-US"/>
        </a:p>
      </dgm:t>
    </dgm:pt>
    <dgm:pt modelId="{D32DD6D9-0BBA-4AA7-A49E-C7FF4006B0BF}" type="pres">
      <dgm:prSet presAssocID="{D727442E-AA6A-4418-AC28-578CF055F1AB}" presName="centerTile" presStyleLbl="fgShp" presStyleIdx="0" presStyleCnt="1" custScaleX="102374" custScaleY="127573">
        <dgm:presLayoutVars>
          <dgm:chMax val="0"/>
          <dgm:chPref val="0"/>
        </dgm:presLayoutVars>
      </dgm:prSet>
      <dgm:spPr/>
      <dgm:t>
        <a:bodyPr/>
        <a:lstStyle/>
        <a:p>
          <a:endParaRPr lang="zh-CN" altLang="en-US"/>
        </a:p>
      </dgm:t>
    </dgm:pt>
  </dgm:ptLst>
  <dgm:cxnLst>
    <dgm:cxn modelId="{92BC2DFA-E363-4437-804B-DCB82514BBC0}" srcId="{6AF6DE09-1462-479D-B42B-144C3E099E75}" destId="{4254387B-A1F1-43A7-A0CC-8906821A3340}" srcOrd="2" destOrd="0" parTransId="{DFC10DC2-545C-46FB-A455-9AD4706D5B07}" sibTransId="{42252F95-63B2-4643-893C-D6FE1096DF34}"/>
    <dgm:cxn modelId="{C5A967D0-7DF9-41BB-B533-76B8A43337A2}" type="presOf" srcId="{C89366B4-10A5-43FA-84DF-783D37B62CED}" destId="{0799E503-E1F7-4A01-BEC1-955F062CB5AE}" srcOrd="0" destOrd="0" presId="urn:microsoft.com/office/officeart/2005/8/layout/matrix1"/>
    <dgm:cxn modelId="{5238A1FA-CC6F-43A5-9955-FD25F2B3A333}" type="presOf" srcId="{4254387B-A1F1-43A7-A0CC-8906821A3340}" destId="{774B68C1-FD58-4A97-8049-E7C7B722167F}" srcOrd="1" destOrd="0" presId="urn:microsoft.com/office/officeart/2005/8/layout/matrix1"/>
    <dgm:cxn modelId="{ED9D8404-E12A-46D3-B737-D126B4FA7D1F}" type="presOf" srcId="{6AF6DE09-1462-479D-B42B-144C3E099E75}" destId="{D32DD6D9-0BBA-4AA7-A49E-C7FF4006B0BF}" srcOrd="0" destOrd="0" presId="urn:microsoft.com/office/officeart/2005/8/layout/matrix1"/>
    <dgm:cxn modelId="{B0126BC5-F918-47C8-96ED-A17041FE244A}" type="presOf" srcId="{C04D1147-DF8C-41EC-B635-8542DB579A93}" destId="{ADBCF72E-33B4-4DAB-BC15-3A535ADEE9A7}" srcOrd="0" destOrd="0" presId="urn:microsoft.com/office/officeart/2005/8/layout/matrix1"/>
    <dgm:cxn modelId="{5F1B0906-04E5-4756-A32D-6F1199A102C1}" type="presOf" srcId="{C04D1147-DF8C-41EC-B635-8542DB579A93}" destId="{44FFAE3E-2EFB-4B29-9FBA-0E0D05D671A2}" srcOrd="1" destOrd="0" presId="urn:microsoft.com/office/officeart/2005/8/layout/matrix1"/>
    <dgm:cxn modelId="{67740EC6-80C0-4683-9094-221323B108BE}" type="presOf" srcId="{C89366B4-10A5-43FA-84DF-783D37B62CED}" destId="{8644B61B-7B8A-4A1A-9913-EE1FA6A2F5EB}" srcOrd="1" destOrd="0" presId="urn:microsoft.com/office/officeart/2005/8/layout/matrix1"/>
    <dgm:cxn modelId="{5FC3D2FE-5F07-49B0-9400-A07348959C67}" srcId="{6AF6DE09-1462-479D-B42B-144C3E099E75}" destId="{C04D1147-DF8C-41EC-B635-8542DB579A93}" srcOrd="3" destOrd="0" parTransId="{BC640359-E71B-4B26-AE7C-6CEE1357DA16}" sibTransId="{B1E81F4B-DFB1-4342-9547-07825A97C08C}"/>
    <dgm:cxn modelId="{EFD9A06B-E705-48D7-AA97-41C2C90CAC34}" type="presOf" srcId="{D727442E-AA6A-4418-AC28-578CF055F1AB}" destId="{D1FD5BB6-31FC-46D8-BDB4-5A461C3C73B3}" srcOrd="0" destOrd="0" presId="urn:microsoft.com/office/officeart/2005/8/layout/matrix1"/>
    <dgm:cxn modelId="{18941467-1A53-4587-A10D-EB7DBC7D5ADF}" srcId="{6AF6DE09-1462-479D-B42B-144C3E099E75}" destId="{C53D2C0D-A3F1-491E-B155-55A9F26D4102}" srcOrd="1" destOrd="0" parTransId="{DAF3EC0B-93E0-4306-B9D6-1BB97919B74F}" sibTransId="{345E9965-18BE-4BAC-8944-86B4F4F9056D}"/>
    <dgm:cxn modelId="{AA402661-BBDD-4FC9-9A55-4174ACEFBBF5}" srcId="{D727442E-AA6A-4418-AC28-578CF055F1AB}" destId="{6AF6DE09-1462-479D-B42B-144C3E099E75}" srcOrd="0" destOrd="0" parTransId="{3152ADB1-785C-4EF6-8690-5D8FB7CE75B0}" sibTransId="{B72F2D50-02A0-4B95-B9AC-6CBC3B66BE6E}"/>
    <dgm:cxn modelId="{C0672E05-20FA-46A8-884E-B8CAE5780ACD}" type="presOf" srcId="{C53D2C0D-A3F1-491E-B155-55A9F26D4102}" destId="{2A70152D-59A8-4370-9401-A840F3E4E9EA}" srcOrd="0" destOrd="0" presId="urn:microsoft.com/office/officeart/2005/8/layout/matrix1"/>
    <dgm:cxn modelId="{4F245F46-49CE-4130-A439-B7C3D971CF08}" type="presOf" srcId="{C53D2C0D-A3F1-491E-B155-55A9F26D4102}" destId="{68359332-E9C8-4185-91D5-2D0E4FAABD0E}" srcOrd="1" destOrd="0" presId="urn:microsoft.com/office/officeart/2005/8/layout/matrix1"/>
    <dgm:cxn modelId="{B1EF4A2E-B318-4B65-8F74-E0D86507C81A}" srcId="{6AF6DE09-1462-479D-B42B-144C3E099E75}" destId="{C89366B4-10A5-43FA-84DF-783D37B62CED}" srcOrd="0" destOrd="0" parTransId="{9E0FD465-5AD9-4E3F-82A5-1257C280F4AA}" sibTransId="{4EA8A284-998F-4EEA-9D51-655BDAD55E0F}"/>
    <dgm:cxn modelId="{185525E1-5258-4E89-A0B5-F855092B1B25}" type="presOf" srcId="{4254387B-A1F1-43A7-A0CC-8906821A3340}" destId="{AC77C784-4126-49AA-9BBC-DA94264CE043}" srcOrd="0" destOrd="0" presId="urn:microsoft.com/office/officeart/2005/8/layout/matrix1"/>
    <dgm:cxn modelId="{FDF13DFB-A4D7-4492-B2A4-3AC53337C68E}" type="presParOf" srcId="{D1FD5BB6-31FC-46D8-BDB4-5A461C3C73B3}" destId="{C03C8F8D-8915-4343-8127-5978093A6705}" srcOrd="0" destOrd="0" presId="urn:microsoft.com/office/officeart/2005/8/layout/matrix1"/>
    <dgm:cxn modelId="{303382C5-B00B-46EB-93B5-663324579B1F}" type="presParOf" srcId="{C03C8F8D-8915-4343-8127-5978093A6705}" destId="{0799E503-E1F7-4A01-BEC1-955F062CB5AE}" srcOrd="0" destOrd="0" presId="urn:microsoft.com/office/officeart/2005/8/layout/matrix1"/>
    <dgm:cxn modelId="{3259AB64-1F83-400A-AF4A-4BD8E8330017}" type="presParOf" srcId="{C03C8F8D-8915-4343-8127-5978093A6705}" destId="{8644B61B-7B8A-4A1A-9913-EE1FA6A2F5EB}" srcOrd="1" destOrd="0" presId="urn:microsoft.com/office/officeart/2005/8/layout/matrix1"/>
    <dgm:cxn modelId="{54CD6B35-AF61-45C0-AC72-871DE9272499}" type="presParOf" srcId="{C03C8F8D-8915-4343-8127-5978093A6705}" destId="{2A70152D-59A8-4370-9401-A840F3E4E9EA}" srcOrd="2" destOrd="0" presId="urn:microsoft.com/office/officeart/2005/8/layout/matrix1"/>
    <dgm:cxn modelId="{9295A920-0E67-4589-B704-AAA937730E22}" type="presParOf" srcId="{C03C8F8D-8915-4343-8127-5978093A6705}" destId="{68359332-E9C8-4185-91D5-2D0E4FAABD0E}" srcOrd="3" destOrd="0" presId="urn:microsoft.com/office/officeart/2005/8/layout/matrix1"/>
    <dgm:cxn modelId="{9EDC65AE-EB3F-495B-8D95-B52B110B74DB}" type="presParOf" srcId="{C03C8F8D-8915-4343-8127-5978093A6705}" destId="{AC77C784-4126-49AA-9BBC-DA94264CE043}" srcOrd="4" destOrd="0" presId="urn:microsoft.com/office/officeart/2005/8/layout/matrix1"/>
    <dgm:cxn modelId="{7A1B1560-793D-4BAB-BF84-C268F871B1F5}" type="presParOf" srcId="{C03C8F8D-8915-4343-8127-5978093A6705}" destId="{774B68C1-FD58-4A97-8049-E7C7B722167F}" srcOrd="5" destOrd="0" presId="urn:microsoft.com/office/officeart/2005/8/layout/matrix1"/>
    <dgm:cxn modelId="{A1DE1242-0D19-4913-BC0E-74CD4275BCDA}" type="presParOf" srcId="{C03C8F8D-8915-4343-8127-5978093A6705}" destId="{ADBCF72E-33B4-4DAB-BC15-3A535ADEE9A7}" srcOrd="6" destOrd="0" presId="urn:microsoft.com/office/officeart/2005/8/layout/matrix1"/>
    <dgm:cxn modelId="{182F2BF7-5A44-4F95-A521-D123075F47E4}" type="presParOf" srcId="{C03C8F8D-8915-4343-8127-5978093A6705}" destId="{44FFAE3E-2EFB-4B29-9FBA-0E0D05D671A2}" srcOrd="7" destOrd="0" presId="urn:microsoft.com/office/officeart/2005/8/layout/matrix1"/>
    <dgm:cxn modelId="{9C972073-C7DC-4E12-9BAF-B21E23F31B4B}" type="presParOf" srcId="{D1FD5BB6-31FC-46D8-BDB4-5A461C3C73B3}" destId="{D32DD6D9-0BBA-4AA7-A49E-C7FF4006B0B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FA671-EFB5-4D8D-A186-CD040FB834D5}">
      <dsp:nvSpPr>
        <dsp:cNvPr id="0" name=""/>
        <dsp:cNvSpPr/>
      </dsp:nvSpPr>
      <dsp:spPr>
        <a:xfrm>
          <a:off x="2438400" y="0"/>
          <a:ext cx="1219200" cy="702942"/>
        </a:xfrm>
        <a:prstGeom prst="trapezoid">
          <a:avLst>
            <a:gd name="adj" fmla="val 86721"/>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altLang="zh-CN" sz="1200" kern="1200" dirty="0" smtClean="0"/>
        </a:p>
        <a:p>
          <a:pPr lvl="0" algn="ctr" defTabSz="533400">
            <a:lnSpc>
              <a:spcPct val="90000"/>
            </a:lnSpc>
            <a:spcBef>
              <a:spcPct val="0"/>
            </a:spcBef>
            <a:spcAft>
              <a:spcPct val="35000"/>
            </a:spcAft>
          </a:pPr>
          <a:r>
            <a:rPr lang="zh-CN" altLang="en-US" sz="1400" b="1" kern="1200" dirty="0" smtClean="0"/>
            <a:t>全国</a:t>
          </a:r>
          <a:endParaRPr lang="en-US" altLang="zh-CN" sz="1400" b="1" kern="1200" dirty="0" smtClean="0"/>
        </a:p>
        <a:p>
          <a:pPr lvl="0" algn="ctr" defTabSz="533400">
            <a:lnSpc>
              <a:spcPct val="90000"/>
            </a:lnSpc>
            <a:spcBef>
              <a:spcPct val="0"/>
            </a:spcBef>
            <a:spcAft>
              <a:spcPct val="35000"/>
            </a:spcAft>
          </a:pPr>
          <a:r>
            <a:rPr lang="zh-CN" altLang="en-US" sz="1400" b="1" kern="1200" dirty="0" smtClean="0"/>
            <a:t>总工会</a:t>
          </a:r>
          <a:endParaRPr lang="zh-CN" altLang="en-US" sz="1400" b="1" kern="1200" dirty="0"/>
        </a:p>
      </dsp:txBody>
      <dsp:txXfrm>
        <a:off x="2438400" y="0"/>
        <a:ext cx="1219200" cy="702942"/>
      </dsp:txXfrm>
    </dsp:sp>
    <dsp:sp modelId="{B11687A4-B605-4348-B5C5-38AEC5673EAC}">
      <dsp:nvSpPr>
        <dsp:cNvPr id="0" name=""/>
        <dsp:cNvSpPr/>
      </dsp:nvSpPr>
      <dsp:spPr>
        <a:xfrm>
          <a:off x="1828800" y="702942"/>
          <a:ext cx="2438400" cy="702942"/>
        </a:xfrm>
        <a:prstGeom prst="trapezoid">
          <a:avLst>
            <a:gd name="adj" fmla="val 86721"/>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省级工会</a:t>
          </a:r>
          <a:endParaRPr lang="zh-CN" altLang="en-US" sz="2400" b="1" kern="1200" dirty="0"/>
        </a:p>
      </dsp:txBody>
      <dsp:txXfrm>
        <a:off x="2255520" y="702942"/>
        <a:ext cx="1584960" cy="702942"/>
      </dsp:txXfrm>
    </dsp:sp>
    <dsp:sp modelId="{8983C998-6AE3-450B-AE5B-C6BA4F437A95}">
      <dsp:nvSpPr>
        <dsp:cNvPr id="0" name=""/>
        <dsp:cNvSpPr/>
      </dsp:nvSpPr>
      <dsp:spPr>
        <a:xfrm>
          <a:off x="1219199" y="1405884"/>
          <a:ext cx="3657600" cy="702942"/>
        </a:xfrm>
        <a:prstGeom prst="trapezoid">
          <a:avLst>
            <a:gd name="adj" fmla="val 86721"/>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市级工会</a:t>
          </a:r>
          <a:endParaRPr lang="zh-CN" altLang="en-US" sz="2400" b="1" kern="1200" dirty="0"/>
        </a:p>
      </dsp:txBody>
      <dsp:txXfrm>
        <a:off x="1859279" y="1405884"/>
        <a:ext cx="2377440" cy="702942"/>
      </dsp:txXfrm>
    </dsp:sp>
    <dsp:sp modelId="{855FE388-187F-4588-9109-525013C69778}">
      <dsp:nvSpPr>
        <dsp:cNvPr id="0" name=""/>
        <dsp:cNvSpPr/>
      </dsp:nvSpPr>
      <dsp:spPr>
        <a:xfrm>
          <a:off x="609599" y="2108827"/>
          <a:ext cx="4876800" cy="702942"/>
        </a:xfrm>
        <a:prstGeom prst="trapezoid">
          <a:avLst>
            <a:gd name="adj" fmla="val 86721"/>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县级工会</a:t>
          </a:r>
          <a:endParaRPr lang="zh-CN" altLang="en-US" sz="2400" b="1" kern="1200" dirty="0"/>
        </a:p>
      </dsp:txBody>
      <dsp:txXfrm>
        <a:off x="1463039" y="2108827"/>
        <a:ext cx="3169920" cy="702942"/>
      </dsp:txXfrm>
    </dsp:sp>
    <dsp:sp modelId="{F54AFA24-048C-48DF-8790-FF0D51AB03D8}">
      <dsp:nvSpPr>
        <dsp:cNvPr id="0" name=""/>
        <dsp:cNvSpPr/>
      </dsp:nvSpPr>
      <dsp:spPr>
        <a:xfrm>
          <a:off x="0" y="2811769"/>
          <a:ext cx="6096000" cy="702942"/>
        </a:xfrm>
        <a:prstGeom prst="trapezoid">
          <a:avLst>
            <a:gd name="adj" fmla="val 86721"/>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基层工会</a:t>
          </a:r>
          <a:endParaRPr lang="zh-CN" altLang="en-US" sz="2400" b="1" kern="1200" dirty="0"/>
        </a:p>
      </dsp:txBody>
      <dsp:txXfrm>
        <a:off x="1066799" y="2811769"/>
        <a:ext cx="3962400" cy="70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FA671-EFB5-4D8D-A186-CD040FB834D5}">
      <dsp:nvSpPr>
        <dsp:cNvPr id="0" name=""/>
        <dsp:cNvSpPr/>
      </dsp:nvSpPr>
      <dsp:spPr>
        <a:xfrm>
          <a:off x="2286000" y="0"/>
          <a:ext cx="1524000" cy="878678"/>
        </a:xfrm>
        <a:prstGeom prst="trapezoid">
          <a:avLst>
            <a:gd name="adj" fmla="val 86721"/>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altLang="zh-CN" sz="1200" kern="1200" dirty="0" smtClean="0"/>
        </a:p>
        <a:p>
          <a:pPr lvl="0" algn="ctr" defTabSz="533400">
            <a:lnSpc>
              <a:spcPct val="90000"/>
            </a:lnSpc>
            <a:spcBef>
              <a:spcPct val="0"/>
            </a:spcBef>
            <a:spcAft>
              <a:spcPct val="35000"/>
            </a:spcAft>
          </a:pPr>
          <a:r>
            <a:rPr lang="zh-CN" altLang="en-US" sz="1400" b="1" kern="1200" dirty="0" smtClean="0"/>
            <a:t>省总工会</a:t>
          </a:r>
          <a:endParaRPr lang="zh-CN" altLang="en-US" sz="1400" b="1" kern="1200" dirty="0"/>
        </a:p>
      </dsp:txBody>
      <dsp:txXfrm>
        <a:off x="2286000" y="0"/>
        <a:ext cx="1524000" cy="878678"/>
      </dsp:txXfrm>
    </dsp:sp>
    <dsp:sp modelId="{B11687A4-B605-4348-B5C5-38AEC5673EAC}">
      <dsp:nvSpPr>
        <dsp:cNvPr id="0" name=""/>
        <dsp:cNvSpPr/>
      </dsp:nvSpPr>
      <dsp:spPr>
        <a:xfrm>
          <a:off x="1524000" y="878678"/>
          <a:ext cx="3048000" cy="878678"/>
        </a:xfrm>
        <a:prstGeom prst="trapezoid">
          <a:avLst>
            <a:gd name="adj" fmla="val 86721"/>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省教育工会</a:t>
          </a:r>
          <a:endParaRPr lang="zh-CN" altLang="en-US" sz="2400" b="1" kern="1200" dirty="0"/>
        </a:p>
      </dsp:txBody>
      <dsp:txXfrm>
        <a:off x="2057400" y="878678"/>
        <a:ext cx="1981200" cy="878678"/>
      </dsp:txXfrm>
    </dsp:sp>
    <dsp:sp modelId="{8983C998-6AE3-450B-AE5B-C6BA4F437A95}">
      <dsp:nvSpPr>
        <dsp:cNvPr id="0" name=""/>
        <dsp:cNvSpPr/>
      </dsp:nvSpPr>
      <dsp:spPr>
        <a:xfrm>
          <a:off x="761999" y="1757356"/>
          <a:ext cx="4572000" cy="878678"/>
        </a:xfrm>
        <a:prstGeom prst="trapezoid">
          <a:avLst>
            <a:gd name="adj" fmla="val 86721"/>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ts val="2000"/>
            </a:lnSpc>
            <a:spcBef>
              <a:spcPct val="0"/>
            </a:spcBef>
            <a:spcAft>
              <a:spcPct val="35000"/>
            </a:spcAft>
          </a:pPr>
          <a:r>
            <a:rPr lang="zh-CN" altLang="en-US" sz="2000" b="1" kern="1200" dirty="0" smtClean="0"/>
            <a:t>中国教育工会</a:t>
          </a:r>
          <a:endParaRPr lang="en-US" altLang="zh-CN" sz="2000" b="1" kern="1200" dirty="0" smtClean="0"/>
        </a:p>
        <a:p>
          <a:pPr lvl="0" algn="ctr" defTabSz="889000">
            <a:lnSpc>
              <a:spcPts val="2000"/>
            </a:lnSpc>
            <a:spcBef>
              <a:spcPct val="0"/>
            </a:spcBef>
            <a:spcAft>
              <a:spcPct val="35000"/>
            </a:spcAft>
          </a:pPr>
          <a:r>
            <a:rPr lang="zh-CN" altLang="en-US" sz="2000" b="1" kern="1200" dirty="0" smtClean="0"/>
            <a:t>浙江大学委员会</a:t>
          </a:r>
          <a:endParaRPr lang="zh-CN" altLang="en-US" sz="2000" b="1" kern="1200" dirty="0"/>
        </a:p>
      </dsp:txBody>
      <dsp:txXfrm>
        <a:off x="1562099" y="1757356"/>
        <a:ext cx="2971800" cy="878678"/>
      </dsp:txXfrm>
    </dsp:sp>
    <dsp:sp modelId="{F54AFA24-048C-48DF-8790-FF0D51AB03D8}">
      <dsp:nvSpPr>
        <dsp:cNvPr id="0" name=""/>
        <dsp:cNvSpPr/>
      </dsp:nvSpPr>
      <dsp:spPr>
        <a:xfrm>
          <a:off x="0" y="2636034"/>
          <a:ext cx="6096000" cy="878678"/>
        </a:xfrm>
        <a:prstGeom prst="trapezoid">
          <a:avLst>
            <a:gd name="adj" fmla="val 86721"/>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浙江大学二级工会</a:t>
          </a:r>
          <a:endParaRPr lang="en-US" altLang="zh-CN" sz="2000" b="1" kern="1200" dirty="0" smtClean="0"/>
        </a:p>
        <a:p>
          <a:pPr lvl="0" algn="ctr" defTabSz="889000">
            <a:lnSpc>
              <a:spcPct val="90000"/>
            </a:lnSpc>
            <a:spcBef>
              <a:spcPct val="0"/>
            </a:spcBef>
            <a:spcAft>
              <a:spcPct val="35000"/>
            </a:spcAft>
          </a:pPr>
          <a:r>
            <a:rPr lang="zh-CN" altLang="en-US" sz="2000" b="1" kern="1200" dirty="0" smtClean="0"/>
            <a:t>（附属医院工会、城市学院工会等）</a:t>
          </a:r>
          <a:endParaRPr lang="zh-CN" altLang="en-US" sz="2000" b="1" kern="1200" dirty="0"/>
        </a:p>
      </dsp:txBody>
      <dsp:txXfrm>
        <a:off x="1066799" y="2636034"/>
        <a:ext cx="3962400" cy="87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DB05E-71C2-4DA7-B913-E33F21E58723}">
      <dsp:nvSpPr>
        <dsp:cNvPr id="0" name=""/>
        <dsp:cNvSpPr/>
      </dsp:nvSpPr>
      <dsp:spPr>
        <a:xfrm rot="5400000">
          <a:off x="5222542" y="-2232085"/>
          <a:ext cx="577694" cy="518718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sz="1800" b="1" kern="1200" dirty="0" smtClean="0">
              <a:solidFill>
                <a:srgbClr val="7030A0"/>
              </a:solidFill>
              <a:latin typeface="华文楷体" panose="02010600040101010101" pitchFamily="2" charset="-122"/>
              <a:ea typeface="华文楷体" panose="02010600040101010101" pitchFamily="2" charset="-122"/>
            </a:rPr>
            <a:t>工会会员按本人工资收入的</a:t>
          </a:r>
          <a:r>
            <a:rPr lang="en-US" sz="1800" b="1" kern="1200" dirty="0" smtClean="0">
              <a:solidFill>
                <a:srgbClr val="7030A0"/>
              </a:solidFill>
              <a:latin typeface="华文楷体" panose="02010600040101010101" pitchFamily="2" charset="-122"/>
              <a:ea typeface="华文楷体" panose="02010600040101010101" pitchFamily="2" charset="-122"/>
            </a:rPr>
            <a:t>5‰</a:t>
          </a:r>
          <a:r>
            <a:rPr lang="zh-CN" sz="1800" b="1" kern="1200" dirty="0" smtClean="0">
              <a:solidFill>
                <a:srgbClr val="7030A0"/>
              </a:solidFill>
              <a:latin typeface="华文楷体" panose="02010600040101010101" pitchFamily="2" charset="-122"/>
              <a:ea typeface="华文楷体" panose="02010600040101010101" pitchFamily="2" charset="-122"/>
            </a:rPr>
            <a:t>缴纳的会费</a:t>
          </a:r>
          <a:endParaRPr lang="zh-CN" altLang="en-US" sz="1800" b="1" kern="1200" dirty="0">
            <a:solidFill>
              <a:srgbClr val="7030A0"/>
            </a:solidFill>
            <a:latin typeface="华文楷体" panose="02010600040101010101" pitchFamily="2" charset="-122"/>
            <a:ea typeface="华文楷体" panose="02010600040101010101" pitchFamily="2" charset="-122"/>
          </a:endParaRPr>
        </a:p>
      </dsp:txBody>
      <dsp:txXfrm rot="-5400000">
        <a:off x="2917795" y="100863"/>
        <a:ext cx="5158988" cy="521292"/>
      </dsp:txXfrm>
    </dsp:sp>
    <dsp:sp modelId="{A64A9576-7389-41E2-BF11-909FD408FFB3}">
      <dsp:nvSpPr>
        <dsp:cNvPr id="0" name=""/>
        <dsp:cNvSpPr/>
      </dsp:nvSpPr>
      <dsp:spPr>
        <a:xfrm>
          <a:off x="0" y="450"/>
          <a:ext cx="2917794" cy="72211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会费收入</a:t>
          </a:r>
          <a:endParaRPr lang="zh-CN" altLang="en-US" sz="2200" b="1" kern="1200" dirty="0"/>
        </a:p>
      </dsp:txBody>
      <dsp:txXfrm>
        <a:off x="35251" y="35701"/>
        <a:ext cx="2847292" cy="651615"/>
      </dsp:txXfrm>
    </dsp:sp>
    <dsp:sp modelId="{BC1E5968-C9DA-4E37-BDD4-1F7DCAE50423}">
      <dsp:nvSpPr>
        <dsp:cNvPr id="0" name=""/>
        <dsp:cNvSpPr/>
      </dsp:nvSpPr>
      <dsp:spPr>
        <a:xfrm rot="5400000">
          <a:off x="5222542" y="-1473861"/>
          <a:ext cx="577694" cy="518718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单位按全部职工工资总额</a:t>
          </a:r>
          <a:r>
            <a:rPr lang="en-US" altLang="zh-CN" sz="1800" b="1" kern="1200" dirty="0" smtClean="0">
              <a:solidFill>
                <a:srgbClr val="7030A0"/>
              </a:solidFill>
              <a:latin typeface="楷体" panose="02010609060101010101" pitchFamily="49" charset="-122"/>
              <a:ea typeface="楷体" panose="02010609060101010101" pitchFamily="49" charset="-122"/>
            </a:rPr>
            <a:t>2%</a:t>
          </a:r>
          <a:r>
            <a:rPr lang="zh-CN" altLang="en-US" sz="1800" b="1" kern="1200" dirty="0" smtClean="0">
              <a:solidFill>
                <a:srgbClr val="7030A0"/>
              </a:solidFill>
              <a:latin typeface="楷体" panose="02010609060101010101" pitchFamily="49" charset="-122"/>
              <a:ea typeface="楷体" panose="02010609060101010101" pitchFamily="49" charset="-122"/>
            </a:rPr>
            <a:t>向工会拨缴的经费中的留成部分</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5" y="859087"/>
        <a:ext cx="5158988" cy="521292"/>
      </dsp:txXfrm>
    </dsp:sp>
    <dsp:sp modelId="{0DCB5B09-7E30-4921-9DAC-DF927EA1161F}">
      <dsp:nvSpPr>
        <dsp:cNvPr id="0" name=""/>
        <dsp:cNvSpPr/>
      </dsp:nvSpPr>
      <dsp:spPr>
        <a:xfrm>
          <a:off x="0" y="758674"/>
          <a:ext cx="2917794" cy="72211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拨缴经费收入</a:t>
          </a:r>
          <a:endParaRPr lang="zh-CN" altLang="en-US" sz="2200" b="1" kern="1200" dirty="0"/>
        </a:p>
      </dsp:txBody>
      <dsp:txXfrm>
        <a:off x="35251" y="793925"/>
        <a:ext cx="2847292" cy="651615"/>
      </dsp:txXfrm>
    </dsp:sp>
    <dsp:sp modelId="{8DE3710E-A18E-4C74-8871-9EF02166383E}">
      <dsp:nvSpPr>
        <dsp:cNvPr id="0" name=""/>
        <dsp:cNvSpPr/>
      </dsp:nvSpPr>
      <dsp:spPr>
        <a:xfrm rot="5400000">
          <a:off x="5222542" y="-715638"/>
          <a:ext cx="577694" cy="518718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上级工会拨付的各类补助款项</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5" y="1617310"/>
        <a:ext cx="5158988" cy="521292"/>
      </dsp:txXfrm>
    </dsp:sp>
    <dsp:sp modelId="{FA805291-6697-43B2-B5A5-407E814A0089}">
      <dsp:nvSpPr>
        <dsp:cNvPr id="0" name=""/>
        <dsp:cNvSpPr/>
      </dsp:nvSpPr>
      <dsp:spPr>
        <a:xfrm>
          <a:off x="0" y="1516897"/>
          <a:ext cx="2917794" cy="72211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上级工会补助收入</a:t>
          </a:r>
          <a:endParaRPr lang="zh-CN" altLang="en-US" sz="2200" b="1" kern="1200" dirty="0"/>
        </a:p>
      </dsp:txBody>
      <dsp:txXfrm>
        <a:off x="35251" y="1552148"/>
        <a:ext cx="2847292" cy="651615"/>
      </dsp:txXfrm>
    </dsp:sp>
    <dsp:sp modelId="{C7FBCEE7-6CE0-4FEC-BFB6-30C92376F1F1}">
      <dsp:nvSpPr>
        <dsp:cNvPr id="0" name=""/>
        <dsp:cNvSpPr/>
      </dsp:nvSpPr>
      <dsp:spPr>
        <a:xfrm rot="5400000">
          <a:off x="5222542" y="42585"/>
          <a:ext cx="577694" cy="518718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单位依法对工会组织给予的各项经费补助</a:t>
          </a:r>
          <a:endParaRPr lang="zh-CN" altLang="en-US" sz="1800" b="1" kern="1200" dirty="0"/>
        </a:p>
      </dsp:txBody>
      <dsp:txXfrm rot="-5400000">
        <a:off x="2917795" y="2375534"/>
        <a:ext cx="5158988" cy="521292"/>
      </dsp:txXfrm>
    </dsp:sp>
    <dsp:sp modelId="{F8B0BE9A-91B9-41DC-A9A4-9FD5B5029761}">
      <dsp:nvSpPr>
        <dsp:cNvPr id="0" name=""/>
        <dsp:cNvSpPr/>
      </dsp:nvSpPr>
      <dsp:spPr>
        <a:xfrm>
          <a:off x="0" y="2275121"/>
          <a:ext cx="2917794" cy="72211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行政补助收入</a:t>
          </a:r>
          <a:endParaRPr lang="zh-CN" altLang="en-US" sz="2200" b="1" kern="1200" dirty="0"/>
        </a:p>
      </dsp:txBody>
      <dsp:txXfrm>
        <a:off x="35251" y="2310372"/>
        <a:ext cx="2847292" cy="651615"/>
      </dsp:txXfrm>
    </dsp:sp>
    <dsp:sp modelId="{504FD522-B962-4BCC-88DC-6669E1C589B7}">
      <dsp:nvSpPr>
        <dsp:cNvPr id="0" name=""/>
        <dsp:cNvSpPr/>
      </dsp:nvSpPr>
      <dsp:spPr>
        <a:xfrm rot="5400000">
          <a:off x="5222542" y="807371"/>
          <a:ext cx="577694" cy="518718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事业单位的各项事业收入</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5" y="3140320"/>
        <a:ext cx="5158988" cy="521292"/>
      </dsp:txXfrm>
    </dsp:sp>
    <dsp:sp modelId="{85279DED-F2FD-4CEA-BCFC-11D8C23250B9}">
      <dsp:nvSpPr>
        <dsp:cNvPr id="0" name=""/>
        <dsp:cNvSpPr/>
      </dsp:nvSpPr>
      <dsp:spPr>
        <a:xfrm>
          <a:off x="0" y="3033344"/>
          <a:ext cx="2917794" cy="72211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事业收入</a:t>
          </a:r>
          <a:endParaRPr lang="zh-CN" altLang="en-US" sz="2200" b="1" kern="1200" dirty="0"/>
        </a:p>
      </dsp:txBody>
      <dsp:txXfrm>
        <a:off x="35251" y="3068595"/>
        <a:ext cx="2847292" cy="651615"/>
      </dsp:txXfrm>
    </dsp:sp>
    <dsp:sp modelId="{7AF6C01C-9915-429D-986A-02E56AF5DA68}">
      <dsp:nvSpPr>
        <dsp:cNvPr id="0" name=""/>
        <dsp:cNvSpPr/>
      </dsp:nvSpPr>
      <dsp:spPr>
        <a:xfrm rot="5400000">
          <a:off x="5222542" y="1559032"/>
          <a:ext cx="577694" cy="518718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对外投资取得的收益</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5" y="3891981"/>
        <a:ext cx="5158988" cy="521292"/>
      </dsp:txXfrm>
    </dsp:sp>
    <dsp:sp modelId="{D11DCBE2-4323-4F33-8225-A6FCFF556722}">
      <dsp:nvSpPr>
        <dsp:cNvPr id="0" name=""/>
        <dsp:cNvSpPr/>
      </dsp:nvSpPr>
      <dsp:spPr>
        <a:xfrm>
          <a:off x="0" y="3791568"/>
          <a:ext cx="2917794" cy="72211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投资收益</a:t>
          </a:r>
          <a:endParaRPr lang="zh-CN" altLang="en-US" sz="2200" b="1" kern="1200" dirty="0"/>
        </a:p>
      </dsp:txBody>
      <dsp:txXfrm>
        <a:off x="35251" y="3826819"/>
        <a:ext cx="2847292" cy="651615"/>
      </dsp:txXfrm>
    </dsp:sp>
    <dsp:sp modelId="{B971A56F-DF7D-4486-B1A0-389D1BB48F03}">
      <dsp:nvSpPr>
        <dsp:cNvPr id="0" name=""/>
        <dsp:cNvSpPr/>
      </dsp:nvSpPr>
      <dsp:spPr>
        <a:xfrm rot="5400000">
          <a:off x="5222542" y="2317255"/>
          <a:ext cx="577694" cy="518718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资产盘盈、固定资产处置净收入、接受捐赠收入和利息收入等</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5" y="4650204"/>
        <a:ext cx="5158988" cy="521292"/>
      </dsp:txXfrm>
    </dsp:sp>
    <dsp:sp modelId="{8EAF6770-E67E-4C22-8C1D-8AA659B86C67}">
      <dsp:nvSpPr>
        <dsp:cNvPr id="0" name=""/>
        <dsp:cNvSpPr/>
      </dsp:nvSpPr>
      <dsp:spPr>
        <a:xfrm>
          <a:off x="0" y="4549791"/>
          <a:ext cx="2917794" cy="72211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其他收入</a:t>
          </a:r>
          <a:endParaRPr lang="zh-CN" altLang="en-US" sz="2200" b="1" kern="1200" dirty="0"/>
        </a:p>
      </dsp:txBody>
      <dsp:txXfrm>
        <a:off x="35251" y="4585042"/>
        <a:ext cx="2847292" cy="651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DB05E-71C2-4DA7-B913-E33F21E58723}">
      <dsp:nvSpPr>
        <dsp:cNvPr id="0" name=""/>
        <dsp:cNvSpPr/>
      </dsp:nvSpPr>
      <dsp:spPr>
        <a:xfrm rot="5400000">
          <a:off x="5174143" y="-2170589"/>
          <a:ext cx="674491" cy="5187189"/>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solidFill>
                <a:srgbClr val="7030A0"/>
              </a:solidFill>
              <a:latin typeface="华文楷体" panose="02010600040101010101" pitchFamily="2" charset="-122"/>
              <a:ea typeface="华文楷体" panose="02010600040101010101" pitchFamily="2" charset="-122"/>
            </a:rPr>
            <a:t>工会组织开展职工教育、文体、宣传等活动所发生的支出和工会组织的职工集体福利支出</a:t>
          </a:r>
          <a:endParaRPr lang="zh-CN" altLang="en-US" sz="1700" b="1" kern="1200" dirty="0">
            <a:solidFill>
              <a:srgbClr val="7030A0"/>
            </a:solidFill>
            <a:latin typeface="华文楷体" panose="02010600040101010101" pitchFamily="2" charset="-122"/>
            <a:ea typeface="华文楷体" panose="02010600040101010101" pitchFamily="2" charset="-122"/>
          </a:endParaRPr>
        </a:p>
      </dsp:txBody>
      <dsp:txXfrm rot="-5400000">
        <a:off x="2917794" y="118686"/>
        <a:ext cx="5154263" cy="608639"/>
      </dsp:txXfrm>
    </dsp:sp>
    <dsp:sp modelId="{A64A9576-7389-41E2-BF11-909FD408FFB3}">
      <dsp:nvSpPr>
        <dsp:cNvPr id="0" name=""/>
        <dsp:cNvSpPr/>
      </dsp:nvSpPr>
      <dsp:spPr>
        <a:xfrm>
          <a:off x="0" y="1448"/>
          <a:ext cx="2917794" cy="84311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职工活动支出</a:t>
          </a:r>
          <a:endParaRPr lang="zh-CN" altLang="en-US" sz="2200" b="1" kern="1200" dirty="0"/>
        </a:p>
      </dsp:txBody>
      <dsp:txXfrm>
        <a:off x="41157" y="42605"/>
        <a:ext cx="2835480" cy="760800"/>
      </dsp:txXfrm>
    </dsp:sp>
    <dsp:sp modelId="{BC1E5968-C9DA-4E37-BDD4-1F7DCAE50423}">
      <dsp:nvSpPr>
        <dsp:cNvPr id="0" name=""/>
        <dsp:cNvSpPr/>
      </dsp:nvSpPr>
      <dsp:spPr>
        <a:xfrm rot="5400000">
          <a:off x="5174143" y="-1285319"/>
          <a:ext cx="674491" cy="5187189"/>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基层工会用于维护职工权益的支出</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4" y="1003956"/>
        <a:ext cx="5154263" cy="608639"/>
      </dsp:txXfrm>
    </dsp:sp>
    <dsp:sp modelId="{0DCB5B09-7E30-4921-9DAC-DF927EA1161F}">
      <dsp:nvSpPr>
        <dsp:cNvPr id="0" name=""/>
        <dsp:cNvSpPr/>
      </dsp:nvSpPr>
      <dsp:spPr>
        <a:xfrm>
          <a:off x="0" y="886718"/>
          <a:ext cx="2917794" cy="84311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维权支出</a:t>
          </a:r>
          <a:endParaRPr lang="zh-CN" altLang="en-US" sz="2200" b="1" kern="1200" dirty="0"/>
        </a:p>
      </dsp:txBody>
      <dsp:txXfrm>
        <a:off x="41157" y="927875"/>
        <a:ext cx="2835480" cy="760800"/>
      </dsp:txXfrm>
    </dsp:sp>
    <dsp:sp modelId="{8DE3710E-A18E-4C74-8871-9EF02166383E}">
      <dsp:nvSpPr>
        <dsp:cNvPr id="0" name=""/>
        <dsp:cNvSpPr/>
      </dsp:nvSpPr>
      <dsp:spPr>
        <a:xfrm rot="5400000">
          <a:off x="5174143" y="-400049"/>
          <a:ext cx="674491" cy="5187189"/>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基层工会培训工会干部、加强自身建设以及开展业务工作发生的各项支出</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4" y="1889226"/>
        <a:ext cx="5154263" cy="608639"/>
      </dsp:txXfrm>
    </dsp:sp>
    <dsp:sp modelId="{FA805291-6697-43B2-B5A5-407E814A0089}">
      <dsp:nvSpPr>
        <dsp:cNvPr id="0" name=""/>
        <dsp:cNvSpPr/>
      </dsp:nvSpPr>
      <dsp:spPr>
        <a:xfrm>
          <a:off x="0" y="1771987"/>
          <a:ext cx="2917794" cy="84311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业务支出</a:t>
          </a:r>
          <a:endParaRPr lang="zh-CN" altLang="en-US" sz="2200" b="1" kern="1200" dirty="0"/>
        </a:p>
      </dsp:txBody>
      <dsp:txXfrm>
        <a:off x="41157" y="1813144"/>
        <a:ext cx="2835480" cy="760800"/>
      </dsp:txXfrm>
    </dsp:sp>
    <dsp:sp modelId="{C7FBCEE7-6CE0-4FEC-BFB6-30C92376F1F1}">
      <dsp:nvSpPr>
        <dsp:cNvPr id="0" name=""/>
        <dsp:cNvSpPr/>
      </dsp:nvSpPr>
      <dsp:spPr>
        <a:xfrm rot="5400000">
          <a:off x="5174143" y="485220"/>
          <a:ext cx="674491" cy="5187189"/>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基层工会从事工会建设工程、设备工具购置、大型修缮和信息网络购建而发生的支出</a:t>
          </a:r>
          <a:endParaRPr lang="zh-CN" altLang="en-US" sz="1800" b="1" kern="1200" dirty="0"/>
        </a:p>
      </dsp:txBody>
      <dsp:txXfrm rot="-5400000">
        <a:off x="2917794" y="2774495"/>
        <a:ext cx="5154263" cy="608639"/>
      </dsp:txXfrm>
    </dsp:sp>
    <dsp:sp modelId="{F8B0BE9A-91B9-41DC-A9A4-9FD5B5029761}">
      <dsp:nvSpPr>
        <dsp:cNvPr id="0" name=""/>
        <dsp:cNvSpPr/>
      </dsp:nvSpPr>
      <dsp:spPr>
        <a:xfrm>
          <a:off x="0" y="2657257"/>
          <a:ext cx="2917794" cy="84311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资本性支出</a:t>
          </a:r>
          <a:endParaRPr lang="zh-CN" altLang="en-US" sz="2200" b="1" kern="1200" dirty="0"/>
        </a:p>
      </dsp:txBody>
      <dsp:txXfrm>
        <a:off x="41157" y="2698414"/>
        <a:ext cx="2835480" cy="760800"/>
      </dsp:txXfrm>
    </dsp:sp>
    <dsp:sp modelId="{504FD522-B962-4BCC-88DC-6669E1C589B7}">
      <dsp:nvSpPr>
        <dsp:cNvPr id="0" name=""/>
        <dsp:cNvSpPr/>
      </dsp:nvSpPr>
      <dsp:spPr>
        <a:xfrm rot="5400000">
          <a:off x="5174143" y="1378152"/>
          <a:ext cx="674491" cy="5187189"/>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基层工会对独立核算的附属事业单位的补助和非独立核算的附属事业单位的各项支出</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4" y="3667427"/>
        <a:ext cx="5154263" cy="608639"/>
      </dsp:txXfrm>
    </dsp:sp>
    <dsp:sp modelId="{85279DED-F2FD-4CEA-BCFC-11D8C23250B9}">
      <dsp:nvSpPr>
        <dsp:cNvPr id="0" name=""/>
        <dsp:cNvSpPr/>
      </dsp:nvSpPr>
      <dsp:spPr>
        <a:xfrm>
          <a:off x="0" y="3542527"/>
          <a:ext cx="2917794" cy="84311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事业支出</a:t>
          </a:r>
          <a:endParaRPr lang="zh-CN" altLang="en-US" sz="2200" b="1" kern="1200" dirty="0"/>
        </a:p>
      </dsp:txBody>
      <dsp:txXfrm>
        <a:off x="41157" y="3583684"/>
        <a:ext cx="2835480" cy="760800"/>
      </dsp:txXfrm>
    </dsp:sp>
    <dsp:sp modelId="{B971A56F-DF7D-4486-B1A0-389D1BB48F03}">
      <dsp:nvSpPr>
        <dsp:cNvPr id="0" name=""/>
        <dsp:cNvSpPr/>
      </dsp:nvSpPr>
      <dsp:spPr>
        <a:xfrm rot="5400000">
          <a:off x="5174143" y="2255759"/>
          <a:ext cx="674491" cy="5187189"/>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rgbClr val="7030A0"/>
              </a:solidFill>
              <a:latin typeface="楷体" panose="02010609060101010101" pitchFamily="49" charset="-122"/>
              <a:ea typeface="楷体" panose="02010609060101010101" pitchFamily="49" charset="-122"/>
            </a:rPr>
            <a:t>除上述支出以外的其他各项支出。包括</a:t>
          </a:r>
          <a:r>
            <a:rPr lang="en-US" altLang="en-US" sz="1800" b="1" kern="1200" dirty="0" smtClean="0">
              <a:solidFill>
                <a:srgbClr val="7030A0"/>
              </a:solidFill>
              <a:latin typeface="楷体" panose="02010609060101010101" pitchFamily="49" charset="-122"/>
              <a:ea typeface="楷体" panose="02010609060101010101" pitchFamily="49" charset="-122"/>
            </a:rPr>
            <a:t>:</a:t>
          </a:r>
          <a:r>
            <a:rPr lang="zh-CN" altLang="en-US" sz="1800" b="1" kern="1200" dirty="0" smtClean="0">
              <a:solidFill>
                <a:srgbClr val="7030A0"/>
              </a:solidFill>
              <a:latin typeface="楷体" panose="02010609060101010101" pitchFamily="49" charset="-122"/>
              <a:ea typeface="楷体" panose="02010609060101010101" pitchFamily="49" charset="-122"/>
            </a:rPr>
            <a:t>资产盘亏、固定资产处置净损失、捐赠、赞助等</a:t>
          </a:r>
          <a:endParaRPr lang="zh-CN" altLang="en-US" sz="1800" b="1" kern="1200" dirty="0">
            <a:solidFill>
              <a:srgbClr val="7030A0"/>
            </a:solidFill>
            <a:latin typeface="楷体" panose="02010609060101010101" pitchFamily="49" charset="-122"/>
            <a:ea typeface="楷体" panose="02010609060101010101" pitchFamily="49" charset="-122"/>
          </a:endParaRPr>
        </a:p>
      </dsp:txBody>
      <dsp:txXfrm rot="-5400000">
        <a:off x="2917794" y="4545034"/>
        <a:ext cx="5154263" cy="608639"/>
      </dsp:txXfrm>
    </dsp:sp>
    <dsp:sp modelId="{8EAF6770-E67E-4C22-8C1D-8AA659B86C67}">
      <dsp:nvSpPr>
        <dsp:cNvPr id="0" name=""/>
        <dsp:cNvSpPr/>
      </dsp:nvSpPr>
      <dsp:spPr>
        <a:xfrm>
          <a:off x="0" y="4427797"/>
          <a:ext cx="2917794" cy="84311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其他支出</a:t>
          </a:r>
          <a:endParaRPr lang="zh-CN" altLang="en-US" sz="2200" b="1" kern="1200" dirty="0"/>
        </a:p>
      </dsp:txBody>
      <dsp:txXfrm>
        <a:off x="41157" y="4468954"/>
        <a:ext cx="2835480" cy="760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9D2CB-C7E0-4075-AAC8-0E156F53ADF5}">
      <dsp:nvSpPr>
        <dsp:cNvPr id="0" name=""/>
        <dsp:cNvSpPr/>
      </dsp:nvSpPr>
      <dsp:spPr>
        <a:xfrm>
          <a:off x="2923259" y="4849101"/>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96784" y="4880425"/>
        <a:ext cx="28792" cy="28792"/>
      </dsp:txXfrm>
    </dsp:sp>
    <dsp:sp modelId="{9CD6A675-6E54-429A-A90B-31509DE3B54C}">
      <dsp:nvSpPr>
        <dsp:cNvPr id="0" name=""/>
        <dsp:cNvSpPr/>
      </dsp:nvSpPr>
      <dsp:spPr>
        <a:xfrm>
          <a:off x="509817" y="2700300"/>
          <a:ext cx="575842" cy="2194521"/>
        </a:xfrm>
        <a:custGeom>
          <a:avLst/>
          <a:gdLst/>
          <a:ahLst/>
          <a:cxnLst/>
          <a:rect l="0" t="0" r="0" b="0"/>
          <a:pathLst>
            <a:path>
              <a:moveTo>
                <a:pt x="0" y="0"/>
              </a:moveTo>
              <a:lnTo>
                <a:pt x="287921" y="0"/>
              </a:lnTo>
              <a:lnTo>
                <a:pt x="287921" y="2194521"/>
              </a:lnTo>
              <a:lnTo>
                <a:pt x="575842" y="2194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741018" y="3740840"/>
        <a:ext cx="113440" cy="113440"/>
      </dsp:txXfrm>
    </dsp:sp>
    <dsp:sp modelId="{9C3B53A0-B423-4130-8DEE-4BA69D983733}">
      <dsp:nvSpPr>
        <dsp:cNvPr id="0" name=""/>
        <dsp:cNvSpPr/>
      </dsp:nvSpPr>
      <dsp:spPr>
        <a:xfrm>
          <a:off x="2916665" y="3751840"/>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90190" y="3783164"/>
        <a:ext cx="28792" cy="28792"/>
      </dsp:txXfrm>
    </dsp:sp>
    <dsp:sp modelId="{E90C985B-8101-4852-9650-6381EB60A159}">
      <dsp:nvSpPr>
        <dsp:cNvPr id="0" name=""/>
        <dsp:cNvSpPr/>
      </dsp:nvSpPr>
      <dsp:spPr>
        <a:xfrm>
          <a:off x="509817" y="2700300"/>
          <a:ext cx="575842" cy="1097260"/>
        </a:xfrm>
        <a:custGeom>
          <a:avLst/>
          <a:gdLst/>
          <a:ahLst/>
          <a:cxnLst/>
          <a:rect l="0" t="0" r="0" b="0"/>
          <a:pathLst>
            <a:path>
              <a:moveTo>
                <a:pt x="0" y="0"/>
              </a:moveTo>
              <a:lnTo>
                <a:pt x="287921" y="0"/>
              </a:lnTo>
              <a:lnTo>
                <a:pt x="287921" y="1097260"/>
              </a:lnTo>
              <a:lnTo>
                <a:pt x="575842" y="1097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66759" y="3217950"/>
        <a:ext cx="61959" cy="61959"/>
      </dsp:txXfrm>
    </dsp:sp>
    <dsp:sp modelId="{E7DA8660-8187-4726-86E0-E4C80BCFB247}">
      <dsp:nvSpPr>
        <dsp:cNvPr id="0" name=""/>
        <dsp:cNvSpPr/>
      </dsp:nvSpPr>
      <dsp:spPr>
        <a:xfrm>
          <a:off x="2884620" y="2654580"/>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58145" y="2685903"/>
        <a:ext cx="28792" cy="28792"/>
      </dsp:txXfrm>
    </dsp:sp>
    <dsp:sp modelId="{BB944156-BEB9-46C4-849D-4C9EAB567DB4}">
      <dsp:nvSpPr>
        <dsp:cNvPr id="0" name=""/>
        <dsp:cNvSpPr/>
      </dsp:nvSpPr>
      <dsp:spPr>
        <a:xfrm>
          <a:off x="509817" y="2654580"/>
          <a:ext cx="575842" cy="91440"/>
        </a:xfrm>
        <a:custGeom>
          <a:avLst/>
          <a:gdLst/>
          <a:ahLst/>
          <a:cxnLst/>
          <a:rect l="0" t="0" r="0" b="0"/>
          <a:pathLst>
            <a:path>
              <a:moveTo>
                <a:pt x="0" y="45720"/>
              </a:moveTo>
              <a:lnTo>
                <a:pt x="57584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83342" y="2685903"/>
        <a:ext cx="28792" cy="28792"/>
      </dsp:txXfrm>
    </dsp:sp>
    <dsp:sp modelId="{703B06FC-5B0E-48AC-98D6-4C1A9B0A6B39}">
      <dsp:nvSpPr>
        <dsp:cNvPr id="0" name=""/>
        <dsp:cNvSpPr/>
      </dsp:nvSpPr>
      <dsp:spPr>
        <a:xfrm>
          <a:off x="2916636" y="1557319"/>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90162" y="1588643"/>
        <a:ext cx="28792" cy="28792"/>
      </dsp:txXfrm>
    </dsp:sp>
    <dsp:sp modelId="{E4E8929A-6F61-495A-A224-04962189EA21}">
      <dsp:nvSpPr>
        <dsp:cNvPr id="0" name=""/>
        <dsp:cNvSpPr/>
      </dsp:nvSpPr>
      <dsp:spPr>
        <a:xfrm>
          <a:off x="509817" y="1603039"/>
          <a:ext cx="575842" cy="1097260"/>
        </a:xfrm>
        <a:custGeom>
          <a:avLst/>
          <a:gdLst/>
          <a:ahLst/>
          <a:cxnLst/>
          <a:rect l="0" t="0" r="0" b="0"/>
          <a:pathLst>
            <a:path>
              <a:moveTo>
                <a:pt x="0" y="1097260"/>
              </a:moveTo>
              <a:lnTo>
                <a:pt x="287921" y="1097260"/>
              </a:lnTo>
              <a:lnTo>
                <a:pt x="287921" y="0"/>
              </a:lnTo>
              <a:lnTo>
                <a:pt x="5758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66759" y="2120690"/>
        <a:ext cx="61959" cy="61959"/>
      </dsp:txXfrm>
    </dsp:sp>
    <dsp:sp modelId="{9A2E5550-CF02-4B8F-B1C4-198041A16BF0}">
      <dsp:nvSpPr>
        <dsp:cNvPr id="0" name=""/>
        <dsp:cNvSpPr/>
      </dsp:nvSpPr>
      <dsp:spPr>
        <a:xfrm>
          <a:off x="2916636" y="460058"/>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90162" y="491382"/>
        <a:ext cx="28792" cy="28792"/>
      </dsp:txXfrm>
    </dsp:sp>
    <dsp:sp modelId="{AA3DE14D-9BC9-4AA2-8ACE-191C1CF25776}">
      <dsp:nvSpPr>
        <dsp:cNvPr id="0" name=""/>
        <dsp:cNvSpPr/>
      </dsp:nvSpPr>
      <dsp:spPr>
        <a:xfrm>
          <a:off x="509817" y="505778"/>
          <a:ext cx="575842" cy="2194521"/>
        </a:xfrm>
        <a:custGeom>
          <a:avLst/>
          <a:gdLst/>
          <a:ahLst/>
          <a:cxnLst/>
          <a:rect l="0" t="0" r="0" b="0"/>
          <a:pathLst>
            <a:path>
              <a:moveTo>
                <a:pt x="0" y="2194521"/>
              </a:moveTo>
              <a:lnTo>
                <a:pt x="287921" y="2194521"/>
              </a:lnTo>
              <a:lnTo>
                <a:pt x="287921" y="0"/>
              </a:lnTo>
              <a:lnTo>
                <a:pt x="5758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741018" y="1546319"/>
        <a:ext cx="113440" cy="113440"/>
      </dsp:txXfrm>
    </dsp:sp>
    <dsp:sp modelId="{90D324D5-2500-4956-ACAB-E75401E208AC}">
      <dsp:nvSpPr>
        <dsp:cNvPr id="0" name=""/>
        <dsp:cNvSpPr/>
      </dsp:nvSpPr>
      <dsp:spPr>
        <a:xfrm rot="16200000">
          <a:off x="-1162619" y="2446240"/>
          <a:ext cx="2836753" cy="50811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职工活动支出</a:t>
          </a:r>
          <a:endParaRPr lang="zh-CN" altLang="en-US" sz="2800" b="1" kern="1200" dirty="0"/>
        </a:p>
      </dsp:txBody>
      <dsp:txXfrm>
        <a:off x="-1162619" y="2446240"/>
        <a:ext cx="2836753" cy="508119"/>
      </dsp:txXfrm>
    </dsp:sp>
    <dsp:sp modelId="{392868D2-6660-4A91-ACFD-B1F66CB82A96}">
      <dsp:nvSpPr>
        <dsp:cNvPr id="0" name=""/>
        <dsp:cNvSpPr/>
      </dsp:nvSpPr>
      <dsp:spPr>
        <a:xfrm>
          <a:off x="1085659" y="66874"/>
          <a:ext cx="1830977"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职工教育支出</a:t>
          </a:r>
          <a:endParaRPr lang="zh-CN" altLang="en-US" sz="2200" b="1" kern="1200" dirty="0">
            <a:solidFill>
              <a:srgbClr val="002060"/>
            </a:solidFill>
          </a:endParaRPr>
        </a:p>
      </dsp:txBody>
      <dsp:txXfrm>
        <a:off x="1085659" y="66874"/>
        <a:ext cx="1830977" cy="877808"/>
      </dsp:txXfrm>
    </dsp:sp>
    <dsp:sp modelId="{09883FD2-F937-48A1-8368-12B20FFB49FA}">
      <dsp:nvSpPr>
        <dsp:cNvPr id="0" name=""/>
        <dsp:cNvSpPr/>
      </dsp:nvSpPr>
      <dsp:spPr>
        <a:xfrm>
          <a:off x="3492479" y="66874"/>
          <a:ext cx="4466089"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b="1" kern="1200" dirty="0" smtClean="0">
              <a:solidFill>
                <a:srgbClr val="7030A0"/>
              </a:solidFill>
              <a:latin typeface="楷体" panose="02010609060101010101" pitchFamily="49" charset="-122"/>
              <a:ea typeface="楷体" panose="02010609060101010101" pitchFamily="49" charset="-122"/>
            </a:rPr>
            <a:t>专题、技能培训资料、场租费、讲课费等</a:t>
          </a:r>
          <a:endParaRPr lang="zh-CN" altLang="en-US" sz="1900" b="1" kern="1200" dirty="0">
            <a:solidFill>
              <a:srgbClr val="7030A0"/>
            </a:solidFill>
            <a:latin typeface="楷体" panose="02010609060101010101" pitchFamily="49" charset="-122"/>
            <a:ea typeface="楷体" panose="02010609060101010101" pitchFamily="49" charset="-122"/>
          </a:endParaRPr>
        </a:p>
      </dsp:txBody>
      <dsp:txXfrm>
        <a:off x="3492479" y="66874"/>
        <a:ext cx="4466089" cy="877808"/>
      </dsp:txXfrm>
    </dsp:sp>
    <dsp:sp modelId="{3E9D768E-304E-4134-A9BE-D1ADA747C479}">
      <dsp:nvSpPr>
        <dsp:cNvPr id="0" name=""/>
        <dsp:cNvSpPr/>
      </dsp:nvSpPr>
      <dsp:spPr>
        <a:xfrm>
          <a:off x="1085659" y="1164135"/>
          <a:ext cx="1830977"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文体活动支出</a:t>
          </a:r>
          <a:endParaRPr lang="zh-CN" altLang="en-US" sz="2200" b="1" kern="1200" dirty="0">
            <a:solidFill>
              <a:srgbClr val="002060"/>
            </a:solidFill>
          </a:endParaRPr>
        </a:p>
      </dsp:txBody>
      <dsp:txXfrm>
        <a:off x="1085659" y="1164135"/>
        <a:ext cx="1830977" cy="877808"/>
      </dsp:txXfrm>
    </dsp:sp>
    <dsp:sp modelId="{308386EA-34AC-4C44-BDB4-5A7839A01E6C}">
      <dsp:nvSpPr>
        <dsp:cNvPr id="0" name=""/>
        <dsp:cNvSpPr/>
      </dsp:nvSpPr>
      <dsp:spPr>
        <a:xfrm>
          <a:off x="3492479" y="1164135"/>
          <a:ext cx="4440233"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kern="1200" dirty="0" smtClean="0"/>
            <a:t> </a:t>
          </a:r>
          <a:r>
            <a:rPr lang="zh-CN" altLang="en-US" sz="1900" b="1" kern="1200" dirty="0" smtClean="0">
              <a:solidFill>
                <a:srgbClr val="FF0000"/>
              </a:solidFill>
              <a:latin typeface="楷体" panose="02010609060101010101" pitchFamily="49" charset="-122"/>
              <a:ea typeface="楷体" panose="02010609060101010101" pitchFamily="49" charset="-122"/>
            </a:rPr>
            <a:t>奖金、纪念品、服装费、伙食补助、春秋游、公园年票、看电影、三八节活动</a:t>
          </a:r>
          <a:endParaRPr lang="zh-CN" altLang="en-US" sz="1900" b="1" kern="1200" dirty="0">
            <a:solidFill>
              <a:srgbClr val="FF0000"/>
            </a:solidFill>
            <a:latin typeface="楷体" panose="02010609060101010101" pitchFamily="49" charset="-122"/>
            <a:ea typeface="楷体" panose="02010609060101010101" pitchFamily="49" charset="-122"/>
          </a:endParaRPr>
        </a:p>
      </dsp:txBody>
      <dsp:txXfrm>
        <a:off x="3492479" y="1164135"/>
        <a:ext cx="4440233" cy="877808"/>
      </dsp:txXfrm>
    </dsp:sp>
    <dsp:sp modelId="{A319F3D8-DDE1-4566-8C27-787BC77CE47D}">
      <dsp:nvSpPr>
        <dsp:cNvPr id="0" name=""/>
        <dsp:cNvSpPr/>
      </dsp:nvSpPr>
      <dsp:spPr>
        <a:xfrm>
          <a:off x="1085659" y="2261395"/>
          <a:ext cx="1798960"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宣传活动支出</a:t>
          </a:r>
          <a:endParaRPr lang="zh-CN" altLang="en-US" sz="2200" b="1" kern="1200" dirty="0">
            <a:solidFill>
              <a:srgbClr val="002060"/>
            </a:solidFill>
          </a:endParaRPr>
        </a:p>
      </dsp:txBody>
      <dsp:txXfrm>
        <a:off x="1085659" y="2261395"/>
        <a:ext cx="1798960" cy="877808"/>
      </dsp:txXfrm>
    </dsp:sp>
    <dsp:sp modelId="{9B8BA056-40EC-42A3-B812-7917B2F2DB52}">
      <dsp:nvSpPr>
        <dsp:cNvPr id="0" name=""/>
        <dsp:cNvSpPr/>
      </dsp:nvSpPr>
      <dsp:spPr>
        <a:xfrm>
          <a:off x="3460462" y="2261395"/>
          <a:ext cx="4498538"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en-US" altLang="zh-CN" sz="1900" b="1" kern="1200" dirty="0" smtClean="0">
              <a:solidFill>
                <a:srgbClr val="7030A0"/>
              </a:solidFill>
              <a:latin typeface="楷体" panose="02010609060101010101" pitchFamily="49" charset="-122"/>
              <a:ea typeface="楷体" panose="02010609060101010101" pitchFamily="49" charset="-122"/>
            </a:rPr>
            <a:t>《</a:t>
          </a:r>
          <a:r>
            <a:rPr lang="zh-CN" altLang="en-US" sz="1900" b="1" kern="1200" dirty="0" smtClean="0">
              <a:solidFill>
                <a:srgbClr val="7030A0"/>
              </a:solidFill>
              <a:latin typeface="楷体" panose="02010609060101010101" pitchFamily="49" charset="-122"/>
              <a:ea typeface="楷体" panose="02010609060101010101" pitchFamily="49" charset="-122"/>
            </a:rPr>
            <a:t>浙大教工</a:t>
          </a:r>
          <a:r>
            <a:rPr lang="en-US" altLang="zh-CN" sz="1900" b="1" kern="1200" dirty="0" smtClean="0">
              <a:solidFill>
                <a:srgbClr val="7030A0"/>
              </a:solidFill>
              <a:latin typeface="楷体" panose="02010609060101010101" pitchFamily="49" charset="-122"/>
              <a:ea typeface="楷体" panose="02010609060101010101" pitchFamily="49" charset="-122"/>
            </a:rPr>
            <a:t>》</a:t>
          </a:r>
          <a:r>
            <a:rPr lang="zh-CN" altLang="en-US" sz="1900" b="1" kern="1200" dirty="0" smtClean="0">
              <a:solidFill>
                <a:srgbClr val="7030A0"/>
              </a:solidFill>
              <a:latin typeface="楷体" panose="02010609060101010101" pitchFamily="49" charset="-122"/>
              <a:ea typeface="楷体" panose="02010609060101010101" pitchFamily="49" charset="-122"/>
            </a:rPr>
            <a:t>、网页、微信、宣传展览活动等</a:t>
          </a:r>
          <a:endParaRPr lang="zh-CN" altLang="en-US" sz="1900" b="1" kern="1200" dirty="0">
            <a:solidFill>
              <a:srgbClr val="7030A0"/>
            </a:solidFill>
            <a:latin typeface="楷体" panose="02010609060101010101" pitchFamily="49" charset="-122"/>
            <a:ea typeface="楷体" panose="02010609060101010101" pitchFamily="49" charset="-122"/>
          </a:endParaRPr>
        </a:p>
      </dsp:txBody>
      <dsp:txXfrm>
        <a:off x="3460462" y="2261395"/>
        <a:ext cx="4498538" cy="877808"/>
      </dsp:txXfrm>
    </dsp:sp>
    <dsp:sp modelId="{A4EB71CB-3362-4028-AED2-24841647B99D}">
      <dsp:nvSpPr>
        <dsp:cNvPr id="0" name=""/>
        <dsp:cNvSpPr/>
      </dsp:nvSpPr>
      <dsp:spPr>
        <a:xfrm>
          <a:off x="1085659" y="3358656"/>
          <a:ext cx="1831005"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2060"/>
              </a:solidFill>
            </a:rPr>
            <a:t>职工集体福利支出</a:t>
          </a:r>
          <a:endParaRPr lang="zh-CN" altLang="en-US" sz="1600" b="1" kern="1200" dirty="0">
            <a:solidFill>
              <a:srgbClr val="002060"/>
            </a:solidFill>
          </a:endParaRPr>
        </a:p>
      </dsp:txBody>
      <dsp:txXfrm>
        <a:off x="1085659" y="3358656"/>
        <a:ext cx="1831005" cy="877808"/>
      </dsp:txXfrm>
    </dsp:sp>
    <dsp:sp modelId="{CE5115EA-AE46-4463-A5CD-71C1C7F91500}">
      <dsp:nvSpPr>
        <dsp:cNvPr id="0" name=""/>
        <dsp:cNvSpPr/>
      </dsp:nvSpPr>
      <dsp:spPr>
        <a:xfrm>
          <a:off x="3492508" y="3358656"/>
          <a:ext cx="4498681"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b="1" kern="1200" dirty="0" smtClean="0">
              <a:solidFill>
                <a:srgbClr val="FF0000"/>
              </a:solidFill>
              <a:latin typeface="楷体" panose="02010609060101010101" pitchFamily="49" charset="-122"/>
              <a:ea typeface="楷体" panose="02010609060101010101" pitchFamily="49" charset="-122"/>
            </a:rPr>
            <a:t>节日慰问品、生日蛋糕、婚丧嫁娶、退休离岗等慰问</a:t>
          </a:r>
          <a:endParaRPr lang="zh-CN" altLang="en-US" sz="1900" b="1" kern="1200" dirty="0">
            <a:solidFill>
              <a:srgbClr val="FF0000"/>
            </a:solidFill>
            <a:latin typeface="楷体" panose="02010609060101010101" pitchFamily="49" charset="-122"/>
            <a:ea typeface="楷体" panose="02010609060101010101" pitchFamily="49" charset="-122"/>
          </a:endParaRPr>
        </a:p>
      </dsp:txBody>
      <dsp:txXfrm>
        <a:off x="3492508" y="3358656"/>
        <a:ext cx="4498681" cy="877808"/>
      </dsp:txXfrm>
    </dsp:sp>
    <dsp:sp modelId="{BC9316F1-5994-48A3-AEBE-4576191E9808}">
      <dsp:nvSpPr>
        <dsp:cNvPr id="0" name=""/>
        <dsp:cNvSpPr/>
      </dsp:nvSpPr>
      <dsp:spPr>
        <a:xfrm>
          <a:off x="1085659" y="4455916"/>
          <a:ext cx="1837599"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其他活动支出</a:t>
          </a:r>
          <a:endParaRPr lang="zh-CN" altLang="en-US" sz="2200" b="1" kern="1200" dirty="0">
            <a:solidFill>
              <a:srgbClr val="002060"/>
            </a:solidFill>
          </a:endParaRPr>
        </a:p>
      </dsp:txBody>
      <dsp:txXfrm>
        <a:off x="1085659" y="4455916"/>
        <a:ext cx="1837599" cy="877808"/>
      </dsp:txXfrm>
    </dsp:sp>
    <dsp:sp modelId="{9F412499-2B24-49FD-AC2E-CD8D7C423E7F}">
      <dsp:nvSpPr>
        <dsp:cNvPr id="0" name=""/>
        <dsp:cNvSpPr/>
      </dsp:nvSpPr>
      <dsp:spPr>
        <a:xfrm>
          <a:off x="3499101" y="4455916"/>
          <a:ext cx="4463382"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b="1" kern="1200" dirty="0" smtClean="0">
              <a:solidFill>
                <a:srgbClr val="7030A0"/>
              </a:solidFill>
              <a:latin typeface="楷体" panose="02010609060101010101" pitchFamily="49" charset="-122"/>
              <a:ea typeface="楷体" panose="02010609060101010101" pitchFamily="49" charset="-122"/>
            </a:rPr>
            <a:t>劳模疗休养等</a:t>
          </a:r>
          <a:endParaRPr lang="zh-CN" altLang="en-US" sz="1900" b="1" kern="1200" dirty="0">
            <a:solidFill>
              <a:srgbClr val="7030A0"/>
            </a:solidFill>
            <a:latin typeface="楷体" panose="02010609060101010101" pitchFamily="49" charset="-122"/>
            <a:ea typeface="楷体" panose="02010609060101010101" pitchFamily="49" charset="-122"/>
          </a:endParaRPr>
        </a:p>
      </dsp:txBody>
      <dsp:txXfrm>
        <a:off x="3499101" y="4455916"/>
        <a:ext cx="4463382" cy="877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0AEE5-B499-44F5-B338-F053923CCF47}">
      <dsp:nvSpPr>
        <dsp:cNvPr id="0" name=""/>
        <dsp:cNvSpPr/>
      </dsp:nvSpPr>
      <dsp:spPr>
        <a:xfrm>
          <a:off x="3138542" y="4978976"/>
          <a:ext cx="487937" cy="91440"/>
        </a:xfrm>
        <a:custGeom>
          <a:avLst/>
          <a:gdLst/>
          <a:ahLst/>
          <a:cxnLst/>
          <a:rect l="0" t="0" r="0" b="0"/>
          <a:pathLst>
            <a:path>
              <a:moveTo>
                <a:pt x="0" y="45720"/>
              </a:moveTo>
              <a:lnTo>
                <a:pt x="4879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70312" y="5012497"/>
        <a:ext cx="24396" cy="24396"/>
      </dsp:txXfrm>
    </dsp:sp>
    <dsp:sp modelId="{2B402105-FBCF-49A6-A223-11C62BC87E19}">
      <dsp:nvSpPr>
        <dsp:cNvPr id="0" name=""/>
        <dsp:cNvSpPr/>
      </dsp:nvSpPr>
      <dsp:spPr>
        <a:xfrm>
          <a:off x="1074177" y="2700300"/>
          <a:ext cx="487937" cy="2324396"/>
        </a:xfrm>
        <a:custGeom>
          <a:avLst/>
          <a:gdLst/>
          <a:ahLst/>
          <a:cxnLst/>
          <a:rect l="0" t="0" r="0" b="0"/>
          <a:pathLst>
            <a:path>
              <a:moveTo>
                <a:pt x="0" y="0"/>
              </a:moveTo>
              <a:lnTo>
                <a:pt x="243968" y="0"/>
              </a:lnTo>
              <a:lnTo>
                <a:pt x="243968" y="2324396"/>
              </a:lnTo>
              <a:lnTo>
                <a:pt x="487937" y="2324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1258769" y="3803121"/>
        <a:ext cx="118752" cy="118752"/>
      </dsp:txXfrm>
    </dsp:sp>
    <dsp:sp modelId="{6BC9D2CB-C7E0-4075-AAC8-0E156F53ADF5}">
      <dsp:nvSpPr>
        <dsp:cNvPr id="0" name=""/>
        <dsp:cNvSpPr/>
      </dsp:nvSpPr>
      <dsp:spPr>
        <a:xfrm>
          <a:off x="3119196" y="4049217"/>
          <a:ext cx="487937" cy="91440"/>
        </a:xfrm>
        <a:custGeom>
          <a:avLst/>
          <a:gdLst/>
          <a:ahLst/>
          <a:cxnLst/>
          <a:rect l="0" t="0" r="0" b="0"/>
          <a:pathLst>
            <a:path>
              <a:moveTo>
                <a:pt x="0" y="45720"/>
              </a:moveTo>
              <a:lnTo>
                <a:pt x="4879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50966" y="4082739"/>
        <a:ext cx="24396" cy="24396"/>
      </dsp:txXfrm>
    </dsp:sp>
    <dsp:sp modelId="{9CD6A675-6E54-429A-A90B-31509DE3B54C}">
      <dsp:nvSpPr>
        <dsp:cNvPr id="0" name=""/>
        <dsp:cNvSpPr/>
      </dsp:nvSpPr>
      <dsp:spPr>
        <a:xfrm>
          <a:off x="1074177" y="2700300"/>
          <a:ext cx="487937" cy="1394637"/>
        </a:xfrm>
        <a:custGeom>
          <a:avLst/>
          <a:gdLst/>
          <a:ahLst/>
          <a:cxnLst/>
          <a:rect l="0" t="0" r="0" b="0"/>
          <a:pathLst>
            <a:path>
              <a:moveTo>
                <a:pt x="0" y="0"/>
              </a:moveTo>
              <a:lnTo>
                <a:pt x="243968" y="0"/>
              </a:lnTo>
              <a:lnTo>
                <a:pt x="243968" y="1394637"/>
              </a:lnTo>
              <a:lnTo>
                <a:pt x="487937" y="1394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281208" y="3360680"/>
        <a:ext cx="73876" cy="73876"/>
      </dsp:txXfrm>
    </dsp:sp>
    <dsp:sp modelId="{9C3B53A0-B423-4130-8DEE-4BA69D983733}">
      <dsp:nvSpPr>
        <dsp:cNvPr id="0" name=""/>
        <dsp:cNvSpPr/>
      </dsp:nvSpPr>
      <dsp:spPr>
        <a:xfrm>
          <a:off x="3113609" y="3119459"/>
          <a:ext cx="487937" cy="91440"/>
        </a:xfrm>
        <a:custGeom>
          <a:avLst/>
          <a:gdLst/>
          <a:ahLst/>
          <a:cxnLst/>
          <a:rect l="0" t="0" r="0" b="0"/>
          <a:pathLst>
            <a:path>
              <a:moveTo>
                <a:pt x="0" y="45720"/>
              </a:moveTo>
              <a:lnTo>
                <a:pt x="4879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45379" y="3152980"/>
        <a:ext cx="24396" cy="24396"/>
      </dsp:txXfrm>
    </dsp:sp>
    <dsp:sp modelId="{E90C985B-8101-4852-9650-6381EB60A159}">
      <dsp:nvSpPr>
        <dsp:cNvPr id="0" name=""/>
        <dsp:cNvSpPr/>
      </dsp:nvSpPr>
      <dsp:spPr>
        <a:xfrm>
          <a:off x="1074177" y="2700300"/>
          <a:ext cx="487937" cy="464879"/>
        </a:xfrm>
        <a:custGeom>
          <a:avLst/>
          <a:gdLst/>
          <a:ahLst/>
          <a:cxnLst/>
          <a:rect l="0" t="0" r="0" b="0"/>
          <a:pathLst>
            <a:path>
              <a:moveTo>
                <a:pt x="0" y="0"/>
              </a:moveTo>
              <a:lnTo>
                <a:pt x="243968" y="0"/>
              </a:lnTo>
              <a:lnTo>
                <a:pt x="243968" y="464879"/>
              </a:lnTo>
              <a:lnTo>
                <a:pt x="487937" y="464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01297" y="2915891"/>
        <a:ext cx="33697" cy="33697"/>
      </dsp:txXfrm>
    </dsp:sp>
    <dsp:sp modelId="{E7DA8660-8187-4726-86E0-E4C80BCFB247}">
      <dsp:nvSpPr>
        <dsp:cNvPr id="0" name=""/>
        <dsp:cNvSpPr/>
      </dsp:nvSpPr>
      <dsp:spPr>
        <a:xfrm>
          <a:off x="3086455" y="2189700"/>
          <a:ext cx="487937" cy="91440"/>
        </a:xfrm>
        <a:custGeom>
          <a:avLst/>
          <a:gdLst/>
          <a:ahLst/>
          <a:cxnLst/>
          <a:rect l="0" t="0" r="0" b="0"/>
          <a:pathLst>
            <a:path>
              <a:moveTo>
                <a:pt x="0" y="45720"/>
              </a:moveTo>
              <a:lnTo>
                <a:pt x="4879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18225" y="2223222"/>
        <a:ext cx="24396" cy="24396"/>
      </dsp:txXfrm>
    </dsp:sp>
    <dsp:sp modelId="{BB944156-BEB9-46C4-849D-4C9EAB567DB4}">
      <dsp:nvSpPr>
        <dsp:cNvPr id="0" name=""/>
        <dsp:cNvSpPr/>
      </dsp:nvSpPr>
      <dsp:spPr>
        <a:xfrm>
          <a:off x="1074177" y="2235420"/>
          <a:ext cx="487937" cy="464879"/>
        </a:xfrm>
        <a:custGeom>
          <a:avLst/>
          <a:gdLst/>
          <a:ahLst/>
          <a:cxnLst/>
          <a:rect l="0" t="0" r="0" b="0"/>
          <a:pathLst>
            <a:path>
              <a:moveTo>
                <a:pt x="0" y="464879"/>
              </a:moveTo>
              <a:lnTo>
                <a:pt x="243968" y="464879"/>
              </a:lnTo>
              <a:lnTo>
                <a:pt x="243968" y="0"/>
              </a:lnTo>
              <a:lnTo>
                <a:pt x="4879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01297" y="2451011"/>
        <a:ext cx="33697" cy="33697"/>
      </dsp:txXfrm>
    </dsp:sp>
    <dsp:sp modelId="{703B06FC-5B0E-48AC-98D6-4C1A9B0A6B39}">
      <dsp:nvSpPr>
        <dsp:cNvPr id="0" name=""/>
        <dsp:cNvSpPr/>
      </dsp:nvSpPr>
      <dsp:spPr>
        <a:xfrm>
          <a:off x="3113584" y="1259942"/>
          <a:ext cx="487937" cy="91440"/>
        </a:xfrm>
        <a:custGeom>
          <a:avLst/>
          <a:gdLst/>
          <a:ahLst/>
          <a:cxnLst/>
          <a:rect l="0" t="0" r="0" b="0"/>
          <a:pathLst>
            <a:path>
              <a:moveTo>
                <a:pt x="0" y="45720"/>
              </a:moveTo>
              <a:lnTo>
                <a:pt x="4879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45354" y="1293463"/>
        <a:ext cx="24396" cy="24396"/>
      </dsp:txXfrm>
    </dsp:sp>
    <dsp:sp modelId="{E4E8929A-6F61-495A-A224-04962189EA21}">
      <dsp:nvSpPr>
        <dsp:cNvPr id="0" name=""/>
        <dsp:cNvSpPr/>
      </dsp:nvSpPr>
      <dsp:spPr>
        <a:xfrm>
          <a:off x="1074177" y="1305662"/>
          <a:ext cx="487937" cy="1394637"/>
        </a:xfrm>
        <a:custGeom>
          <a:avLst/>
          <a:gdLst/>
          <a:ahLst/>
          <a:cxnLst/>
          <a:rect l="0" t="0" r="0" b="0"/>
          <a:pathLst>
            <a:path>
              <a:moveTo>
                <a:pt x="0" y="1394637"/>
              </a:moveTo>
              <a:lnTo>
                <a:pt x="243968" y="1394637"/>
              </a:lnTo>
              <a:lnTo>
                <a:pt x="243968" y="0"/>
              </a:lnTo>
              <a:lnTo>
                <a:pt x="4879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281208" y="1966042"/>
        <a:ext cx="73876" cy="73876"/>
      </dsp:txXfrm>
    </dsp:sp>
    <dsp:sp modelId="{9A2E5550-CF02-4B8F-B1C4-198041A16BF0}">
      <dsp:nvSpPr>
        <dsp:cNvPr id="0" name=""/>
        <dsp:cNvSpPr/>
      </dsp:nvSpPr>
      <dsp:spPr>
        <a:xfrm>
          <a:off x="3113584" y="330183"/>
          <a:ext cx="487937" cy="91440"/>
        </a:xfrm>
        <a:custGeom>
          <a:avLst/>
          <a:gdLst/>
          <a:ahLst/>
          <a:cxnLst/>
          <a:rect l="0" t="0" r="0" b="0"/>
          <a:pathLst>
            <a:path>
              <a:moveTo>
                <a:pt x="0" y="45720"/>
              </a:moveTo>
              <a:lnTo>
                <a:pt x="4879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45354" y="363705"/>
        <a:ext cx="24396" cy="24396"/>
      </dsp:txXfrm>
    </dsp:sp>
    <dsp:sp modelId="{AA3DE14D-9BC9-4AA2-8ACE-191C1CF25776}">
      <dsp:nvSpPr>
        <dsp:cNvPr id="0" name=""/>
        <dsp:cNvSpPr/>
      </dsp:nvSpPr>
      <dsp:spPr>
        <a:xfrm>
          <a:off x="1074177" y="375903"/>
          <a:ext cx="487937" cy="2324396"/>
        </a:xfrm>
        <a:custGeom>
          <a:avLst/>
          <a:gdLst/>
          <a:ahLst/>
          <a:cxnLst/>
          <a:rect l="0" t="0" r="0" b="0"/>
          <a:pathLst>
            <a:path>
              <a:moveTo>
                <a:pt x="0" y="2324396"/>
              </a:moveTo>
              <a:lnTo>
                <a:pt x="243968" y="2324396"/>
              </a:lnTo>
              <a:lnTo>
                <a:pt x="243968" y="0"/>
              </a:lnTo>
              <a:lnTo>
                <a:pt x="4879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1258769" y="1478725"/>
        <a:ext cx="118752" cy="118752"/>
      </dsp:txXfrm>
    </dsp:sp>
    <dsp:sp modelId="{90D324D5-2500-4956-ACAB-E75401E208AC}">
      <dsp:nvSpPr>
        <dsp:cNvPr id="0" name=""/>
        <dsp:cNvSpPr/>
      </dsp:nvSpPr>
      <dsp:spPr>
        <a:xfrm rot="16200000">
          <a:off x="-375063" y="2452913"/>
          <a:ext cx="2403709" cy="494772"/>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维权支出</a:t>
          </a:r>
          <a:endParaRPr lang="zh-CN" altLang="en-US" sz="2800" b="1" kern="1200" dirty="0"/>
        </a:p>
      </dsp:txBody>
      <dsp:txXfrm>
        <a:off x="-375063" y="2452913"/>
        <a:ext cx="2403709" cy="494772"/>
      </dsp:txXfrm>
    </dsp:sp>
    <dsp:sp modelId="{392868D2-6660-4A91-ACFD-B1F66CB82A96}">
      <dsp:nvSpPr>
        <dsp:cNvPr id="0" name=""/>
        <dsp:cNvSpPr/>
      </dsp:nvSpPr>
      <dsp:spPr>
        <a:xfrm>
          <a:off x="1562115" y="4000"/>
          <a:ext cx="1551469" cy="74380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2060"/>
              </a:solidFill>
            </a:rPr>
            <a:t>劳动关系协调费</a:t>
          </a:r>
          <a:endParaRPr lang="zh-CN" altLang="en-US" sz="1600" b="1" kern="1200" dirty="0">
            <a:solidFill>
              <a:srgbClr val="002060"/>
            </a:solidFill>
          </a:endParaRPr>
        </a:p>
      </dsp:txBody>
      <dsp:txXfrm>
        <a:off x="1562115" y="4000"/>
        <a:ext cx="1551469" cy="743806"/>
      </dsp:txXfrm>
    </dsp:sp>
    <dsp:sp modelId="{09883FD2-F937-48A1-8368-12B20FFB49FA}">
      <dsp:nvSpPr>
        <dsp:cNvPr id="0" name=""/>
        <dsp:cNvSpPr/>
      </dsp:nvSpPr>
      <dsp:spPr>
        <a:xfrm>
          <a:off x="3601522" y="4000"/>
          <a:ext cx="3784319" cy="74380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9210" tIns="29210" rIns="29210" bIns="29210" numCol="1" spcCol="1270" anchor="ctr" anchorCtr="0">
          <a:noAutofit/>
        </a:bodyPr>
        <a:lstStyle/>
        <a:p>
          <a:pPr lvl="0" algn="l" defTabSz="2044700">
            <a:lnSpc>
              <a:spcPct val="90000"/>
            </a:lnSpc>
            <a:spcBef>
              <a:spcPct val="0"/>
            </a:spcBef>
            <a:spcAft>
              <a:spcPct val="35000"/>
            </a:spcAft>
          </a:pPr>
          <a:endParaRPr lang="zh-CN" altLang="en-US" sz="4600" kern="1200" dirty="0">
            <a:solidFill>
              <a:srgbClr val="7030A0"/>
            </a:solidFill>
            <a:latin typeface="楷体" panose="02010609060101010101" pitchFamily="49" charset="-122"/>
            <a:ea typeface="楷体" panose="02010609060101010101" pitchFamily="49" charset="-122"/>
          </a:endParaRPr>
        </a:p>
      </dsp:txBody>
      <dsp:txXfrm>
        <a:off x="3601522" y="4000"/>
        <a:ext cx="3784319" cy="743806"/>
      </dsp:txXfrm>
    </dsp:sp>
    <dsp:sp modelId="{3E9D768E-304E-4134-A9BE-D1ADA747C479}">
      <dsp:nvSpPr>
        <dsp:cNvPr id="0" name=""/>
        <dsp:cNvSpPr/>
      </dsp:nvSpPr>
      <dsp:spPr>
        <a:xfrm>
          <a:off x="1562115" y="933758"/>
          <a:ext cx="1551469" cy="74380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劳动保护费</a:t>
          </a:r>
          <a:endParaRPr lang="zh-CN" altLang="en-US" sz="2200" b="1" kern="1200" dirty="0">
            <a:solidFill>
              <a:srgbClr val="002060"/>
            </a:solidFill>
          </a:endParaRPr>
        </a:p>
      </dsp:txBody>
      <dsp:txXfrm>
        <a:off x="1562115" y="933758"/>
        <a:ext cx="1551469" cy="743806"/>
      </dsp:txXfrm>
    </dsp:sp>
    <dsp:sp modelId="{308386EA-34AC-4C44-BDB4-5A7839A01E6C}">
      <dsp:nvSpPr>
        <dsp:cNvPr id="0" name=""/>
        <dsp:cNvSpPr/>
      </dsp:nvSpPr>
      <dsp:spPr>
        <a:xfrm>
          <a:off x="3601522" y="933758"/>
          <a:ext cx="3762411" cy="74380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9210" tIns="29210" rIns="29210" bIns="29210" numCol="1" spcCol="1270" anchor="ctr" anchorCtr="0">
          <a:noAutofit/>
        </a:bodyPr>
        <a:lstStyle/>
        <a:p>
          <a:pPr lvl="0" algn="l" defTabSz="2044700">
            <a:lnSpc>
              <a:spcPct val="90000"/>
            </a:lnSpc>
            <a:spcBef>
              <a:spcPct val="0"/>
            </a:spcBef>
            <a:spcAft>
              <a:spcPct val="35000"/>
            </a:spcAft>
          </a:pPr>
          <a:r>
            <a:rPr lang="zh-CN" altLang="en-US" sz="4600" kern="1200" dirty="0" smtClean="0"/>
            <a:t> </a:t>
          </a:r>
          <a:endParaRPr lang="zh-CN" altLang="en-US" sz="4600" kern="1200" dirty="0">
            <a:solidFill>
              <a:srgbClr val="FF0000"/>
            </a:solidFill>
            <a:latin typeface="楷体" panose="02010609060101010101" pitchFamily="49" charset="-122"/>
            <a:ea typeface="楷体" panose="02010609060101010101" pitchFamily="49" charset="-122"/>
          </a:endParaRPr>
        </a:p>
      </dsp:txBody>
      <dsp:txXfrm>
        <a:off x="3601522" y="933758"/>
        <a:ext cx="3762411" cy="743806"/>
      </dsp:txXfrm>
    </dsp:sp>
    <dsp:sp modelId="{A319F3D8-DDE1-4566-8C27-787BC77CE47D}">
      <dsp:nvSpPr>
        <dsp:cNvPr id="0" name=""/>
        <dsp:cNvSpPr/>
      </dsp:nvSpPr>
      <dsp:spPr>
        <a:xfrm>
          <a:off x="1562115" y="1863517"/>
          <a:ext cx="1524340" cy="74380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法律援助费</a:t>
          </a:r>
          <a:endParaRPr lang="zh-CN" altLang="en-US" sz="2200" b="1" kern="1200" dirty="0">
            <a:solidFill>
              <a:srgbClr val="002060"/>
            </a:solidFill>
          </a:endParaRPr>
        </a:p>
      </dsp:txBody>
      <dsp:txXfrm>
        <a:off x="1562115" y="1863517"/>
        <a:ext cx="1524340" cy="743806"/>
      </dsp:txXfrm>
    </dsp:sp>
    <dsp:sp modelId="{9B8BA056-40EC-42A3-B812-7917B2F2DB52}">
      <dsp:nvSpPr>
        <dsp:cNvPr id="0" name=""/>
        <dsp:cNvSpPr/>
      </dsp:nvSpPr>
      <dsp:spPr>
        <a:xfrm>
          <a:off x="3574392" y="1863517"/>
          <a:ext cx="3811814" cy="74380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zh-CN" altLang="en-US" sz="2200" b="1" kern="1200" dirty="0" smtClean="0">
              <a:solidFill>
                <a:srgbClr val="7030A0"/>
              </a:solidFill>
              <a:latin typeface="楷体" panose="02010609060101010101" pitchFamily="49" charset="-122"/>
              <a:ea typeface="楷体" panose="02010609060101010101" pitchFamily="49" charset="-122"/>
            </a:rPr>
            <a:t>法律咨询室费用</a:t>
          </a:r>
          <a:endParaRPr lang="zh-CN" altLang="en-US" sz="2200" b="1" kern="1200" dirty="0">
            <a:solidFill>
              <a:srgbClr val="7030A0"/>
            </a:solidFill>
            <a:latin typeface="楷体" panose="02010609060101010101" pitchFamily="49" charset="-122"/>
            <a:ea typeface="楷体" panose="02010609060101010101" pitchFamily="49" charset="-122"/>
          </a:endParaRPr>
        </a:p>
      </dsp:txBody>
      <dsp:txXfrm>
        <a:off x="3574392" y="1863517"/>
        <a:ext cx="3811814" cy="743806"/>
      </dsp:txXfrm>
    </dsp:sp>
    <dsp:sp modelId="{A4EB71CB-3362-4028-AED2-24841647B99D}">
      <dsp:nvSpPr>
        <dsp:cNvPr id="0" name=""/>
        <dsp:cNvSpPr/>
      </dsp:nvSpPr>
      <dsp:spPr>
        <a:xfrm>
          <a:off x="1562115" y="2793275"/>
          <a:ext cx="1551494" cy="74380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2060"/>
              </a:solidFill>
            </a:rPr>
            <a:t>困难职工帮扶费</a:t>
          </a:r>
          <a:endParaRPr lang="zh-CN" altLang="en-US" sz="1600" b="1" kern="1200" dirty="0">
            <a:solidFill>
              <a:srgbClr val="002060"/>
            </a:solidFill>
          </a:endParaRPr>
        </a:p>
      </dsp:txBody>
      <dsp:txXfrm>
        <a:off x="1562115" y="2793275"/>
        <a:ext cx="1551494" cy="743806"/>
      </dsp:txXfrm>
    </dsp:sp>
    <dsp:sp modelId="{CE5115EA-AE46-4463-A5CD-71C1C7F91500}">
      <dsp:nvSpPr>
        <dsp:cNvPr id="0" name=""/>
        <dsp:cNvSpPr/>
      </dsp:nvSpPr>
      <dsp:spPr>
        <a:xfrm>
          <a:off x="3601546" y="2793275"/>
          <a:ext cx="3811936" cy="74380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zh-CN" altLang="en-US" sz="2200" b="1" kern="1200" dirty="0" smtClean="0">
              <a:solidFill>
                <a:srgbClr val="7030A0"/>
              </a:solidFill>
              <a:latin typeface="楷体" panose="02010609060101010101" pitchFamily="49" charset="-122"/>
              <a:ea typeface="楷体" panose="02010609060101010101" pitchFamily="49" charset="-122"/>
            </a:rPr>
            <a:t>本人家庭因大病、意外事故等原因致困的慰问</a:t>
          </a:r>
          <a:endParaRPr lang="zh-CN" altLang="en-US" sz="2200" b="1" kern="1200" dirty="0">
            <a:solidFill>
              <a:srgbClr val="7030A0"/>
            </a:solidFill>
            <a:latin typeface="楷体" panose="02010609060101010101" pitchFamily="49" charset="-122"/>
            <a:ea typeface="楷体" panose="02010609060101010101" pitchFamily="49" charset="-122"/>
          </a:endParaRPr>
        </a:p>
      </dsp:txBody>
      <dsp:txXfrm>
        <a:off x="3601546" y="2793275"/>
        <a:ext cx="3811936" cy="743806"/>
      </dsp:txXfrm>
    </dsp:sp>
    <dsp:sp modelId="{BC9316F1-5994-48A3-AEBE-4576191E9808}">
      <dsp:nvSpPr>
        <dsp:cNvPr id="0" name=""/>
        <dsp:cNvSpPr/>
      </dsp:nvSpPr>
      <dsp:spPr>
        <a:xfrm>
          <a:off x="1562115" y="3723034"/>
          <a:ext cx="1557080" cy="74380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送温暖费</a:t>
          </a:r>
          <a:endParaRPr lang="zh-CN" altLang="en-US" sz="2200" b="1" kern="1200" dirty="0">
            <a:solidFill>
              <a:srgbClr val="002060"/>
            </a:solidFill>
          </a:endParaRPr>
        </a:p>
      </dsp:txBody>
      <dsp:txXfrm>
        <a:off x="1562115" y="3723034"/>
        <a:ext cx="1557080" cy="743806"/>
      </dsp:txXfrm>
    </dsp:sp>
    <dsp:sp modelId="{9F412499-2B24-49FD-AC2E-CD8D7C423E7F}">
      <dsp:nvSpPr>
        <dsp:cNvPr id="0" name=""/>
        <dsp:cNvSpPr/>
      </dsp:nvSpPr>
      <dsp:spPr>
        <a:xfrm>
          <a:off x="3607133" y="3723034"/>
          <a:ext cx="3782026" cy="74380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zh-CN" altLang="en-US" sz="2200" b="1" kern="1200" dirty="0" smtClean="0">
              <a:solidFill>
                <a:srgbClr val="7030A0"/>
              </a:solidFill>
              <a:latin typeface="楷体" panose="02010609060101010101" pitchFamily="49" charset="-122"/>
              <a:ea typeface="楷体" panose="02010609060101010101" pitchFamily="49" charset="-122"/>
            </a:rPr>
            <a:t>省教育工会困难补助等</a:t>
          </a:r>
          <a:endParaRPr lang="zh-CN" altLang="en-US" sz="2200" b="1" kern="1200" dirty="0">
            <a:solidFill>
              <a:srgbClr val="7030A0"/>
            </a:solidFill>
            <a:latin typeface="楷体" panose="02010609060101010101" pitchFamily="49" charset="-122"/>
            <a:ea typeface="楷体" panose="02010609060101010101" pitchFamily="49" charset="-122"/>
          </a:endParaRPr>
        </a:p>
      </dsp:txBody>
      <dsp:txXfrm>
        <a:off x="3607133" y="3723034"/>
        <a:ext cx="3782026" cy="743806"/>
      </dsp:txXfrm>
    </dsp:sp>
    <dsp:sp modelId="{67F85A4D-F615-41B7-AB82-21FD4C6D24A8}">
      <dsp:nvSpPr>
        <dsp:cNvPr id="0" name=""/>
        <dsp:cNvSpPr/>
      </dsp:nvSpPr>
      <dsp:spPr>
        <a:xfrm>
          <a:off x="1562115" y="4652792"/>
          <a:ext cx="1576427" cy="74380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02060"/>
              </a:solidFill>
            </a:rPr>
            <a:t>其他维权支出</a:t>
          </a:r>
          <a:endParaRPr lang="zh-CN" altLang="en-US" sz="2000" b="1" kern="1200" dirty="0">
            <a:solidFill>
              <a:srgbClr val="002060"/>
            </a:solidFill>
          </a:endParaRPr>
        </a:p>
      </dsp:txBody>
      <dsp:txXfrm>
        <a:off x="1562115" y="4652792"/>
        <a:ext cx="1576427" cy="743806"/>
      </dsp:txXfrm>
    </dsp:sp>
    <dsp:sp modelId="{121AFCE3-65D4-483B-885E-4D20B1EBAB32}">
      <dsp:nvSpPr>
        <dsp:cNvPr id="0" name=""/>
        <dsp:cNvSpPr/>
      </dsp:nvSpPr>
      <dsp:spPr>
        <a:xfrm>
          <a:off x="3626479" y="4652792"/>
          <a:ext cx="3787003" cy="74380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zh-CN" altLang="en-US" sz="2200" b="1" kern="1200" dirty="0" smtClean="0">
              <a:solidFill>
                <a:srgbClr val="7030A0"/>
              </a:solidFill>
              <a:latin typeface="楷体" panose="02010609060101010101" pitchFamily="49" charset="-122"/>
              <a:ea typeface="楷体" panose="02010609060101010101" pitchFamily="49" charset="-122"/>
            </a:rPr>
            <a:t>职工大病医疗互助保障补助</a:t>
          </a:r>
          <a:endParaRPr lang="zh-CN" altLang="en-US" sz="2200" b="1" kern="1200" dirty="0">
            <a:solidFill>
              <a:srgbClr val="7030A0"/>
            </a:solidFill>
            <a:latin typeface="楷体" panose="02010609060101010101" pitchFamily="49" charset="-122"/>
            <a:ea typeface="楷体" panose="02010609060101010101" pitchFamily="49" charset="-122"/>
          </a:endParaRPr>
        </a:p>
      </dsp:txBody>
      <dsp:txXfrm>
        <a:off x="3626479" y="4652792"/>
        <a:ext cx="3787003" cy="743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B53A0-B423-4130-8DEE-4BA69D983733}">
      <dsp:nvSpPr>
        <dsp:cNvPr id="0" name=""/>
        <dsp:cNvSpPr/>
      </dsp:nvSpPr>
      <dsp:spPr>
        <a:xfrm>
          <a:off x="2916665" y="4300470"/>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90190" y="4331794"/>
        <a:ext cx="28792" cy="28792"/>
      </dsp:txXfrm>
    </dsp:sp>
    <dsp:sp modelId="{E90C985B-8101-4852-9650-6381EB60A159}">
      <dsp:nvSpPr>
        <dsp:cNvPr id="0" name=""/>
        <dsp:cNvSpPr/>
      </dsp:nvSpPr>
      <dsp:spPr>
        <a:xfrm>
          <a:off x="509817" y="2700300"/>
          <a:ext cx="575842" cy="1645890"/>
        </a:xfrm>
        <a:custGeom>
          <a:avLst/>
          <a:gdLst/>
          <a:ahLst/>
          <a:cxnLst/>
          <a:rect l="0" t="0" r="0" b="0"/>
          <a:pathLst>
            <a:path>
              <a:moveTo>
                <a:pt x="0" y="0"/>
              </a:moveTo>
              <a:lnTo>
                <a:pt x="287921" y="0"/>
              </a:lnTo>
              <a:lnTo>
                <a:pt x="287921" y="1645890"/>
              </a:lnTo>
              <a:lnTo>
                <a:pt x="575842" y="1645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754145" y="3479652"/>
        <a:ext cx="87185" cy="87185"/>
      </dsp:txXfrm>
    </dsp:sp>
    <dsp:sp modelId="{E7DA8660-8187-4726-86E0-E4C80BCFB247}">
      <dsp:nvSpPr>
        <dsp:cNvPr id="0" name=""/>
        <dsp:cNvSpPr/>
      </dsp:nvSpPr>
      <dsp:spPr>
        <a:xfrm>
          <a:off x="2884620" y="3203210"/>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58145" y="3234534"/>
        <a:ext cx="28792" cy="28792"/>
      </dsp:txXfrm>
    </dsp:sp>
    <dsp:sp modelId="{BB944156-BEB9-46C4-849D-4C9EAB567DB4}">
      <dsp:nvSpPr>
        <dsp:cNvPr id="0" name=""/>
        <dsp:cNvSpPr/>
      </dsp:nvSpPr>
      <dsp:spPr>
        <a:xfrm>
          <a:off x="509817" y="2700300"/>
          <a:ext cx="575842" cy="548630"/>
        </a:xfrm>
        <a:custGeom>
          <a:avLst/>
          <a:gdLst/>
          <a:ahLst/>
          <a:cxnLst/>
          <a:rect l="0" t="0" r="0" b="0"/>
          <a:pathLst>
            <a:path>
              <a:moveTo>
                <a:pt x="0" y="0"/>
              </a:moveTo>
              <a:lnTo>
                <a:pt x="287921" y="0"/>
              </a:lnTo>
              <a:lnTo>
                <a:pt x="287921" y="548630"/>
              </a:lnTo>
              <a:lnTo>
                <a:pt x="575842" y="548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77854" y="2954731"/>
        <a:ext cx="39767" cy="39767"/>
      </dsp:txXfrm>
    </dsp:sp>
    <dsp:sp modelId="{703B06FC-5B0E-48AC-98D6-4C1A9B0A6B39}">
      <dsp:nvSpPr>
        <dsp:cNvPr id="0" name=""/>
        <dsp:cNvSpPr/>
      </dsp:nvSpPr>
      <dsp:spPr>
        <a:xfrm>
          <a:off x="2916636" y="2105949"/>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90162" y="2137273"/>
        <a:ext cx="28792" cy="28792"/>
      </dsp:txXfrm>
    </dsp:sp>
    <dsp:sp modelId="{E4E8929A-6F61-495A-A224-04962189EA21}">
      <dsp:nvSpPr>
        <dsp:cNvPr id="0" name=""/>
        <dsp:cNvSpPr/>
      </dsp:nvSpPr>
      <dsp:spPr>
        <a:xfrm>
          <a:off x="509817" y="2151669"/>
          <a:ext cx="575842" cy="548630"/>
        </a:xfrm>
        <a:custGeom>
          <a:avLst/>
          <a:gdLst/>
          <a:ahLst/>
          <a:cxnLst/>
          <a:rect l="0" t="0" r="0" b="0"/>
          <a:pathLst>
            <a:path>
              <a:moveTo>
                <a:pt x="0" y="548630"/>
              </a:moveTo>
              <a:lnTo>
                <a:pt x="287921" y="548630"/>
              </a:lnTo>
              <a:lnTo>
                <a:pt x="287921" y="0"/>
              </a:lnTo>
              <a:lnTo>
                <a:pt x="5758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77854" y="2406100"/>
        <a:ext cx="39767" cy="39767"/>
      </dsp:txXfrm>
    </dsp:sp>
    <dsp:sp modelId="{9A2E5550-CF02-4B8F-B1C4-198041A16BF0}">
      <dsp:nvSpPr>
        <dsp:cNvPr id="0" name=""/>
        <dsp:cNvSpPr/>
      </dsp:nvSpPr>
      <dsp:spPr>
        <a:xfrm>
          <a:off x="2916636" y="1008689"/>
          <a:ext cx="575842" cy="91440"/>
        </a:xfrm>
        <a:custGeom>
          <a:avLst/>
          <a:gdLst/>
          <a:ahLst/>
          <a:cxnLst/>
          <a:rect l="0" t="0" r="0" b="0"/>
          <a:pathLst>
            <a:path>
              <a:moveTo>
                <a:pt x="0" y="45720"/>
              </a:moveTo>
              <a:lnTo>
                <a:pt x="57584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90162" y="1040013"/>
        <a:ext cx="28792" cy="28792"/>
      </dsp:txXfrm>
    </dsp:sp>
    <dsp:sp modelId="{AA3DE14D-9BC9-4AA2-8ACE-191C1CF25776}">
      <dsp:nvSpPr>
        <dsp:cNvPr id="0" name=""/>
        <dsp:cNvSpPr/>
      </dsp:nvSpPr>
      <dsp:spPr>
        <a:xfrm>
          <a:off x="509817" y="1054409"/>
          <a:ext cx="575842" cy="1645890"/>
        </a:xfrm>
        <a:custGeom>
          <a:avLst/>
          <a:gdLst/>
          <a:ahLst/>
          <a:cxnLst/>
          <a:rect l="0" t="0" r="0" b="0"/>
          <a:pathLst>
            <a:path>
              <a:moveTo>
                <a:pt x="0" y="1645890"/>
              </a:moveTo>
              <a:lnTo>
                <a:pt x="287921" y="1645890"/>
              </a:lnTo>
              <a:lnTo>
                <a:pt x="287921" y="0"/>
              </a:lnTo>
              <a:lnTo>
                <a:pt x="5758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754145" y="1833761"/>
        <a:ext cx="87185" cy="87185"/>
      </dsp:txXfrm>
    </dsp:sp>
    <dsp:sp modelId="{90D324D5-2500-4956-ACAB-E75401E208AC}">
      <dsp:nvSpPr>
        <dsp:cNvPr id="0" name=""/>
        <dsp:cNvSpPr/>
      </dsp:nvSpPr>
      <dsp:spPr>
        <a:xfrm rot="16200000">
          <a:off x="-1162619" y="2446240"/>
          <a:ext cx="2836753" cy="50811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业务支出</a:t>
          </a:r>
          <a:endParaRPr lang="zh-CN" altLang="en-US" sz="2800" b="1" kern="1200" dirty="0"/>
        </a:p>
      </dsp:txBody>
      <dsp:txXfrm>
        <a:off x="-1162619" y="2446240"/>
        <a:ext cx="2836753" cy="508119"/>
      </dsp:txXfrm>
    </dsp:sp>
    <dsp:sp modelId="{392868D2-6660-4A91-ACFD-B1F66CB82A96}">
      <dsp:nvSpPr>
        <dsp:cNvPr id="0" name=""/>
        <dsp:cNvSpPr/>
      </dsp:nvSpPr>
      <dsp:spPr>
        <a:xfrm>
          <a:off x="1085659" y="615504"/>
          <a:ext cx="1830977"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培训费</a:t>
          </a:r>
          <a:endParaRPr lang="zh-CN" altLang="en-US" sz="2200" b="1" kern="1200" dirty="0">
            <a:solidFill>
              <a:srgbClr val="002060"/>
            </a:solidFill>
          </a:endParaRPr>
        </a:p>
      </dsp:txBody>
      <dsp:txXfrm>
        <a:off x="1085659" y="615504"/>
        <a:ext cx="1830977" cy="877808"/>
      </dsp:txXfrm>
    </dsp:sp>
    <dsp:sp modelId="{09883FD2-F937-48A1-8368-12B20FFB49FA}">
      <dsp:nvSpPr>
        <dsp:cNvPr id="0" name=""/>
        <dsp:cNvSpPr/>
      </dsp:nvSpPr>
      <dsp:spPr>
        <a:xfrm>
          <a:off x="3492479" y="615504"/>
          <a:ext cx="4466089"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b="1" kern="1200" dirty="0" smtClean="0">
              <a:solidFill>
                <a:srgbClr val="7030A0"/>
              </a:solidFill>
              <a:latin typeface="楷体" panose="02010609060101010101" pitchFamily="49" charset="-122"/>
              <a:ea typeface="楷体" panose="02010609060101010101" pitchFamily="49" charset="-122"/>
            </a:rPr>
            <a:t>暑期工会主席、代表团团长、各专门委员会、院级工会委员等工会业务培训</a:t>
          </a:r>
          <a:endParaRPr lang="zh-CN" altLang="en-US" sz="1900" b="1" kern="1200" dirty="0">
            <a:solidFill>
              <a:srgbClr val="7030A0"/>
            </a:solidFill>
            <a:latin typeface="楷体" panose="02010609060101010101" pitchFamily="49" charset="-122"/>
            <a:ea typeface="楷体" panose="02010609060101010101" pitchFamily="49" charset="-122"/>
          </a:endParaRPr>
        </a:p>
      </dsp:txBody>
      <dsp:txXfrm>
        <a:off x="3492479" y="615504"/>
        <a:ext cx="4466089" cy="877808"/>
      </dsp:txXfrm>
    </dsp:sp>
    <dsp:sp modelId="{3E9D768E-304E-4134-A9BE-D1ADA747C479}">
      <dsp:nvSpPr>
        <dsp:cNvPr id="0" name=""/>
        <dsp:cNvSpPr/>
      </dsp:nvSpPr>
      <dsp:spPr>
        <a:xfrm>
          <a:off x="1085659" y="1712765"/>
          <a:ext cx="1830977"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会议费</a:t>
          </a:r>
          <a:endParaRPr lang="zh-CN" altLang="en-US" sz="2200" b="1" kern="1200" dirty="0">
            <a:solidFill>
              <a:srgbClr val="002060"/>
            </a:solidFill>
          </a:endParaRPr>
        </a:p>
      </dsp:txBody>
      <dsp:txXfrm>
        <a:off x="1085659" y="1712765"/>
        <a:ext cx="1830977" cy="877808"/>
      </dsp:txXfrm>
    </dsp:sp>
    <dsp:sp modelId="{308386EA-34AC-4C44-BDB4-5A7839A01E6C}">
      <dsp:nvSpPr>
        <dsp:cNvPr id="0" name=""/>
        <dsp:cNvSpPr/>
      </dsp:nvSpPr>
      <dsp:spPr>
        <a:xfrm>
          <a:off x="3492479" y="1712765"/>
          <a:ext cx="4440233"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kern="1200" dirty="0" smtClean="0"/>
            <a:t> </a:t>
          </a:r>
          <a:r>
            <a:rPr lang="zh-CN" altLang="en-US" sz="1900" b="1" kern="1200" dirty="0" smtClean="0">
              <a:solidFill>
                <a:srgbClr val="7030A0"/>
              </a:solidFill>
              <a:latin typeface="楷体" panose="02010609060101010101" pitchFamily="49" charset="-122"/>
              <a:ea typeface="楷体" panose="02010609060101010101" pitchFamily="49" charset="-122"/>
            </a:rPr>
            <a:t>工会专业工作会议</a:t>
          </a:r>
          <a:endParaRPr lang="zh-CN" altLang="en-US" sz="1900" b="1" kern="1200" dirty="0">
            <a:solidFill>
              <a:srgbClr val="7030A0"/>
            </a:solidFill>
            <a:latin typeface="楷体" panose="02010609060101010101" pitchFamily="49" charset="-122"/>
            <a:ea typeface="楷体" panose="02010609060101010101" pitchFamily="49" charset="-122"/>
          </a:endParaRPr>
        </a:p>
      </dsp:txBody>
      <dsp:txXfrm>
        <a:off x="3492479" y="1712765"/>
        <a:ext cx="4440233" cy="877808"/>
      </dsp:txXfrm>
    </dsp:sp>
    <dsp:sp modelId="{A319F3D8-DDE1-4566-8C27-787BC77CE47D}">
      <dsp:nvSpPr>
        <dsp:cNvPr id="0" name=""/>
        <dsp:cNvSpPr/>
      </dsp:nvSpPr>
      <dsp:spPr>
        <a:xfrm>
          <a:off x="1085659" y="2810026"/>
          <a:ext cx="1798960"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专项业务支出</a:t>
          </a:r>
          <a:endParaRPr lang="zh-CN" altLang="en-US" sz="2200" b="1" kern="1200" dirty="0">
            <a:solidFill>
              <a:srgbClr val="002060"/>
            </a:solidFill>
          </a:endParaRPr>
        </a:p>
      </dsp:txBody>
      <dsp:txXfrm>
        <a:off x="1085659" y="2810026"/>
        <a:ext cx="1798960" cy="877808"/>
      </dsp:txXfrm>
    </dsp:sp>
    <dsp:sp modelId="{9B8BA056-40EC-42A3-B812-7917B2F2DB52}">
      <dsp:nvSpPr>
        <dsp:cNvPr id="0" name=""/>
        <dsp:cNvSpPr/>
      </dsp:nvSpPr>
      <dsp:spPr>
        <a:xfrm>
          <a:off x="3460462" y="2810026"/>
          <a:ext cx="4498538"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b="1" kern="1200" dirty="0" smtClean="0">
              <a:solidFill>
                <a:srgbClr val="7030A0"/>
              </a:solidFill>
              <a:latin typeface="楷体" panose="02010609060101010101" pitchFamily="49" charset="-122"/>
              <a:ea typeface="楷体" panose="02010609060101010101" pitchFamily="49" charset="-122"/>
            </a:rPr>
            <a:t>教学技能竞赛、建家、提案表彰等</a:t>
          </a:r>
          <a:endParaRPr lang="zh-CN" altLang="en-US" sz="1900" b="1" kern="1200" dirty="0">
            <a:solidFill>
              <a:srgbClr val="7030A0"/>
            </a:solidFill>
            <a:latin typeface="楷体" panose="02010609060101010101" pitchFamily="49" charset="-122"/>
            <a:ea typeface="楷体" panose="02010609060101010101" pitchFamily="49" charset="-122"/>
          </a:endParaRPr>
        </a:p>
      </dsp:txBody>
      <dsp:txXfrm>
        <a:off x="3460462" y="2810026"/>
        <a:ext cx="4498538" cy="877808"/>
      </dsp:txXfrm>
    </dsp:sp>
    <dsp:sp modelId="{A4EB71CB-3362-4028-AED2-24841647B99D}">
      <dsp:nvSpPr>
        <dsp:cNvPr id="0" name=""/>
        <dsp:cNvSpPr/>
      </dsp:nvSpPr>
      <dsp:spPr>
        <a:xfrm>
          <a:off x="1085659" y="3907286"/>
          <a:ext cx="1831005" cy="8778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其他业务支出</a:t>
          </a:r>
          <a:endParaRPr lang="zh-CN" altLang="en-US" sz="2200" b="1" kern="1200" dirty="0">
            <a:solidFill>
              <a:srgbClr val="002060"/>
            </a:solidFill>
          </a:endParaRPr>
        </a:p>
      </dsp:txBody>
      <dsp:txXfrm>
        <a:off x="1085659" y="3907286"/>
        <a:ext cx="1831005" cy="877808"/>
      </dsp:txXfrm>
    </dsp:sp>
    <dsp:sp modelId="{CE5115EA-AE46-4463-A5CD-71C1C7F91500}">
      <dsp:nvSpPr>
        <dsp:cNvPr id="0" name=""/>
        <dsp:cNvSpPr/>
      </dsp:nvSpPr>
      <dsp:spPr>
        <a:xfrm>
          <a:off x="3492508" y="3907286"/>
          <a:ext cx="4498681" cy="87780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zh-CN" altLang="en-US" sz="1900" b="1" kern="1200" dirty="0" smtClean="0">
              <a:solidFill>
                <a:srgbClr val="7030A0"/>
              </a:solidFill>
              <a:latin typeface="楷体" panose="02010609060101010101" pitchFamily="49" charset="-122"/>
              <a:ea typeface="楷体" panose="02010609060101010101" pitchFamily="49" charset="-122"/>
            </a:rPr>
            <a:t>办公费、差旅费、工会积极分子奖励等</a:t>
          </a:r>
          <a:endParaRPr lang="zh-CN" altLang="en-US" sz="1900" b="1" kern="1200" dirty="0">
            <a:solidFill>
              <a:srgbClr val="7030A0"/>
            </a:solidFill>
            <a:latin typeface="楷体" panose="02010609060101010101" pitchFamily="49" charset="-122"/>
            <a:ea typeface="楷体" panose="02010609060101010101" pitchFamily="49" charset="-122"/>
          </a:endParaRPr>
        </a:p>
      </dsp:txBody>
      <dsp:txXfrm>
        <a:off x="3492508" y="3907286"/>
        <a:ext cx="4498681" cy="877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B06FC-5B0E-48AC-98D6-4C1A9B0A6B39}">
      <dsp:nvSpPr>
        <dsp:cNvPr id="0" name=""/>
        <dsp:cNvSpPr/>
      </dsp:nvSpPr>
      <dsp:spPr>
        <a:xfrm>
          <a:off x="3576698" y="1914697"/>
          <a:ext cx="394903" cy="91440"/>
        </a:xfrm>
        <a:custGeom>
          <a:avLst/>
          <a:gdLst/>
          <a:ahLst/>
          <a:cxnLst/>
          <a:rect l="0" t="0" r="0" b="0"/>
          <a:pathLst>
            <a:path>
              <a:moveTo>
                <a:pt x="0" y="45720"/>
              </a:moveTo>
              <a:lnTo>
                <a:pt x="39490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64277" y="1950545"/>
        <a:ext cx="19745" cy="19745"/>
      </dsp:txXfrm>
    </dsp:sp>
    <dsp:sp modelId="{E4E8929A-6F61-495A-A224-04962189EA21}">
      <dsp:nvSpPr>
        <dsp:cNvPr id="0" name=""/>
        <dsp:cNvSpPr/>
      </dsp:nvSpPr>
      <dsp:spPr>
        <a:xfrm>
          <a:off x="909620" y="1618932"/>
          <a:ext cx="949327" cy="341484"/>
        </a:xfrm>
        <a:custGeom>
          <a:avLst/>
          <a:gdLst/>
          <a:ahLst/>
          <a:cxnLst/>
          <a:rect l="0" t="0" r="0" b="0"/>
          <a:pathLst>
            <a:path>
              <a:moveTo>
                <a:pt x="0" y="0"/>
              </a:moveTo>
              <a:lnTo>
                <a:pt x="474663" y="0"/>
              </a:lnTo>
              <a:lnTo>
                <a:pt x="474663" y="341484"/>
              </a:lnTo>
              <a:lnTo>
                <a:pt x="949327" y="341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59062" y="1764453"/>
        <a:ext cx="50443" cy="50443"/>
      </dsp:txXfrm>
    </dsp:sp>
    <dsp:sp modelId="{9A2E5550-CF02-4B8F-B1C4-198041A16BF0}">
      <dsp:nvSpPr>
        <dsp:cNvPr id="0" name=""/>
        <dsp:cNvSpPr/>
      </dsp:nvSpPr>
      <dsp:spPr>
        <a:xfrm>
          <a:off x="3599622" y="1162214"/>
          <a:ext cx="394903" cy="91440"/>
        </a:xfrm>
        <a:custGeom>
          <a:avLst/>
          <a:gdLst/>
          <a:ahLst/>
          <a:cxnLst/>
          <a:rect l="0" t="0" r="0" b="0"/>
          <a:pathLst>
            <a:path>
              <a:moveTo>
                <a:pt x="0" y="45720"/>
              </a:moveTo>
              <a:lnTo>
                <a:pt x="39490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87201" y="1198061"/>
        <a:ext cx="19745" cy="19745"/>
      </dsp:txXfrm>
    </dsp:sp>
    <dsp:sp modelId="{AA3DE14D-9BC9-4AA2-8ACE-191C1CF25776}">
      <dsp:nvSpPr>
        <dsp:cNvPr id="0" name=""/>
        <dsp:cNvSpPr/>
      </dsp:nvSpPr>
      <dsp:spPr>
        <a:xfrm>
          <a:off x="909620" y="1207934"/>
          <a:ext cx="949327" cy="410998"/>
        </a:xfrm>
        <a:custGeom>
          <a:avLst/>
          <a:gdLst/>
          <a:ahLst/>
          <a:cxnLst/>
          <a:rect l="0" t="0" r="0" b="0"/>
          <a:pathLst>
            <a:path>
              <a:moveTo>
                <a:pt x="0" y="410998"/>
              </a:moveTo>
              <a:lnTo>
                <a:pt x="474663" y="410998"/>
              </a:lnTo>
              <a:lnTo>
                <a:pt x="474663" y="0"/>
              </a:lnTo>
              <a:lnTo>
                <a:pt x="9493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58422" y="1387571"/>
        <a:ext cx="51723" cy="51723"/>
      </dsp:txXfrm>
    </dsp:sp>
    <dsp:sp modelId="{90D324D5-2500-4956-ACAB-E75401E208AC}">
      <dsp:nvSpPr>
        <dsp:cNvPr id="0" name=""/>
        <dsp:cNvSpPr/>
      </dsp:nvSpPr>
      <dsp:spPr>
        <a:xfrm rot="16200000">
          <a:off x="-541423" y="1354705"/>
          <a:ext cx="2373634" cy="52845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资本性支出</a:t>
          </a:r>
          <a:endParaRPr lang="zh-CN" altLang="en-US" sz="2800" b="1" kern="1200" dirty="0"/>
        </a:p>
      </dsp:txBody>
      <dsp:txXfrm>
        <a:off x="-541423" y="1354705"/>
        <a:ext cx="2373634" cy="528454"/>
      </dsp:txXfrm>
    </dsp:sp>
    <dsp:sp modelId="{392868D2-6660-4A91-ACFD-B1F66CB82A96}">
      <dsp:nvSpPr>
        <dsp:cNvPr id="0" name=""/>
        <dsp:cNvSpPr/>
      </dsp:nvSpPr>
      <dsp:spPr>
        <a:xfrm>
          <a:off x="1858947" y="906940"/>
          <a:ext cx="1740674" cy="60198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办公设备购置</a:t>
          </a:r>
          <a:endParaRPr lang="zh-CN" altLang="en-US" sz="2200" b="1" kern="1200" dirty="0">
            <a:solidFill>
              <a:srgbClr val="002060"/>
            </a:solidFill>
          </a:endParaRPr>
        </a:p>
      </dsp:txBody>
      <dsp:txXfrm>
        <a:off x="1858947" y="906940"/>
        <a:ext cx="1740674" cy="601986"/>
      </dsp:txXfrm>
    </dsp:sp>
    <dsp:sp modelId="{09883FD2-F937-48A1-8368-12B20FFB49FA}">
      <dsp:nvSpPr>
        <dsp:cNvPr id="0" name=""/>
        <dsp:cNvSpPr/>
      </dsp:nvSpPr>
      <dsp:spPr>
        <a:xfrm>
          <a:off x="3994525" y="906940"/>
          <a:ext cx="3062771" cy="60198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7030A0"/>
              </a:solidFill>
              <a:latin typeface="楷体" panose="02010609060101010101" pitchFamily="49" charset="-122"/>
              <a:ea typeface="楷体" panose="02010609060101010101" pitchFamily="49" charset="-122"/>
            </a:rPr>
            <a:t>工会办公室办公设备购置</a:t>
          </a:r>
          <a:endParaRPr lang="zh-CN" altLang="en-US" sz="2000" b="1" kern="1200" dirty="0">
            <a:solidFill>
              <a:srgbClr val="7030A0"/>
            </a:solidFill>
            <a:latin typeface="楷体" panose="02010609060101010101" pitchFamily="49" charset="-122"/>
            <a:ea typeface="楷体" panose="02010609060101010101" pitchFamily="49" charset="-122"/>
          </a:endParaRPr>
        </a:p>
      </dsp:txBody>
      <dsp:txXfrm>
        <a:off x="3994525" y="906940"/>
        <a:ext cx="3062771" cy="601986"/>
      </dsp:txXfrm>
    </dsp:sp>
    <dsp:sp modelId="{3E9D768E-304E-4134-A9BE-D1ADA747C479}">
      <dsp:nvSpPr>
        <dsp:cNvPr id="0" name=""/>
        <dsp:cNvSpPr/>
      </dsp:nvSpPr>
      <dsp:spPr>
        <a:xfrm>
          <a:off x="1858947" y="1659424"/>
          <a:ext cx="1717750" cy="60198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002060"/>
              </a:solidFill>
            </a:rPr>
            <a:t>专用设备购置</a:t>
          </a:r>
          <a:endParaRPr lang="zh-CN" altLang="en-US" sz="2200" b="1" kern="1200" dirty="0">
            <a:solidFill>
              <a:srgbClr val="002060"/>
            </a:solidFill>
          </a:endParaRPr>
        </a:p>
      </dsp:txBody>
      <dsp:txXfrm>
        <a:off x="1858947" y="1659424"/>
        <a:ext cx="1717750" cy="601986"/>
      </dsp:txXfrm>
    </dsp:sp>
    <dsp:sp modelId="{308386EA-34AC-4C44-BDB4-5A7839A01E6C}">
      <dsp:nvSpPr>
        <dsp:cNvPr id="0" name=""/>
        <dsp:cNvSpPr/>
      </dsp:nvSpPr>
      <dsp:spPr>
        <a:xfrm>
          <a:off x="3971601" y="1659424"/>
          <a:ext cx="3045040" cy="60198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kern="1200" dirty="0" smtClean="0"/>
            <a:t> </a:t>
          </a:r>
          <a:r>
            <a:rPr lang="zh-CN" altLang="en-US" sz="2000" b="1" kern="1200" dirty="0" smtClean="0">
              <a:solidFill>
                <a:srgbClr val="7030A0"/>
              </a:solidFill>
              <a:latin typeface="楷体" panose="02010609060101010101" pitchFamily="49" charset="-122"/>
              <a:ea typeface="楷体" panose="02010609060101010101" pitchFamily="49" charset="-122"/>
            </a:rPr>
            <a:t>建家设备购置</a:t>
          </a:r>
          <a:endParaRPr lang="zh-CN" altLang="en-US" sz="2000" b="1" kern="1200" dirty="0">
            <a:solidFill>
              <a:srgbClr val="7030A0"/>
            </a:solidFill>
            <a:latin typeface="楷体" panose="02010609060101010101" pitchFamily="49" charset="-122"/>
            <a:ea typeface="楷体" panose="02010609060101010101" pitchFamily="49" charset="-122"/>
          </a:endParaRPr>
        </a:p>
      </dsp:txBody>
      <dsp:txXfrm>
        <a:off x="3971601" y="1659424"/>
        <a:ext cx="3045040" cy="6019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9E503-E1F7-4A01-BEC1-955F062CB5AE}">
      <dsp:nvSpPr>
        <dsp:cNvPr id="0" name=""/>
        <dsp:cNvSpPr/>
      </dsp:nvSpPr>
      <dsp:spPr>
        <a:xfrm rot="16200000">
          <a:off x="508000" y="-508000"/>
          <a:ext cx="2032000" cy="3048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t>爱心基金教职工专项基金</a:t>
          </a:r>
          <a:endParaRPr lang="zh-CN" altLang="en-US" sz="2800" b="1" kern="1200" dirty="0"/>
        </a:p>
      </dsp:txBody>
      <dsp:txXfrm rot="5400000">
        <a:off x="0" y="0"/>
        <a:ext cx="3048000" cy="1524000"/>
      </dsp:txXfrm>
    </dsp:sp>
    <dsp:sp modelId="{2A70152D-59A8-4370-9401-A840F3E4E9EA}">
      <dsp:nvSpPr>
        <dsp:cNvPr id="0" name=""/>
        <dsp:cNvSpPr/>
      </dsp:nvSpPr>
      <dsp:spPr>
        <a:xfrm>
          <a:off x="3048000" y="0"/>
          <a:ext cx="3048000" cy="203200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b="1" kern="1200" dirty="0" smtClean="0"/>
            <a:t>省产业工会职工大病医疗互助保障</a:t>
          </a:r>
          <a:endParaRPr lang="zh-CN" altLang="en-US" sz="2600" b="1" kern="1200" dirty="0"/>
        </a:p>
      </dsp:txBody>
      <dsp:txXfrm>
        <a:off x="3048000" y="0"/>
        <a:ext cx="3048000" cy="1524000"/>
      </dsp:txXfrm>
    </dsp:sp>
    <dsp:sp modelId="{AC77C784-4126-49AA-9BBC-DA94264CE043}">
      <dsp:nvSpPr>
        <dsp:cNvPr id="0" name=""/>
        <dsp:cNvSpPr/>
      </dsp:nvSpPr>
      <dsp:spPr>
        <a:xfrm rot="10800000">
          <a:off x="0" y="2032000"/>
          <a:ext cx="3048000" cy="2032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b="1" kern="1200" dirty="0" smtClean="0"/>
            <a:t>困难职工帮扶</a:t>
          </a:r>
          <a:endParaRPr lang="zh-CN" altLang="en-US" sz="2600" b="1" kern="1200" dirty="0"/>
        </a:p>
      </dsp:txBody>
      <dsp:txXfrm rot="10800000">
        <a:off x="0" y="2539999"/>
        <a:ext cx="3048000" cy="1524000"/>
      </dsp:txXfrm>
    </dsp:sp>
    <dsp:sp modelId="{ADBCF72E-33B4-4DAB-BC15-3A535ADEE9A7}">
      <dsp:nvSpPr>
        <dsp:cNvPr id="0" name=""/>
        <dsp:cNvSpPr/>
      </dsp:nvSpPr>
      <dsp:spPr>
        <a:xfrm rot="5400000">
          <a:off x="3556000" y="1523999"/>
          <a:ext cx="2032000" cy="30480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b="1" kern="1200" dirty="0" smtClean="0"/>
            <a:t>困难补助</a:t>
          </a:r>
          <a:endParaRPr lang="en-US" altLang="zh-CN" sz="2600" b="1" kern="1200" dirty="0" smtClean="0"/>
        </a:p>
        <a:p>
          <a:pPr lvl="0" algn="ctr" defTabSz="1155700">
            <a:lnSpc>
              <a:spcPct val="90000"/>
            </a:lnSpc>
            <a:spcBef>
              <a:spcPct val="0"/>
            </a:spcBef>
            <a:spcAft>
              <a:spcPct val="35000"/>
            </a:spcAft>
          </a:pPr>
          <a:r>
            <a:rPr lang="zh-CN" altLang="en-US" sz="2600" b="1" kern="1200" dirty="0" smtClean="0"/>
            <a:t>（学校福利费）</a:t>
          </a:r>
          <a:endParaRPr lang="zh-CN" altLang="en-US" sz="2600" b="1" kern="1200" dirty="0"/>
        </a:p>
      </dsp:txBody>
      <dsp:txXfrm rot="-5400000">
        <a:off x="3048000" y="2539999"/>
        <a:ext cx="3048000" cy="1524000"/>
      </dsp:txXfrm>
    </dsp:sp>
    <dsp:sp modelId="{D32DD6D9-0BBA-4AA7-A49E-C7FF4006B0BF}">
      <dsp:nvSpPr>
        <dsp:cNvPr id="0" name=""/>
        <dsp:cNvSpPr/>
      </dsp:nvSpPr>
      <dsp:spPr>
        <a:xfrm>
          <a:off x="2111892" y="1383929"/>
          <a:ext cx="1872215" cy="1296141"/>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帮扶济困</a:t>
          </a:r>
          <a:endParaRPr lang="zh-CN" altLang="en-US" sz="2600" kern="1200" dirty="0"/>
        </a:p>
      </dsp:txBody>
      <dsp:txXfrm>
        <a:off x="2175164" y="1447201"/>
        <a:ext cx="1745671" cy="11695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72F6BC06-EDA6-443B-AA8B-CF6C32173D21}" type="datetimeFigureOut">
              <a:rPr lang="zh-CN" altLang="en-US" smtClean="0"/>
              <a:pPr/>
              <a:t>2018/4/19</a:t>
            </a:fld>
            <a:endParaRPr lang="zh-CN" altLang="en-US"/>
          </a:p>
        </p:txBody>
      </p:sp>
      <p:sp>
        <p:nvSpPr>
          <p:cNvPr id="4" name="幻灯片图像占位符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4D23555-1500-49C9-B39C-C7A912137284}" type="slidenum">
              <a:rPr lang="zh-CN" altLang="en-US" smtClean="0"/>
              <a:pPr/>
              <a:t>‹#›</a:t>
            </a:fld>
            <a:endParaRPr lang="zh-CN" altLang="en-US"/>
          </a:p>
        </p:txBody>
      </p:sp>
    </p:spTree>
    <p:extLst>
      <p:ext uri="{BB962C8B-B14F-4D97-AF65-F5344CB8AC3E}">
        <p14:creationId xmlns:p14="http://schemas.microsoft.com/office/powerpoint/2010/main" val="147472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4D23555-1500-49C9-B39C-C7A912137284}" type="slidenum">
              <a:rPr lang="zh-CN" altLang="en-US" smtClean="0"/>
              <a:pPr/>
              <a:t>104</a:t>
            </a:fld>
            <a:endParaRPr lang="zh-CN" altLang="en-US"/>
          </a:p>
        </p:txBody>
      </p:sp>
    </p:spTree>
    <p:extLst>
      <p:ext uri="{BB962C8B-B14F-4D97-AF65-F5344CB8AC3E}">
        <p14:creationId xmlns:p14="http://schemas.microsoft.com/office/powerpoint/2010/main" val="405639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4D23555-1500-49C9-B39C-C7A912137284}" type="slidenum">
              <a:rPr lang="zh-CN" altLang="en-US" smtClean="0"/>
              <a:pPr/>
              <a:t>105</a:t>
            </a:fld>
            <a:endParaRPr lang="zh-CN" altLang="en-US"/>
          </a:p>
        </p:txBody>
      </p:sp>
    </p:spTree>
    <p:extLst>
      <p:ext uri="{BB962C8B-B14F-4D97-AF65-F5344CB8AC3E}">
        <p14:creationId xmlns:p14="http://schemas.microsoft.com/office/powerpoint/2010/main" val="286763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4D23555-1500-49C9-B39C-C7A912137284}" type="slidenum">
              <a:rPr lang="zh-CN" altLang="en-US" smtClean="0"/>
              <a:pPr/>
              <a:t>106</a:t>
            </a:fld>
            <a:endParaRPr lang="zh-CN" altLang="en-US"/>
          </a:p>
        </p:txBody>
      </p:sp>
    </p:spTree>
    <p:extLst>
      <p:ext uri="{BB962C8B-B14F-4D97-AF65-F5344CB8AC3E}">
        <p14:creationId xmlns:p14="http://schemas.microsoft.com/office/powerpoint/2010/main" val="7510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4D23555-1500-49C9-B39C-C7A912137284}" type="slidenum">
              <a:rPr lang="zh-CN" altLang="en-US" smtClean="0"/>
              <a:pPr/>
              <a:t>108</a:t>
            </a:fld>
            <a:endParaRPr lang="zh-CN" altLang="en-US"/>
          </a:p>
        </p:txBody>
      </p:sp>
    </p:spTree>
    <p:extLst>
      <p:ext uri="{BB962C8B-B14F-4D97-AF65-F5344CB8AC3E}">
        <p14:creationId xmlns:p14="http://schemas.microsoft.com/office/powerpoint/2010/main" val="230710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4D23555-1500-49C9-B39C-C7A912137284}" type="slidenum">
              <a:rPr lang="zh-CN" altLang="en-US" smtClean="0"/>
              <a:pPr/>
              <a:t>109</a:t>
            </a:fld>
            <a:endParaRPr lang="zh-CN" altLang="en-US"/>
          </a:p>
        </p:txBody>
      </p:sp>
    </p:spTree>
    <p:extLst>
      <p:ext uri="{BB962C8B-B14F-4D97-AF65-F5344CB8AC3E}">
        <p14:creationId xmlns:p14="http://schemas.microsoft.com/office/powerpoint/2010/main" val="122572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185D88-CD56-454E-A450-2C3CDD889F9A}" type="datetimeFigureOut">
              <a:rPr lang="zh-CN" altLang="en-US" smtClean="0"/>
              <a:pPr/>
              <a:t>2018/4/19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D5BB3-3FB0-4D4B-866F-1548904C783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85D88-CD56-454E-A450-2C3CDD889F9A}" type="datetimeFigureOut">
              <a:rPr lang="zh-CN" altLang="en-US" smtClean="0"/>
              <a:pPr/>
              <a:t>2018/4/19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D5BB3-3FB0-4D4B-866F-1548904C783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3" Type="http://schemas.openxmlformats.org/officeDocument/2006/relationships/hyperlink" Target="https://www.baidu.com/s?wd=%E8%A1%8C%E6%94%BF%E6%94%AF%E5%87%BA&amp;tn=44039180_cpr&amp;fenlei=mv6quAkxTZn0IZRqIHckPjm4nH00T1dWuARYrHm3nAn4P1Ihrj010ZwV5Hcvrjm3rH6sPfKWUMw85HfYnjn4nH6sgvPsT6KdThsqpZwYTjCEQLGCpyw9Uz4Bmy-bIi4WUvYETgN-TLwGUv3EPHT1nWf3PHR3" TargetMode="External"/><Relationship Id="rId2" Type="http://schemas.openxmlformats.org/officeDocument/2006/relationships/hyperlink" Target="https://www.baidu.com/s?wd=%E8%B4%A2%E6%94%BF%E9%A2%84%E7%AE%97&amp;tn=44039180_cpr&amp;fenlei=mv6quAkxTZn0IZRqIHckPjm4nH00T1dWuARYrHm3nAn4P1Ihrj010ZwV5Hcvrjm3rH6sPfKWUMw85HfYnjn4nH6sgvPsT6KdThsqpZwYTjCEQLGCpyw9Uz4Bmy-bIi4WUvYETgN-TLwGUv3EPHT1nWf3PHR3"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hyperlink" Target="https://www.baidu.com/s?wd=%E9%9B%86%E4%BD%93%E7%A6%8F%E5%88%A9&amp;tn=44039180_cpr&amp;fenlei=mv6quAkxTZn0IZRqIHckPjm4nH00T1dWuARYrHm3nAn4P1Ihrj010ZwV5Hcvrjm3rH6sPfKWUMw85HfYnjn4nH6sgvPsT6KdThsqpZwYTjCEQLGCpyw9Uz4Bmy-bIi4WUvYETgN-TLwGUv3EPHT1nWf3PHR3"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baidu.com/s?wd=%E3%80%8A%E5%B7%A5%E4%BC%9A%E6%B3%95%E3%80%8B&amp;tn=44039180_cpr&amp;fenlei=mv6quAkxTZn0IZRqIHckPjm4nH00T1dWuARYrHm3nAn4P1Ihrj010ZwV5Hcvrjm3rH6sPfKWUMw85HfYnjn4nH6sgvPsT6KdThsqpZwYTjCEQLGCpyw9Uz4Bmy-bIi4WUvYETgN-TLwGUv3EPHT1nWf3PHR3"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03548" y="1772816"/>
            <a:ext cx="8136904" cy="1470025"/>
          </a:xfrm>
        </p:spPr>
        <p:txBody>
          <a:bodyPr>
            <a:noAutofit/>
          </a:bodyPr>
          <a:lstStyle/>
          <a:p>
            <a:pPr>
              <a:lnSpc>
                <a:spcPts val="4000"/>
              </a:lnSpc>
            </a:pPr>
            <a:r>
              <a:rPr lang="en-US" altLang="zh-CN" sz="4500" dirty="0" smtClean="0">
                <a:solidFill>
                  <a:srgbClr val="00B0F0"/>
                </a:solidFill>
                <a:latin typeface="隶书" pitchFamily="49" charset="-122"/>
                <a:ea typeface="隶书" pitchFamily="49" charset="-122"/>
              </a:rPr>
              <a:t/>
            </a:r>
            <a:br>
              <a:rPr lang="en-US" altLang="zh-CN" sz="4500" dirty="0" smtClean="0">
                <a:solidFill>
                  <a:srgbClr val="00B0F0"/>
                </a:solidFill>
                <a:latin typeface="隶书" pitchFamily="49" charset="-122"/>
                <a:ea typeface="隶书" pitchFamily="49" charset="-122"/>
              </a:rPr>
            </a:br>
            <a:r>
              <a:rPr lang="zh-CN" altLang="en-US" sz="4800" dirty="0" smtClean="0">
                <a:solidFill>
                  <a:srgbClr val="FF0000"/>
                </a:solidFill>
                <a:latin typeface="隶书" pitchFamily="49" charset="-122"/>
                <a:ea typeface="隶书" pitchFamily="49" charset="-122"/>
              </a:rPr>
              <a:t>浙江大学</a:t>
            </a:r>
            <a:r>
              <a:rPr lang="en-US" altLang="zh-CN" sz="4800" dirty="0" smtClean="0">
                <a:solidFill>
                  <a:srgbClr val="FF0000"/>
                </a:solidFill>
                <a:latin typeface="隶书" pitchFamily="49" charset="-122"/>
                <a:ea typeface="隶书" pitchFamily="49" charset="-122"/>
              </a:rPr>
              <a:t/>
            </a:r>
            <a:br>
              <a:rPr lang="en-US" altLang="zh-CN" sz="4800" dirty="0" smtClean="0">
                <a:solidFill>
                  <a:srgbClr val="FF0000"/>
                </a:solidFill>
                <a:latin typeface="隶书" pitchFamily="49" charset="-122"/>
                <a:ea typeface="隶书" pitchFamily="49" charset="-122"/>
              </a:rPr>
            </a:br>
            <a:r>
              <a:rPr lang="zh-CN" altLang="en-US" sz="4800" dirty="0" smtClean="0">
                <a:solidFill>
                  <a:srgbClr val="FF0000"/>
                </a:solidFill>
                <a:latin typeface="隶书" pitchFamily="49" charset="-122"/>
                <a:ea typeface="隶书" pitchFamily="49" charset="-122"/>
              </a:rPr>
              <a:t>院级工会主席、财务委员培训</a:t>
            </a:r>
            <a:r>
              <a:rPr lang="en-US" altLang="zh-CN" sz="4500" dirty="0" smtClean="0">
                <a:solidFill>
                  <a:srgbClr val="FF0000"/>
                </a:solidFill>
                <a:latin typeface="隶书" pitchFamily="49" charset="-122"/>
                <a:ea typeface="隶书" pitchFamily="49" charset="-122"/>
              </a:rPr>
              <a:t/>
            </a:r>
            <a:br>
              <a:rPr lang="en-US" altLang="zh-CN" sz="4500" dirty="0" smtClean="0">
                <a:solidFill>
                  <a:srgbClr val="FF0000"/>
                </a:solidFill>
                <a:latin typeface="隶书" pitchFamily="49" charset="-122"/>
                <a:ea typeface="隶书" pitchFamily="49" charset="-122"/>
              </a:rPr>
            </a:br>
            <a:endParaRPr lang="zh-CN" altLang="en-US" sz="4500" dirty="0">
              <a:solidFill>
                <a:srgbClr val="FF0000"/>
              </a:solidFill>
              <a:latin typeface="隶书" pitchFamily="49" charset="-122"/>
              <a:ea typeface="隶书" pitchFamily="49" charset="-122"/>
            </a:endParaRPr>
          </a:p>
        </p:txBody>
      </p:sp>
      <p:sp>
        <p:nvSpPr>
          <p:cNvPr id="8" name="副标题 7"/>
          <p:cNvSpPr>
            <a:spLocks noGrp="1"/>
          </p:cNvSpPr>
          <p:nvPr>
            <p:ph type="subTitle" idx="1"/>
          </p:nvPr>
        </p:nvSpPr>
        <p:spPr/>
        <p:txBody>
          <a:bodyPr>
            <a:normAutofit/>
          </a:bodyPr>
          <a:lstStyle/>
          <a:p>
            <a:r>
              <a:rPr lang="en-US" altLang="zh-CN" sz="3600" b="1" dirty="0" smtClean="0">
                <a:solidFill>
                  <a:srgbClr val="7030A0"/>
                </a:solidFill>
              </a:rPr>
              <a:t>2018</a:t>
            </a:r>
            <a:r>
              <a:rPr lang="zh-CN" altLang="en-US" sz="3600" b="1" dirty="0" smtClean="0">
                <a:solidFill>
                  <a:srgbClr val="7030A0"/>
                </a:solidFill>
              </a:rPr>
              <a:t>年</a:t>
            </a:r>
            <a:r>
              <a:rPr lang="en-US" altLang="zh-CN" sz="3600" b="1" dirty="0" smtClean="0">
                <a:solidFill>
                  <a:srgbClr val="7030A0"/>
                </a:solidFill>
              </a:rPr>
              <a:t>4</a:t>
            </a:r>
            <a:r>
              <a:rPr lang="zh-CN" altLang="en-US" sz="3600" b="1" dirty="0" smtClean="0">
                <a:solidFill>
                  <a:srgbClr val="7030A0"/>
                </a:solidFill>
              </a:rPr>
              <a:t>月</a:t>
            </a:r>
            <a:r>
              <a:rPr lang="en-US" altLang="zh-CN" sz="3600" b="1" dirty="0" smtClean="0">
                <a:solidFill>
                  <a:srgbClr val="7030A0"/>
                </a:solidFill>
              </a:rPr>
              <a:t>13</a:t>
            </a:r>
            <a:r>
              <a:rPr lang="zh-CN" altLang="en-US" sz="3600" b="1" dirty="0" smtClean="0">
                <a:solidFill>
                  <a:srgbClr val="7030A0"/>
                </a:solidFill>
              </a:rPr>
              <a:t>日</a:t>
            </a:r>
            <a:endParaRPr lang="zh-CN" altLang="en-US" sz="3600" b="1" dirty="0">
              <a:solidFill>
                <a:srgbClr val="7030A0"/>
              </a:solidFill>
            </a:endParaRPr>
          </a:p>
        </p:txBody>
      </p:sp>
    </p:spTree>
    <p:extLst>
      <p:ext uri="{BB962C8B-B14F-4D97-AF65-F5344CB8AC3E}">
        <p14:creationId xmlns:p14="http://schemas.microsoft.com/office/powerpoint/2010/main" val="3622736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4000" dirty="0" smtClean="0">
                <a:solidFill>
                  <a:srgbClr val="00B0F0"/>
                </a:solidFill>
                <a:latin typeface="隶书" pitchFamily="49" charset="-122"/>
                <a:ea typeface="隶书" pitchFamily="49" charset="-122"/>
              </a:rPr>
              <a:t>二、</a:t>
            </a:r>
            <a:r>
              <a:rPr lang="en-US" altLang="zh-CN" sz="4000" dirty="0" smtClean="0">
                <a:solidFill>
                  <a:srgbClr val="00B0F0"/>
                </a:solidFill>
                <a:latin typeface="隶书" pitchFamily="49" charset="-122"/>
                <a:ea typeface="隶书" pitchFamily="49" charset="-122"/>
              </a:rPr>
              <a:t>《</a:t>
            </a:r>
            <a:r>
              <a:rPr lang="zh-CN" altLang="en-US" sz="4000" dirty="0" smtClean="0">
                <a:solidFill>
                  <a:srgbClr val="00B0F0"/>
                </a:solidFill>
                <a:latin typeface="隶书" pitchFamily="49" charset="-122"/>
                <a:ea typeface="隶书" pitchFamily="49" charset="-122"/>
              </a:rPr>
              <a:t>基层工会经费收支管理办法</a:t>
            </a:r>
            <a:r>
              <a:rPr lang="en-US" altLang="zh-CN" sz="4000" dirty="0" smtClean="0">
                <a:solidFill>
                  <a:srgbClr val="00B0F0"/>
                </a:solidFill>
                <a:latin typeface="隶书" pitchFamily="49" charset="-122"/>
                <a:ea typeface="隶书" pitchFamily="49" charset="-122"/>
              </a:rPr>
              <a:t>》</a:t>
            </a:r>
            <a:endParaRPr lang="zh-CN" altLang="en-US" sz="40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40726556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4000" dirty="0" smtClean="0">
                <a:solidFill>
                  <a:srgbClr val="00B0F0"/>
                </a:solidFill>
                <a:latin typeface="隶书" pitchFamily="49" charset="-122"/>
                <a:ea typeface="隶书" pitchFamily="49" charset="-122"/>
              </a:rPr>
              <a:t>六、其他事项</a:t>
            </a:r>
            <a:endParaRPr lang="zh-CN" altLang="en-US" sz="40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3877251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en-US" altLang="zh-CN" sz="4000" dirty="0">
                <a:solidFill>
                  <a:srgbClr val="00B0F0"/>
                </a:solidFill>
                <a:latin typeface="隶书" pitchFamily="49" charset="-122"/>
                <a:ea typeface="隶书" pitchFamily="49" charset="-122"/>
              </a:rPr>
              <a:t>1</a:t>
            </a:r>
            <a:r>
              <a:rPr lang="zh-CN" altLang="en-US" sz="4000" dirty="0" smtClean="0">
                <a:solidFill>
                  <a:srgbClr val="00B0F0"/>
                </a:solidFill>
                <a:latin typeface="隶书" pitchFamily="49" charset="-122"/>
                <a:ea typeface="隶书" pitchFamily="49" charset="-122"/>
              </a:rPr>
              <a:t>、学校福利费</a:t>
            </a:r>
            <a:endParaRPr lang="zh-CN" altLang="en-US" sz="40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2586867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628800"/>
            <a:ext cx="7488832" cy="3960440"/>
          </a:xfrm>
        </p:spPr>
        <p:txBody>
          <a:bodyPr>
            <a:normAutofit fontScale="90000"/>
          </a:bodyPr>
          <a:lstStyle/>
          <a:p>
            <a:pPr algn="l">
              <a:lnSpc>
                <a:spcPts val="4100"/>
              </a:lnSpc>
            </a:pPr>
            <a:r>
              <a:rPr lang="en-US" altLang="zh-CN" sz="2800" dirty="0" smtClean="0"/>
              <a:t/>
            </a:r>
            <a:br>
              <a:rPr lang="en-US" altLang="zh-CN" sz="2800" dirty="0" smtClean="0"/>
            </a:br>
            <a:r>
              <a:rPr lang="zh-CN" altLang="zh-CN" sz="3200" b="1" dirty="0" smtClean="0">
                <a:solidFill>
                  <a:srgbClr val="00B050"/>
                </a:solidFill>
                <a:latin typeface="楷体" pitchFamily="49" charset="-122"/>
                <a:ea typeface="楷体" pitchFamily="49" charset="-122"/>
              </a:rPr>
              <a:t>工会</a:t>
            </a:r>
            <a:r>
              <a:rPr lang="zh-CN" altLang="zh-CN" sz="3200" b="1" dirty="0">
                <a:solidFill>
                  <a:srgbClr val="00B050"/>
                </a:solidFill>
                <a:latin typeface="楷体" pitchFamily="49" charset="-122"/>
                <a:ea typeface="楷体" pitchFamily="49" charset="-122"/>
              </a:rPr>
              <a:t>福利和行政福利的区别</a:t>
            </a:r>
            <a:r>
              <a:rPr lang="zh-CN" altLang="zh-CN" sz="3200" b="1" dirty="0" smtClean="0">
                <a:solidFill>
                  <a:srgbClr val="00B050"/>
                </a:solidFill>
                <a:latin typeface="楷体" pitchFamily="49" charset="-122"/>
                <a:ea typeface="楷体" pitchFamily="49" charset="-122"/>
              </a:rPr>
              <a:t>：</a:t>
            </a:r>
            <a:r>
              <a:rPr lang="en-US" altLang="zh-CN" sz="3200" dirty="0" smtClean="0"/>
              <a:t/>
            </a:r>
            <a:br>
              <a:rPr lang="en-US" altLang="zh-CN" sz="3200" dirty="0" smtClean="0"/>
            </a:br>
            <a:r>
              <a:rPr lang="en-US" altLang="zh-CN" sz="3200" dirty="0" smtClean="0">
                <a:solidFill>
                  <a:srgbClr val="0066FF"/>
                </a:solidFill>
              </a:rPr>
              <a:t>        </a:t>
            </a:r>
            <a:r>
              <a:rPr lang="zh-CN" altLang="zh-CN" sz="3200" b="1" dirty="0" smtClean="0">
                <a:solidFill>
                  <a:srgbClr val="0066FF"/>
                </a:solidFill>
                <a:latin typeface="楷体" pitchFamily="49" charset="-122"/>
                <a:ea typeface="楷体" pitchFamily="49" charset="-122"/>
              </a:rPr>
              <a:t>行政</a:t>
            </a:r>
            <a:r>
              <a:rPr lang="zh-CN" altLang="zh-CN" sz="3200" b="1" dirty="0">
                <a:solidFill>
                  <a:srgbClr val="0066FF"/>
                </a:solidFill>
                <a:latin typeface="楷体" pitchFamily="49" charset="-122"/>
                <a:ea typeface="楷体" pitchFamily="49" charset="-122"/>
              </a:rPr>
              <a:t>福利</a:t>
            </a:r>
            <a:r>
              <a:rPr lang="zh-CN" altLang="zh-CN" sz="3200" b="1" dirty="0">
                <a:solidFill>
                  <a:srgbClr val="7030A0"/>
                </a:solidFill>
                <a:latin typeface="楷体" pitchFamily="49" charset="-122"/>
                <a:ea typeface="楷体" pitchFamily="49" charset="-122"/>
              </a:rPr>
              <a:t>是由</a:t>
            </a:r>
            <a:r>
              <a:rPr lang="en-US" altLang="zh-CN" sz="3200" b="1" dirty="0" err="1">
                <a:solidFill>
                  <a:srgbClr val="7030A0"/>
                </a:solidFill>
                <a:latin typeface="楷体" pitchFamily="49" charset="-122"/>
                <a:ea typeface="楷体" pitchFamily="49" charset="-122"/>
                <a:hlinkClick r:id="rId2"/>
              </a:rPr>
              <a:t>财政预算</a:t>
            </a:r>
            <a:r>
              <a:rPr lang="zh-CN" altLang="zh-CN" sz="3200" b="1" dirty="0">
                <a:solidFill>
                  <a:srgbClr val="7030A0"/>
                </a:solidFill>
                <a:latin typeface="楷体" pitchFamily="49" charset="-122"/>
                <a:ea typeface="楷体" pitchFamily="49" charset="-122"/>
              </a:rPr>
              <a:t>安排，并由</a:t>
            </a:r>
            <a:r>
              <a:rPr lang="en-US" altLang="zh-CN" sz="3200" b="1" dirty="0" err="1">
                <a:solidFill>
                  <a:srgbClr val="7030A0"/>
                </a:solidFill>
                <a:latin typeface="楷体" pitchFamily="49" charset="-122"/>
                <a:ea typeface="楷体" pitchFamily="49" charset="-122"/>
                <a:hlinkClick r:id="rId3"/>
              </a:rPr>
              <a:t>行政支出</a:t>
            </a:r>
            <a:r>
              <a:rPr lang="zh-CN" altLang="zh-CN" sz="3200" b="1" dirty="0">
                <a:solidFill>
                  <a:srgbClr val="7030A0"/>
                </a:solidFill>
                <a:latin typeface="楷体" pitchFamily="49" charset="-122"/>
                <a:ea typeface="楷体" pitchFamily="49" charset="-122"/>
              </a:rPr>
              <a:t>列支的，</a:t>
            </a:r>
            <a:r>
              <a:rPr lang="zh-CN" altLang="zh-CN" sz="3200" b="1" dirty="0" smtClean="0">
                <a:solidFill>
                  <a:srgbClr val="7030A0"/>
                </a:solidFill>
                <a:latin typeface="楷体" pitchFamily="49" charset="-122"/>
                <a:ea typeface="楷体" pitchFamily="49" charset="-122"/>
              </a:rPr>
              <a:t>用于单位</a:t>
            </a:r>
            <a:r>
              <a:rPr lang="zh-CN" altLang="zh-CN" sz="3200" b="1" dirty="0">
                <a:solidFill>
                  <a:srgbClr val="7030A0"/>
                </a:solidFill>
                <a:latin typeface="楷体" pitchFamily="49" charset="-122"/>
                <a:ea typeface="楷体" pitchFamily="49" charset="-122"/>
              </a:rPr>
              <a:t>工作人员及其家庭成员生活困难补助，以及行政单位</a:t>
            </a:r>
            <a:r>
              <a:rPr lang="en-US" altLang="zh-CN" sz="3200" b="1" dirty="0" err="1">
                <a:solidFill>
                  <a:srgbClr val="7030A0"/>
                </a:solidFill>
                <a:latin typeface="楷体" pitchFamily="49" charset="-122"/>
                <a:ea typeface="楷体" pitchFamily="49" charset="-122"/>
                <a:hlinkClick r:id="rId4"/>
              </a:rPr>
              <a:t>集体福利</a:t>
            </a:r>
            <a:r>
              <a:rPr lang="zh-CN" altLang="zh-CN" sz="3200" b="1" dirty="0">
                <a:solidFill>
                  <a:srgbClr val="7030A0"/>
                </a:solidFill>
                <a:latin typeface="楷体" pitchFamily="49" charset="-122"/>
                <a:ea typeface="楷体" pitchFamily="49" charset="-122"/>
              </a:rPr>
              <a:t>设施等方面的支出。体现的是单位的关心、关怀和组织的温暖。</a:t>
            </a:r>
            <a:r>
              <a:rPr lang="en-US" altLang="zh-CN" sz="2800" b="1" dirty="0" smtClean="0">
                <a:solidFill>
                  <a:srgbClr val="7030A0"/>
                </a:solidFill>
                <a:latin typeface="楷体" pitchFamily="49" charset="-122"/>
                <a:ea typeface="楷体" pitchFamily="49" charset="-122"/>
              </a:rPr>
              <a:t> </a:t>
            </a: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5" name="内容占位符 4" descr="dbb44aed2e738bd4e7813c45a38b87d6277ff926.jpg"/>
          <p:cNvPicPr>
            <a:picLocks noGrp="1" noChangeAspect="1"/>
          </p:cNvPicPr>
          <p:nvPr>
            <p:ph idx="1"/>
          </p:nvPr>
        </p:nvPicPr>
        <p:blipFill>
          <a:blip r:embed="rId5"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6" cstate="print"/>
          <a:stretch>
            <a:fillRect/>
          </a:stretch>
        </p:blipFill>
        <p:spPr>
          <a:xfrm>
            <a:off x="642910" y="500042"/>
            <a:ext cx="1428760" cy="1214446"/>
          </a:xfrm>
          <a:prstGeom prst="rect">
            <a:avLst/>
          </a:prstGeom>
        </p:spPr>
      </p:pic>
      <p:sp>
        <p:nvSpPr>
          <p:cNvPr id="6" name="TextBox 5"/>
          <p:cNvSpPr txBox="1"/>
          <p:nvPr/>
        </p:nvSpPr>
        <p:spPr>
          <a:xfrm>
            <a:off x="6804248" y="836712"/>
            <a:ext cx="144016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600" dirty="0" smtClean="0">
                <a:ln w="0"/>
                <a:solidFill>
                  <a:schemeClr val="tx1"/>
                </a:solidFill>
                <a:effectLst>
                  <a:outerShdw blurRad="38100" dist="19050" dir="2700000" algn="tl" rotWithShape="0">
                    <a:schemeClr val="dk1">
                      <a:alpha val="40000"/>
                    </a:schemeClr>
                  </a:outerShdw>
                </a:effectLst>
                <a:latin typeface="华文彩云" panose="02010800040101010101" pitchFamily="2" charset="-122"/>
                <a:ea typeface="华文彩云" panose="02010800040101010101" pitchFamily="2" charset="-122"/>
              </a:rPr>
              <a:t>工会福利工作</a:t>
            </a:r>
            <a:endParaRPr lang="zh-CN" altLang="en-US" sz="1600" dirty="0">
              <a:ln w="0"/>
              <a:solidFill>
                <a:schemeClr val="tx1"/>
              </a:solidFill>
              <a:effectLst>
                <a:outerShdw blurRad="38100" dist="19050" dir="2700000" algn="tl" rotWithShape="0">
                  <a:schemeClr val="dk1">
                    <a:alpha val="40000"/>
                  </a:schemeClr>
                </a:outerShdw>
              </a:effectLst>
              <a:latin typeface="华文彩云" pitchFamily="2" charset="-122"/>
              <a:ea typeface="华文彩云" pitchFamily="2" charset="-122"/>
            </a:endParaRPr>
          </a:p>
        </p:txBody>
      </p:sp>
    </p:spTree>
    <p:extLst>
      <p:ext uri="{BB962C8B-B14F-4D97-AF65-F5344CB8AC3E}">
        <p14:creationId xmlns:p14="http://schemas.microsoft.com/office/powerpoint/2010/main" val="33770163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988840"/>
            <a:ext cx="7488832" cy="3240360"/>
          </a:xfrm>
        </p:spPr>
        <p:txBody>
          <a:bodyPr>
            <a:normAutofit fontScale="90000"/>
          </a:bodyPr>
          <a:lstStyle/>
          <a:p>
            <a:pPr algn="l">
              <a:lnSpc>
                <a:spcPts val="4100"/>
              </a:lnSpc>
            </a:pPr>
            <a:r>
              <a:rPr lang="en-US" altLang="zh-CN" sz="2800" dirty="0" smtClean="0"/>
              <a:t/>
            </a:r>
            <a:br>
              <a:rPr lang="en-US" altLang="zh-CN" sz="2800" dirty="0" smtClean="0"/>
            </a:br>
            <a:r>
              <a:rPr lang="en-US" altLang="zh-CN" sz="2800" dirty="0" smtClean="0"/>
              <a:t>        </a:t>
            </a:r>
            <a:r>
              <a:rPr lang="zh-CN" altLang="zh-CN" sz="3100" b="1" dirty="0" smtClean="0">
                <a:solidFill>
                  <a:srgbClr val="0066FF"/>
                </a:solidFill>
                <a:latin typeface="楷体" pitchFamily="49" charset="-122"/>
                <a:ea typeface="楷体" pitchFamily="49" charset="-122"/>
              </a:rPr>
              <a:t>工会</a:t>
            </a:r>
            <a:r>
              <a:rPr lang="zh-CN" altLang="zh-CN" sz="3100" b="1" dirty="0">
                <a:solidFill>
                  <a:srgbClr val="0066FF"/>
                </a:solidFill>
                <a:latin typeface="楷体" pitchFamily="49" charset="-122"/>
                <a:ea typeface="楷体" pitchFamily="49" charset="-122"/>
              </a:rPr>
              <a:t>福利</a:t>
            </a:r>
            <a:r>
              <a:rPr lang="zh-CN" altLang="zh-CN" sz="3100" b="1" dirty="0">
                <a:solidFill>
                  <a:srgbClr val="7030A0"/>
                </a:solidFill>
                <a:latin typeface="楷体" pitchFamily="49" charset="-122"/>
                <a:ea typeface="楷体" pitchFamily="49" charset="-122"/>
              </a:rPr>
              <a:t>是按照</a:t>
            </a:r>
            <a:r>
              <a:rPr lang="en-US" altLang="zh-CN" sz="3100" b="1" dirty="0">
                <a:solidFill>
                  <a:srgbClr val="7030A0"/>
                </a:solidFill>
                <a:latin typeface="楷体" pitchFamily="49" charset="-122"/>
                <a:ea typeface="楷体" pitchFamily="49" charset="-122"/>
                <a:hlinkClick r:id="rId2"/>
              </a:rPr>
              <a:t>《</a:t>
            </a:r>
            <a:r>
              <a:rPr lang="en-US" altLang="zh-CN" sz="3100" b="1" dirty="0" err="1">
                <a:solidFill>
                  <a:srgbClr val="7030A0"/>
                </a:solidFill>
                <a:latin typeface="楷体" pitchFamily="49" charset="-122"/>
                <a:ea typeface="楷体" pitchFamily="49" charset="-122"/>
                <a:hlinkClick r:id="rId2"/>
              </a:rPr>
              <a:t>工会法</a:t>
            </a:r>
            <a:r>
              <a:rPr lang="en-US" altLang="zh-CN" sz="3100" b="1" dirty="0">
                <a:solidFill>
                  <a:srgbClr val="7030A0"/>
                </a:solidFill>
                <a:latin typeface="楷体" pitchFamily="49" charset="-122"/>
                <a:ea typeface="楷体" pitchFamily="49" charset="-122"/>
                <a:hlinkClick r:id="rId2"/>
              </a:rPr>
              <a:t>》</a:t>
            </a:r>
            <a:r>
              <a:rPr lang="zh-CN" altLang="zh-CN" sz="3100" b="1" dirty="0">
                <a:solidFill>
                  <a:srgbClr val="7030A0"/>
                </a:solidFill>
                <a:latin typeface="楷体" pitchFamily="49" charset="-122"/>
                <a:ea typeface="楷体" pitchFamily="49" charset="-122"/>
              </a:rPr>
              <a:t>及相关法律法规，由单位提取工会经费列支的，用于职工开展工会活动、维护职工权益等方面的支出，是工会组织作为代表职工利益，维护职工合法权利，关心职工的生活，帮助职工解决困难，全心全意为职工服务的体现，是行政福利的有益补充。</a:t>
            </a:r>
            <a:r>
              <a:rPr lang="zh-CN" altLang="zh-CN" sz="2800" dirty="0"/>
              <a:t/>
            </a:r>
            <a:br>
              <a:rPr lang="zh-CN" altLang="zh-CN" sz="2800" dirty="0"/>
            </a:br>
            <a:endParaRPr lang="zh-CN" altLang="en-US" sz="2800" dirty="0">
              <a:solidFill>
                <a:srgbClr val="00B050"/>
              </a:solidFill>
              <a:latin typeface="华文行楷" pitchFamily="2" charset="-122"/>
              <a:ea typeface="华文行楷" pitchFamily="2" charset="-122"/>
            </a:endParaRPr>
          </a:p>
        </p:txBody>
      </p:sp>
      <p:pic>
        <p:nvPicPr>
          <p:cNvPr id="5" name="内容占位符 4" descr="dbb44aed2e738bd4e7813c45a38b87d6277ff926.jpg"/>
          <p:cNvPicPr>
            <a:picLocks noGrp="1" noChangeAspect="1"/>
          </p:cNvPicPr>
          <p:nvPr>
            <p:ph idx="1"/>
          </p:nvPr>
        </p:nvPicPr>
        <p:blipFill>
          <a:blip r:embed="rId3"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4" cstate="print"/>
          <a:stretch>
            <a:fillRect/>
          </a:stretch>
        </p:blipFill>
        <p:spPr>
          <a:xfrm>
            <a:off x="642910" y="500042"/>
            <a:ext cx="1428760" cy="1214446"/>
          </a:xfrm>
          <a:prstGeom prst="rect">
            <a:avLst/>
          </a:prstGeom>
        </p:spPr>
      </p:pic>
      <p:sp>
        <p:nvSpPr>
          <p:cNvPr id="6" name="TextBox 5"/>
          <p:cNvSpPr txBox="1"/>
          <p:nvPr/>
        </p:nvSpPr>
        <p:spPr>
          <a:xfrm>
            <a:off x="6804248" y="836712"/>
            <a:ext cx="144016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600" dirty="0" smtClean="0">
                <a:ln w="0"/>
                <a:solidFill>
                  <a:schemeClr val="tx1"/>
                </a:solidFill>
                <a:effectLst>
                  <a:outerShdw blurRad="38100" dist="19050" dir="2700000" algn="tl" rotWithShape="0">
                    <a:schemeClr val="dk1">
                      <a:alpha val="40000"/>
                    </a:schemeClr>
                  </a:outerShdw>
                </a:effectLst>
                <a:latin typeface="华文彩云" panose="02010800040101010101" pitchFamily="2" charset="-122"/>
                <a:ea typeface="华文彩云" panose="02010800040101010101" pitchFamily="2" charset="-122"/>
              </a:rPr>
              <a:t>工会福利工作</a:t>
            </a:r>
            <a:endParaRPr lang="zh-CN" altLang="en-US" sz="1600" dirty="0">
              <a:ln w="0"/>
              <a:solidFill>
                <a:schemeClr val="tx1"/>
              </a:solidFill>
              <a:effectLst>
                <a:outerShdw blurRad="38100" dist="19050" dir="2700000" algn="tl" rotWithShape="0">
                  <a:schemeClr val="dk1">
                    <a:alpha val="40000"/>
                  </a:schemeClr>
                </a:outerShdw>
              </a:effectLst>
              <a:latin typeface="华文彩云" pitchFamily="2" charset="-122"/>
              <a:ea typeface="华文彩云" pitchFamily="2" charset="-122"/>
            </a:endParaRPr>
          </a:p>
        </p:txBody>
      </p:sp>
    </p:spTree>
    <p:extLst>
      <p:ext uri="{BB962C8B-B14F-4D97-AF65-F5344CB8AC3E}">
        <p14:creationId xmlns:p14="http://schemas.microsoft.com/office/powerpoint/2010/main" val="35286599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636912"/>
            <a:ext cx="8229600" cy="1800200"/>
          </a:xfrm>
        </p:spPr>
        <p:txBody>
          <a:bodyPr>
            <a:normAutofit/>
          </a:bodyPr>
          <a:lstStyle/>
          <a:p>
            <a:pPr lvl="0" indent="406400" algn="l" eaLnBrk="0" fontAlgn="base" hangingPunct="0">
              <a:spcAft>
                <a:spcPct val="0"/>
              </a:spcAft>
            </a:pPr>
            <a:r>
              <a:rPr lang="zh-CN" altLang="en-US" sz="3200" dirty="0">
                <a:latin typeface="Arial" panose="020B0604020202020204" pitchFamily="34" charset="0"/>
              </a:rPr>
              <a:t/>
            </a:r>
            <a:br>
              <a:rPr lang="zh-CN" altLang="en-US" sz="3200" dirty="0">
                <a:latin typeface="Arial" panose="020B0604020202020204" pitchFamily="34" charset="0"/>
              </a:rPr>
            </a:br>
            <a:endParaRPr lang="zh-CN" altLang="zh-CN" sz="3200" b="1" dirty="0">
              <a:solidFill>
                <a:srgbClr val="0070C0"/>
              </a:solidFill>
              <a:latin typeface="华文楷体" pitchFamily="2" charset="-122"/>
              <a:ea typeface="华文楷体" pitchFamily="2" charset="-122"/>
            </a:endParaRPr>
          </a:p>
        </p:txBody>
      </p:sp>
      <p:pic>
        <p:nvPicPr>
          <p:cNvPr id="5" name="内容占位符 4" descr="dbb44aed2e738bd4e7813c45a38b87d6277ff926.jpg"/>
          <p:cNvPicPr>
            <a:picLocks noGrp="1" noChangeAspect="1"/>
          </p:cNvPicPr>
          <p:nvPr>
            <p:ph idx="1"/>
          </p:nvPr>
        </p:nvPicPr>
        <p:blipFill>
          <a:blip r:embed="rId3"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4" cstate="print"/>
          <a:stretch>
            <a:fillRect/>
          </a:stretch>
        </p:blipFill>
        <p:spPr>
          <a:xfrm>
            <a:off x="642910" y="500042"/>
            <a:ext cx="1428760" cy="1214446"/>
          </a:xfrm>
          <a:prstGeom prst="rect">
            <a:avLst/>
          </a:prstGeom>
        </p:spPr>
      </p:pic>
      <p:sp>
        <p:nvSpPr>
          <p:cNvPr id="6" name="TextBox 5"/>
          <p:cNvSpPr txBox="1"/>
          <p:nvPr/>
        </p:nvSpPr>
        <p:spPr>
          <a:xfrm>
            <a:off x="6372200" y="769599"/>
            <a:ext cx="180362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学校福利费</a:t>
            </a:r>
            <a:endParaRPr lang="zh-CN" altLang="en-US" sz="2400" dirty="0">
              <a:solidFill>
                <a:schemeClr val="accent2">
                  <a:lumMod val="75000"/>
                </a:schemeClr>
              </a:solidFill>
              <a:latin typeface="隶书" pitchFamily="49" charset="-122"/>
              <a:ea typeface="隶书" pitchFamily="49" charset="-122"/>
            </a:endParaRPr>
          </a:p>
        </p:txBody>
      </p:sp>
      <p:sp>
        <p:nvSpPr>
          <p:cNvPr id="3" name="Rectangle 1"/>
          <p:cNvSpPr>
            <a:spLocks noChangeArrowheads="1"/>
          </p:cNvSpPr>
          <p:nvPr/>
        </p:nvSpPr>
        <p:spPr bwMode="auto">
          <a:xfrm flipV="1">
            <a:off x="1259632" y="2710873"/>
            <a:ext cx="66967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困难补助类型</a:t>
            </a:r>
            <a:endParaRPr kumimoji="0" lang="zh-CN" sz="600" b="0" i="0" u="none" strike="noStrike" cap="none" normalizeH="0" baseline="0" dirty="0" smtClean="0">
              <a:ln>
                <a:noFill/>
              </a:ln>
              <a:solidFill>
                <a:schemeClr val="tx1"/>
              </a:solidFill>
              <a:effectLst/>
            </a:endParaRPr>
          </a:p>
        </p:txBody>
      </p:sp>
      <p:sp>
        <p:nvSpPr>
          <p:cNvPr id="4" name="Rectangle 1"/>
          <p:cNvSpPr>
            <a:spLocks noChangeArrowheads="1"/>
          </p:cNvSpPr>
          <p:nvPr/>
        </p:nvSpPr>
        <p:spPr bwMode="auto">
          <a:xfrm>
            <a:off x="755576" y="2031505"/>
            <a:ext cx="7776864" cy="294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5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困难补助形式</a:t>
            </a:r>
            <a:endParaRPr kumimoji="0" lang="zh-CN" sz="600" b="0" i="0" u="none" strike="noStrike" cap="none" normalizeH="0" baseline="0" dirty="0" smtClean="0">
              <a:ln>
                <a:noFill/>
              </a:ln>
              <a:solidFill>
                <a:schemeClr val="tx1"/>
              </a:solidFill>
              <a:effectLst/>
            </a:endParaRPr>
          </a:p>
          <a:p>
            <a:pPr lvl="0">
              <a:lnSpc>
                <a:spcPct val="150000"/>
              </a:lnSpc>
            </a:pPr>
            <a:r>
              <a:rPr lang="zh-CN" altLang="en-US" sz="2800" b="1" dirty="0">
                <a:solidFill>
                  <a:srgbClr val="00B050"/>
                </a:solidFill>
                <a:latin typeface="楷体" pitchFamily="49" charset="-122"/>
                <a:ea typeface="楷体" pitchFamily="49" charset="-122"/>
              </a:rPr>
              <a:t>学校福利费核拨的对象为学校事业编制在职教职工（不含实行企业化管理、参照企业化管理的单位或实行经济独立核算的单位的事业编制在职教职工）</a:t>
            </a:r>
            <a:r>
              <a:rPr lang="zh-CN" altLang="en-US" sz="2800" b="1" dirty="0" smtClean="0">
                <a:solidFill>
                  <a:srgbClr val="00B050"/>
                </a:solidFill>
                <a:latin typeface="楷体" pitchFamily="49" charset="-122"/>
                <a:ea typeface="楷体" pitchFamily="49" charset="-122"/>
              </a:rPr>
              <a:t>。</a:t>
            </a:r>
            <a:endParaRPr lang="zh-CN" altLang="en-US" sz="2800" b="1" dirty="0">
              <a:solidFill>
                <a:srgbClr val="00B050"/>
              </a:solidFill>
              <a:latin typeface="楷体" pitchFamily="49" charset="-122"/>
              <a:ea typeface="楷体" pitchFamily="49" charset="-122"/>
            </a:endParaRPr>
          </a:p>
        </p:txBody>
      </p:sp>
    </p:spTree>
    <p:extLst>
      <p:ext uri="{BB962C8B-B14F-4D97-AF65-F5344CB8AC3E}">
        <p14:creationId xmlns:p14="http://schemas.microsoft.com/office/powerpoint/2010/main" val="8086526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636912"/>
            <a:ext cx="8229600" cy="1800200"/>
          </a:xfrm>
        </p:spPr>
        <p:txBody>
          <a:bodyPr>
            <a:normAutofit/>
          </a:bodyPr>
          <a:lstStyle/>
          <a:p>
            <a:pPr lvl="0" indent="406400" algn="l" eaLnBrk="0" fontAlgn="base" hangingPunct="0">
              <a:spcAft>
                <a:spcPct val="0"/>
              </a:spcAft>
            </a:pPr>
            <a:r>
              <a:rPr lang="zh-CN" altLang="en-US" sz="3200" dirty="0">
                <a:latin typeface="Arial" panose="020B0604020202020204" pitchFamily="34" charset="0"/>
              </a:rPr>
              <a:t/>
            </a:r>
            <a:br>
              <a:rPr lang="zh-CN" altLang="en-US" sz="3200" dirty="0">
                <a:latin typeface="Arial" panose="020B0604020202020204" pitchFamily="34" charset="0"/>
              </a:rPr>
            </a:br>
            <a:endParaRPr lang="zh-CN" altLang="zh-CN" sz="3200" b="1" dirty="0">
              <a:solidFill>
                <a:srgbClr val="0070C0"/>
              </a:solidFill>
              <a:latin typeface="华文楷体" pitchFamily="2" charset="-122"/>
              <a:ea typeface="华文楷体" pitchFamily="2" charset="-122"/>
            </a:endParaRPr>
          </a:p>
        </p:txBody>
      </p:sp>
      <p:pic>
        <p:nvPicPr>
          <p:cNvPr id="5" name="内容占位符 4" descr="dbb44aed2e738bd4e7813c45a38b87d6277ff926.jpg"/>
          <p:cNvPicPr>
            <a:picLocks noGrp="1" noChangeAspect="1"/>
          </p:cNvPicPr>
          <p:nvPr>
            <p:ph idx="1"/>
          </p:nvPr>
        </p:nvPicPr>
        <p:blipFill>
          <a:blip r:embed="rId3"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4" cstate="print"/>
          <a:stretch>
            <a:fillRect/>
          </a:stretch>
        </p:blipFill>
        <p:spPr>
          <a:xfrm>
            <a:off x="642910" y="500042"/>
            <a:ext cx="1428760" cy="1214446"/>
          </a:xfrm>
          <a:prstGeom prst="rect">
            <a:avLst/>
          </a:prstGeom>
        </p:spPr>
      </p:pic>
      <p:sp>
        <p:nvSpPr>
          <p:cNvPr id="6" name="TextBox 5"/>
          <p:cNvSpPr txBox="1"/>
          <p:nvPr/>
        </p:nvSpPr>
        <p:spPr>
          <a:xfrm>
            <a:off x="6372200" y="769599"/>
            <a:ext cx="180362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学校福利费</a:t>
            </a:r>
            <a:endParaRPr lang="zh-CN" altLang="en-US" sz="2400" dirty="0">
              <a:solidFill>
                <a:schemeClr val="accent2">
                  <a:lumMod val="75000"/>
                </a:schemeClr>
              </a:solidFill>
              <a:latin typeface="隶书" pitchFamily="49" charset="-122"/>
              <a:ea typeface="隶书" pitchFamily="49" charset="-122"/>
            </a:endParaRPr>
          </a:p>
        </p:txBody>
      </p:sp>
      <p:sp>
        <p:nvSpPr>
          <p:cNvPr id="3" name="Rectangle 1"/>
          <p:cNvSpPr>
            <a:spLocks noChangeArrowheads="1"/>
          </p:cNvSpPr>
          <p:nvPr/>
        </p:nvSpPr>
        <p:spPr bwMode="auto">
          <a:xfrm flipV="1">
            <a:off x="1259632" y="2710873"/>
            <a:ext cx="66967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困难补助类型</a:t>
            </a:r>
            <a:endParaRPr kumimoji="0" lang="zh-CN" sz="600" b="0" i="0" u="none" strike="noStrike" cap="none" normalizeH="0" baseline="0" dirty="0" smtClean="0">
              <a:ln>
                <a:noFill/>
              </a:ln>
              <a:solidFill>
                <a:schemeClr val="tx1"/>
              </a:solidFill>
              <a:effectLst/>
            </a:endParaRPr>
          </a:p>
        </p:txBody>
      </p:sp>
      <p:sp>
        <p:nvSpPr>
          <p:cNvPr id="4" name="Rectangle 1"/>
          <p:cNvSpPr>
            <a:spLocks noChangeArrowheads="1"/>
          </p:cNvSpPr>
          <p:nvPr/>
        </p:nvSpPr>
        <p:spPr bwMode="auto">
          <a:xfrm>
            <a:off x="755576" y="2258009"/>
            <a:ext cx="770485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困难补助形式</a:t>
            </a:r>
            <a:endParaRPr kumimoji="0" lang="zh-CN" sz="600" b="0" i="0" u="none" strike="noStrike" cap="none" normalizeH="0" baseline="0" dirty="0" smtClean="0">
              <a:ln>
                <a:noFill/>
              </a:ln>
              <a:solidFill>
                <a:schemeClr val="tx1"/>
              </a:solidFill>
              <a:effectLst/>
            </a:endParaRPr>
          </a:p>
          <a:p>
            <a:pPr lvl="0"/>
            <a:r>
              <a:rPr lang="zh-CN" altLang="en-US" sz="2800" b="1" dirty="0" smtClean="0">
                <a:solidFill>
                  <a:srgbClr val="00B050"/>
                </a:solidFill>
                <a:latin typeface="楷体" pitchFamily="49" charset="-122"/>
                <a:ea typeface="楷体" pitchFamily="49" charset="-122"/>
              </a:rPr>
              <a:t>计</a:t>
            </a:r>
            <a:r>
              <a:rPr lang="zh-CN" altLang="en-US" sz="2800" b="1" dirty="0">
                <a:solidFill>
                  <a:srgbClr val="00B050"/>
                </a:solidFill>
                <a:latin typeface="楷体" pitchFamily="49" charset="-122"/>
                <a:ea typeface="楷体" pitchFamily="49" charset="-122"/>
              </a:rPr>
              <a:t>财处</a:t>
            </a:r>
            <a:r>
              <a:rPr lang="zh-CN" altLang="en-US" sz="2800" b="1" dirty="0" smtClean="0">
                <a:solidFill>
                  <a:srgbClr val="00B050"/>
                </a:solidFill>
                <a:latin typeface="楷体" pitchFamily="49" charset="-122"/>
                <a:ea typeface="楷体" pitchFamily="49" charset="-122"/>
              </a:rPr>
              <a:t>为符合</a:t>
            </a:r>
            <a:r>
              <a:rPr lang="zh-CN" altLang="en-US" sz="2800" b="1" dirty="0">
                <a:solidFill>
                  <a:srgbClr val="00B050"/>
                </a:solidFill>
                <a:latin typeface="楷体" pitchFamily="49" charset="-122"/>
                <a:ea typeface="楷体" pitchFamily="49" charset="-122"/>
              </a:rPr>
              <a:t>条件的单位设立福利经费项目（项目经费号为：*</a:t>
            </a:r>
            <a:r>
              <a:rPr lang="en-US" altLang="zh-CN" sz="2800" b="1" dirty="0">
                <a:solidFill>
                  <a:srgbClr val="00B050"/>
                </a:solidFill>
                <a:latin typeface="楷体" pitchFamily="49" charset="-122"/>
                <a:ea typeface="楷体" pitchFamily="49" charset="-122"/>
              </a:rPr>
              <a:t>—530200</a:t>
            </a:r>
            <a:r>
              <a:rPr lang="zh-CN" altLang="en-US" sz="2800" b="1" dirty="0">
                <a:solidFill>
                  <a:srgbClr val="00B050"/>
                </a:solidFill>
                <a:latin typeface="楷体" pitchFamily="49" charset="-122"/>
                <a:ea typeface="楷体" pitchFamily="49" charset="-122"/>
              </a:rPr>
              <a:t>），每年根据当年</a:t>
            </a:r>
            <a:r>
              <a:rPr lang="en-US" altLang="zh-CN" sz="2800" b="1" dirty="0">
                <a:solidFill>
                  <a:srgbClr val="00B050"/>
                </a:solidFill>
                <a:latin typeface="楷体" pitchFamily="49" charset="-122"/>
                <a:ea typeface="楷体" pitchFamily="49" charset="-122"/>
              </a:rPr>
              <a:t>1</a:t>
            </a:r>
            <a:r>
              <a:rPr lang="zh-CN" altLang="en-US" sz="2800" b="1" dirty="0">
                <a:solidFill>
                  <a:srgbClr val="00B050"/>
                </a:solidFill>
                <a:latin typeface="楷体" pitchFamily="49" charset="-122"/>
                <a:ea typeface="楷体" pitchFamily="49" charset="-122"/>
              </a:rPr>
              <a:t>月</a:t>
            </a:r>
            <a:r>
              <a:rPr lang="en-US" altLang="zh-CN" sz="2800" b="1" dirty="0">
                <a:solidFill>
                  <a:srgbClr val="00B050"/>
                </a:solidFill>
                <a:latin typeface="楷体" pitchFamily="49" charset="-122"/>
                <a:ea typeface="楷体" pitchFamily="49" charset="-122"/>
              </a:rPr>
              <a:t>31</a:t>
            </a:r>
            <a:r>
              <a:rPr lang="zh-CN" altLang="en-US" sz="2800" b="1" dirty="0">
                <a:solidFill>
                  <a:srgbClr val="00B050"/>
                </a:solidFill>
                <a:latin typeface="楷体" pitchFamily="49" charset="-122"/>
                <a:ea typeface="楷体" pitchFamily="49" charset="-122"/>
              </a:rPr>
              <a:t>日各单位在编教职工实有人数，按</a:t>
            </a:r>
            <a:r>
              <a:rPr lang="en-US" altLang="zh-CN" sz="2800" b="1" dirty="0">
                <a:solidFill>
                  <a:srgbClr val="FF0000"/>
                </a:solidFill>
                <a:latin typeface="楷体" pitchFamily="49" charset="-122"/>
                <a:ea typeface="楷体" pitchFamily="49" charset="-122"/>
              </a:rPr>
              <a:t>1500</a:t>
            </a:r>
            <a:r>
              <a:rPr lang="zh-CN" altLang="en-US" sz="2800" b="1" dirty="0">
                <a:solidFill>
                  <a:srgbClr val="FF0000"/>
                </a:solidFill>
                <a:latin typeface="楷体" pitchFamily="49" charset="-122"/>
                <a:ea typeface="楷体" pitchFamily="49" charset="-122"/>
              </a:rPr>
              <a:t>元</a:t>
            </a:r>
            <a:r>
              <a:rPr lang="en-US" altLang="zh-CN" sz="2800" b="1" dirty="0">
                <a:solidFill>
                  <a:srgbClr val="FF0000"/>
                </a:solidFill>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年</a:t>
            </a:r>
            <a:r>
              <a:rPr lang="en-US" altLang="zh-CN" sz="2800" b="1" dirty="0">
                <a:solidFill>
                  <a:srgbClr val="FF0000"/>
                </a:solidFill>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人</a:t>
            </a:r>
            <a:r>
              <a:rPr lang="zh-CN" altLang="en-US" sz="2800" b="1" dirty="0">
                <a:solidFill>
                  <a:srgbClr val="00B050"/>
                </a:solidFill>
                <a:latin typeface="楷体" pitchFamily="49" charset="-122"/>
                <a:ea typeface="楷体" pitchFamily="49" charset="-122"/>
              </a:rPr>
              <a:t>标准核拨下达福利费预算数，由</a:t>
            </a:r>
            <a:r>
              <a:rPr lang="zh-CN" altLang="en-US" sz="2800" b="1" dirty="0" smtClean="0">
                <a:solidFill>
                  <a:srgbClr val="00B050"/>
                </a:solidFill>
                <a:latin typeface="楷体" pitchFamily="49" charset="-122"/>
                <a:ea typeface="楷体" pitchFamily="49" charset="-122"/>
              </a:rPr>
              <a:t>各单位统筹使用，到计财处报销。</a:t>
            </a:r>
            <a:endParaRPr lang="zh-CN" altLang="en-US" sz="2800" b="1" dirty="0">
              <a:solidFill>
                <a:srgbClr val="00B050"/>
              </a:solidFill>
              <a:latin typeface="楷体" pitchFamily="49" charset="-122"/>
              <a:ea typeface="楷体" pitchFamily="49" charset="-122"/>
            </a:endParaRPr>
          </a:p>
        </p:txBody>
      </p:sp>
    </p:spTree>
    <p:extLst>
      <p:ext uri="{BB962C8B-B14F-4D97-AF65-F5344CB8AC3E}">
        <p14:creationId xmlns:p14="http://schemas.microsoft.com/office/powerpoint/2010/main" val="35254081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3695340"/>
            <a:ext cx="8229600" cy="741771"/>
          </a:xfrm>
        </p:spPr>
        <p:txBody>
          <a:bodyPr>
            <a:normAutofit fontScale="90000"/>
          </a:bodyPr>
          <a:lstStyle/>
          <a:p>
            <a:pPr lvl="0" indent="406400" algn="l" eaLnBrk="0" fontAlgn="base" hangingPunct="0">
              <a:spcAft>
                <a:spcPct val="0"/>
              </a:spcAft>
            </a:pPr>
            <a:r>
              <a:rPr lang="zh-CN" altLang="en-US" sz="3200" dirty="0">
                <a:latin typeface="Arial" panose="020B0604020202020204" pitchFamily="34" charset="0"/>
              </a:rPr>
              <a:t/>
            </a:r>
            <a:br>
              <a:rPr lang="zh-CN" altLang="en-US" sz="3200" dirty="0">
                <a:latin typeface="Arial" panose="020B0604020202020204" pitchFamily="34" charset="0"/>
              </a:rPr>
            </a:br>
            <a:endParaRPr lang="zh-CN" altLang="zh-CN" sz="3200" b="1" dirty="0">
              <a:solidFill>
                <a:srgbClr val="0070C0"/>
              </a:solidFill>
              <a:latin typeface="华文楷体" pitchFamily="2" charset="-122"/>
              <a:ea typeface="华文楷体" pitchFamily="2" charset="-122"/>
            </a:endParaRPr>
          </a:p>
        </p:txBody>
      </p:sp>
      <p:pic>
        <p:nvPicPr>
          <p:cNvPr id="5" name="内容占位符 4" descr="dbb44aed2e738bd4e7813c45a38b87d6277ff926.jpg"/>
          <p:cNvPicPr>
            <a:picLocks noGrp="1" noChangeAspect="1"/>
          </p:cNvPicPr>
          <p:nvPr>
            <p:ph idx="1"/>
          </p:nvPr>
        </p:nvPicPr>
        <p:blipFill>
          <a:blip r:embed="rId3"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4" cstate="print"/>
          <a:stretch>
            <a:fillRect/>
          </a:stretch>
        </p:blipFill>
        <p:spPr>
          <a:xfrm>
            <a:off x="642910" y="500042"/>
            <a:ext cx="1428760" cy="1214446"/>
          </a:xfrm>
          <a:prstGeom prst="rect">
            <a:avLst/>
          </a:prstGeom>
        </p:spPr>
      </p:pic>
      <p:sp>
        <p:nvSpPr>
          <p:cNvPr id="6" name="TextBox 5"/>
          <p:cNvSpPr txBox="1"/>
          <p:nvPr/>
        </p:nvSpPr>
        <p:spPr>
          <a:xfrm>
            <a:off x="6444208" y="769599"/>
            <a:ext cx="1731612"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学校福利费</a:t>
            </a:r>
            <a:endParaRPr lang="zh-CN" altLang="en-US" sz="2400" dirty="0">
              <a:solidFill>
                <a:schemeClr val="accent2">
                  <a:lumMod val="75000"/>
                </a:schemeClr>
              </a:solidFill>
              <a:latin typeface="隶书" pitchFamily="49" charset="-122"/>
              <a:ea typeface="隶书" pitchFamily="49" charset="-122"/>
            </a:endParaRPr>
          </a:p>
        </p:txBody>
      </p:sp>
      <p:sp>
        <p:nvSpPr>
          <p:cNvPr id="3" name="Rectangle 1"/>
          <p:cNvSpPr>
            <a:spLocks noChangeArrowheads="1"/>
          </p:cNvSpPr>
          <p:nvPr/>
        </p:nvSpPr>
        <p:spPr bwMode="auto">
          <a:xfrm flipV="1">
            <a:off x="1259632" y="2710873"/>
            <a:ext cx="66967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困难补助类型</a:t>
            </a:r>
            <a:endParaRPr kumimoji="0" lang="zh-CN" sz="600" b="0" i="0" u="none" strike="noStrike" cap="none" normalizeH="0" baseline="0" dirty="0" smtClean="0">
              <a:ln>
                <a:noFill/>
              </a:ln>
              <a:solidFill>
                <a:schemeClr val="tx1"/>
              </a:solidFill>
              <a:effectLst/>
            </a:endParaRPr>
          </a:p>
        </p:txBody>
      </p:sp>
      <p:sp>
        <p:nvSpPr>
          <p:cNvPr id="4" name="Rectangle 1"/>
          <p:cNvSpPr>
            <a:spLocks noChangeArrowheads="1"/>
          </p:cNvSpPr>
          <p:nvPr/>
        </p:nvSpPr>
        <p:spPr bwMode="auto">
          <a:xfrm>
            <a:off x="971600" y="2842785"/>
            <a:ext cx="77048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困难补助形式</a:t>
            </a:r>
            <a:endParaRPr kumimoji="0" lang="zh-CN" sz="600" b="0" i="0" u="none" strike="noStrike" cap="none" normalizeH="0" baseline="0" dirty="0" smtClean="0">
              <a:ln>
                <a:noFill/>
              </a:ln>
              <a:solidFill>
                <a:schemeClr val="tx1"/>
              </a:solidFill>
              <a:effectLst/>
            </a:endParaRPr>
          </a:p>
          <a:p>
            <a:pPr lvl="0"/>
            <a:r>
              <a:rPr lang="en-US" altLang="zh-CN" sz="3200" dirty="0" smtClean="0">
                <a:latin typeface="楷体" pitchFamily="49" charset="-122"/>
                <a:ea typeface="楷体" pitchFamily="49" charset="-122"/>
              </a:rPr>
              <a:t>《</a:t>
            </a:r>
            <a:r>
              <a:rPr lang="zh-CN" altLang="en-US" sz="3200" dirty="0" smtClean="0">
                <a:latin typeface="楷体" pitchFamily="49" charset="-122"/>
                <a:ea typeface="楷体" pitchFamily="49" charset="-122"/>
              </a:rPr>
              <a:t>浙江大学</a:t>
            </a:r>
            <a:r>
              <a:rPr lang="zh-CN" altLang="en-US" sz="3200" dirty="0">
                <a:latin typeface="楷体" pitchFamily="49" charset="-122"/>
                <a:ea typeface="楷体" pitchFamily="49" charset="-122"/>
              </a:rPr>
              <a:t>计划财务处关于福利费使用管理规定的</a:t>
            </a:r>
            <a:r>
              <a:rPr lang="zh-CN" altLang="en-US" sz="3200" dirty="0" smtClean="0">
                <a:latin typeface="楷体" pitchFamily="49" charset="-122"/>
                <a:ea typeface="楷体" pitchFamily="49" charset="-122"/>
              </a:rPr>
              <a:t>通知</a:t>
            </a:r>
            <a:r>
              <a:rPr lang="en-US" altLang="zh-CN" sz="3200" dirty="0" smtClean="0">
                <a:latin typeface="楷体" pitchFamily="49" charset="-122"/>
                <a:ea typeface="楷体" pitchFamily="49" charset="-122"/>
              </a:rPr>
              <a:t>》</a:t>
            </a:r>
            <a:r>
              <a:rPr lang="zh-CN" altLang="en-US" sz="3200" dirty="0" smtClean="0"/>
              <a:t>浙大计发</a:t>
            </a:r>
            <a:r>
              <a:rPr lang="en-US" altLang="zh-CN" sz="3200" dirty="0" smtClean="0"/>
              <a:t>〔2017〕5 </a:t>
            </a:r>
            <a:r>
              <a:rPr lang="zh-CN" altLang="en-US" sz="3200" dirty="0" smtClean="0"/>
              <a:t>号</a:t>
            </a:r>
            <a:endParaRPr lang="zh-CN" altLang="en-US" sz="3200" dirty="0">
              <a:latin typeface="楷体" pitchFamily="49" charset="-122"/>
              <a:ea typeface="楷体" pitchFamily="49" charset="-122"/>
            </a:endParaRPr>
          </a:p>
        </p:txBody>
      </p:sp>
    </p:spTree>
    <p:extLst>
      <p:ext uri="{BB962C8B-B14F-4D97-AF65-F5344CB8AC3E}">
        <p14:creationId xmlns:p14="http://schemas.microsoft.com/office/powerpoint/2010/main" val="40264403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en-US" altLang="zh-CN" sz="3200" dirty="0" smtClean="0">
                <a:solidFill>
                  <a:srgbClr val="00B0F0"/>
                </a:solidFill>
                <a:latin typeface="隶书" pitchFamily="49" charset="-122"/>
                <a:ea typeface="隶书" pitchFamily="49" charset="-122"/>
              </a:rPr>
              <a:t>2</a:t>
            </a:r>
            <a:r>
              <a:rPr lang="zh-CN" altLang="en-US" sz="3200" dirty="0" smtClean="0">
                <a:solidFill>
                  <a:srgbClr val="00B0F0"/>
                </a:solidFill>
                <a:latin typeface="隶书" pitchFamily="49" charset="-122"/>
                <a:ea typeface="隶书" pitchFamily="49" charset="-122"/>
              </a:rPr>
              <a:t>、疗休养活动费</a:t>
            </a:r>
            <a:endParaRPr lang="zh-CN" altLang="en-US" sz="3200" dirty="0">
              <a:solidFill>
                <a:srgbClr val="00B0F0"/>
              </a:solidFill>
              <a:latin typeface="隶书" pitchFamily="49" charset="-122"/>
              <a:ea typeface="隶书" pitchFamily="49" charset="-122"/>
            </a:endParaRPr>
          </a:p>
        </p:txBody>
      </p:sp>
      <p:pic>
        <p:nvPicPr>
          <p:cNvPr id="5" name="内容占位符 4" descr="dbb44aed2e738bd4e7813c45a38b87d6277ff926.jpg"/>
          <p:cNvPicPr>
            <a:picLocks noGrp="1" noChangeAspect="1"/>
          </p:cNvPicPr>
          <p:nvPr>
            <p:ph idx="1"/>
          </p:nvPr>
        </p:nvPicPr>
        <p:blipFill>
          <a:blip r:embed="rId2"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spTree>
    <p:extLst>
      <p:ext uri="{BB962C8B-B14F-4D97-AF65-F5344CB8AC3E}">
        <p14:creationId xmlns:p14="http://schemas.microsoft.com/office/powerpoint/2010/main" val="2619123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636912"/>
            <a:ext cx="8229600" cy="1800200"/>
          </a:xfrm>
        </p:spPr>
        <p:txBody>
          <a:bodyPr>
            <a:normAutofit/>
          </a:bodyPr>
          <a:lstStyle/>
          <a:p>
            <a:pPr lvl="0" indent="406400" algn="l" eaLnBrk="0" fontAlgn="base" hangingPunct="0">
              <a:spcAft>
                <a:spcPct val="0"/>
              </a:spcAft>
            </a:pPr>
            <a:r>
              <a:rPr lang="zh-CN" altLang="en-US" sz="3200" dirty="0">
                <a:latin typeface="Arial" panose="020B0604020202020204" pitchFamily="34" charset="0"/>
              </a:rPr>
              <a:t/>
            </a:r>
            <a:br>
              <a:rPr lang="zh-CN" altLang="en-US" sz="3200" dirty="0">
                <a:latin typeface="Arial" panose="020B0604020202020204" pitchFamily="34" charset="0"/>
              </a:rPr>
            </a:br>
            <a:endParaRPr lang="zh-CN" altLang="zh-CN" sz="3200" b="1" dirty="0">
              <a:solidFill>
                <a:srgbClr val="0070C0"/>
              </a:solidFill>
              <a:latin typeface="华文楷体" pitchFamily="2" charset="-122"/>
              <a:ea typeface="华文楷体" pitchFamily="2" charset="-122"/>
            </a:endParaRPr>
          </a:p>
        </p:txBody>
      </p:sp>
      <p:pic>
        <p:nvPicPr>
          <p:cNvPr id="5" name="内容占位符 4" descr="dbb44aed2e738bd4e7813c45a38b87d6277ff926.jpg"/>
          <p:cNvPicPr>
            <a:picLocks noGrp="1" noChangeAspect="1"/>
          </p:cNvPicPr>
          <p:nvPr>
            <p:ph idx="1"/>
          </p:nvPr>
        </p:nvPicPr>
        <p:blipFill>
          <a:blip r:embed="rId3"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4" cstate="print"/>
          <a:stretch>
            <a:fillRect/>
          </a:stretch>
        </p:blipFill>
        <p:spPr>
          <a:xfrm>
            <a:off x="642910" y="500042"/>
            <a:ext cx="1428760" cy="1214446"/>
          </a:xfrm>
          <a:prstGeom prst="rect">
            <a:avLst/>
          </a:prstGeom>
        </p:spPr>
      </p:pic>
      <p:sp>
        <p:nvSpPr>
          <p:cNvPr id="6" name="TextBox 5"/>
          <p:cNvSpPr txBox="1"/>
          <p:nvPr/>
        </p:nvSpPr>
        <p:spPr>
          <a:xfrm>
            <a:off x="6156176" y="769599"/>
            <a:ext cx="201964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疗休养活动费</a:t>
            </a:r>
            <a:endParaRPr lang="zh-CN" altLang="en-US" sz="2400" dirty="0">
              <a:solidFill>
                <a:schemeClr val="accent2">
                  <a:lumMod val="75000"/>
                </a:schemeClr>
              </a:solidFill>
              <a:latin typeface="隶书" pitchFamily="49" charset="-122"/>
              <a:ea typeface="隶书" pitchFamily="49" charset="-122"/>
            </a:endParaRPr>
          </a:p>
        </p:txBody>
      </p:sp>
      <p:sp>
        <p:nvSpPr>
          <p:cNvPr id="3" name="Rectangle 1"/>
          <p:cNvSpPr>
            <a:spLocks noChangeArrowheads="1"/>
          </p:cNvSpPr>
          <p:nvPr/>
        </p:nvSpPr>
        <p:spPr bwMode="auto">
          <a:xfrm flipV="1">
            <a:off x="1259632" y="2710873"/>
            <a:ext cx="66967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困难补助类型</a:t>
            </a:r>
            <a:endParaRPr kumimoji="0" lang="zh-CN" sz="600" b="0" i="0" u="none" strike="noStrike" cap="none" normalizeH="0" baseline="0" dirty="0" smtClean="0">
              <a:ln>
                <a:noFill/>
              </a:ln>
              <a:solidFill>
                <a:schemeClr val="tx1"/>
              </a:solidFill>
              <a:effectLst/>
            </a:endParaRPr>
          </a:p>
        </p:txBody>
      </p:sp>
      <p:sp>
        <p:nvSpPr>
          <p:cNvPr id="4" name="Rectangle 1"/>
          <p:cNvSpPr>
            <a:spLocks noChangeArrowheads="1"/>
          </p:cNvSpPr>
          <p:nvPr/>
        </p:nvSpPr>
        <p:spPr bwMode="auto">
          <a:xfrm>
            <a:off x="539552" y="1025302"/>
            <a:ext cx="8064896"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困难补助形式</a:t>
            </a:r>
            <a:endParaRPr kumimoji="0" lang="zh-CN" sz="600" b="0" i="0" u="none" strike="noStrike" cap="none" normalizeH="0" baseline="0" dirty="0" smtClean="0">
              <a:ln>
                <a:noFill/>
              </a:ln>
              <a:solidFill>
                <a:schemeClr val="tx1"/>
              </a:solidFill>
              <a:effectLst/>
            </a:endParaRPr>
          </a:p>
          <a:p>
            <a:pPr lvl="0"/>
            <a:endParaRPr lang="zh-CN" altLang="en-US" sz="1600" dirty="0">
              <a:latin typeface="仿宋" panose="02010609060101010101" pitchFamily="49" charset="-122"/>
              <a:ea typeface="仿宋" panose="02010609060101010101" pitchFamily="49" charset="-122"/>
            </a:endParaRPr>
          </a:p>
          <a:p>
            <a:pPr lvl="0"/>
            <a:endParaRPr lang="zh-CN" altLang="en-US" sz="2400" dirty="0">
              <a:latin typeface="楷体" pitchFamily="49" charset="-122"/>
              <a:ea typeface="楷体" pitchFamily="49" charset="-122"/>
            </a:endParaRPr>
          </a:p>
          <a:p>
            <a:pPr>
              <a:lnSpc>
                <a:spcPct val="150000"/>
              </a:lnSpc>
            </a:pPr>
            <a:r>
              <a:rPr lang="zh-CN" altLang="en-US" sz="2800" dirty="0" smtClean="0"/>
              <a:t>浙总工发（</a:t>
            </a:r>
            <a:r>
              <a:rPr lang="en-US" altLang="zh-CN" sz="2800" dirty="0" smtClean="0"/>
              <a:t>2015</a:t>
            </a:r>
            <a:r>
              <a:rPr lang="zh-CN" altLang="en-US" sz="2800" dirty="0" smtClean="0"/>
              <a:t>）</a:t>
            </a:r>
            <a:r>
              <a:rPr lang="en-US" altLang="zh-CN" sz="2800" dirty="0" smtClean="0"/>
              <a:t>13</a:t>
            </a:r>
            <a:r>
              <a:rPr lang="zh-CN" altLang="en-US" sz="2800" dirty="0" smtClean="0"/>
              <a:t>号：</a:t>
            </a:r>
            <a:r>
              <a:rPr lang="en-US" altLang="zh-CN" sz="2800" b="1" dirty="0" smtClean="0">
                <a:solidFill>
                  <a:srgbClr val="00B050"/>
                </a:solidFill>
              </a:rPr>
              <a:t>《</a:t>
            </a:r>
            <a:r>
              <a:rPr lang="zh-CN" altLang="en-US" sz="2800" b="1" dirty="0" smtClean="0">
                <a:solidFill>
                  <a:srgbClr val="00B050"/>
                </a:solidFill>
              </a:rPr>
              <a:t>关于加强浙江省职工疗休养管理工作的意见</a:t>
            </a:r>
            <a:r>
              <a:rPr lang="en-US" altLang="zh-CN" sz="2800" b="1" dirty="0" smtClean="0">
                <a:solidFill>
                  <a:srgbClr val="00B050"/>
                </a:solidFill>
              </a:rPr>
              <a:t>》</a:t>
            </a:r>
            <a:r>
              <a:rPr lang="zh-CN" altLang="en-US" sz="2800" dirty="0" smtClean="0"/>
              <a:t>规定</a:t>
            </a:r>
            <a:r>
              <a:rPr lang="en-US" altLang="zh-CN" sz="2800" dirty="0" smtClean="0"/>
              <a:t>:</a:t>
            </a:r>
          </a:p>
          <a:p>
            <a:pPr>
              <a:lnSpc>
                <a:spcPct val="150000"/>
              </a:lnSpc>
            </a:pPr>
            <a:r>
              <a:rPr lang="en-US" altLang="zh-CN" sz="2800" dirty="0" smtClean="0"/>
              <a:t>1</a:t>
            </a:r>
            <a:r>
              <a:rPr lang="zh-CN" altLang="en-US" sz="2800" dirty="0" smtClean="0"/>
              <a:t>、职工疗休养工作由各级</a:t>
            </a:r>
            <a:r>
              <a:rPr lang="zh-CN" altLang="en-US" sz="2800" dirty="0" smtClean="0">
                <a:solidFill>
                  <a:srgbClr val="FF0000"/>
                </a:solidFill>
              </a:rPr>
              <a:t>工会</a:t>
            </a:r>
            <a:r>
              <a:rPr lang="zh-CN" altLang="en-US" sz="2800" dirty="0" smtClean="0"/>
              <a:t>统一</a:t>
            </a:r>
            <a:r>
              <a:rPr lang="zh-CN" altLang="en-US" sz="2800" dirty="0" smtClean="0">
                <a:solidFill>
                  <a:srgbClr val="FF0000"/>
                </a:solidFill>
              </a:rPr>
              <a:t>组织</a:t>
            </a:r>
            <a:r>
              <a:rPr lang="zh-CN" altLang="en-US" sz="2800" dirty="0" smtClean="0"/>
              <a:t>管理。</a:t>
            </a:r>
            <a:endParaRPr lang="en-US" altLang="zh-CN" sz="2800" dirty="0" smtClean="0"/>
          </a:p>
          <a:p>
            <a:pPr>
              <a:lnSpc>
                <a:spcPct val="150000"/>
              </a:lnSpc>
            </a:pPr>
            <a:r>
              <a:rPr lang="en-US" altLang="zh-CN" sz="2800" dirty="0" smtClean="0"/>
              <a:t>2</a:t>
            </a:r>
            <a:r>
              <a:rPr lang="zh-CN" altLang="en-US" sz="2800" dirty="0" smtClean="0"/>
              <a:t>、凭据在</a:t>
            </a:r>
            <a:r>
              <a:rPr lang="zh-CN" altLang="en-US" sz="2800" dirty="0" smtClean="0">
                <a:solidFill>
                  <a:srgbClr val="FF0000"/>
                </a:solidFill>
              </a:rPr>
              <a:t>单位</a:t>
            </a:r>
            <a:r>
              <a:rPr lang="zh-CN" altLang="en-US" sz="2800" dirty="0" smtClean="0"/>
              <a:t>提取的</a:t>
            </a:r>
            <a:r>
              <a:rPr lang="zh-CN" altLang="en-US" sz="2800" dirty="0" smtClean="0">
                <a:solidFill>
                  <a:srgbClr val="FF0000"/>
                </a:solidFill>
              </a:rPr>
              <a:t>福利费</a:t>
            </a:r>
            <a:r>
              <a:rPr lang="zh-CN" altLang="en-US" sz="2800" dirty="0" smtClean="0"/>
              <a:t>中列支，不得在单位其他经费中列支。</a:t>
            </a:r>
            <a:endParaRPr lang="en-US" altLang="zh-CN" sz="2800" dirty="0" smtClean="0">
              <a:latin typeface="楷体" pitchFamily="49" charset="-122"/>
              <a:ea typeface="楷体" pitchFamily="49" charset="-122"/>
            </a:endParaRPr>
          </a:p>
          <a:p>
            <a:endParaRPr lang="zh-CN" altLang="en-US" sz="2400" dirty="0" smtClean="0">
              <a:latin typeface="楷体" pitchFamily="49" charset="-122"/>
              <a:ea typeface="楷体" pitchFamily="49" charset="-122"/>
            </a:endParaRPr>
          </a:p>
          <a:p>
            <a:pPr lvl="0"/>
            <a:endParaRPr lang="zh-CN" altLang="en-US" sz="2400" dirty="0">
              <a:latin typeface="楷体" pitchFamily="49" charset="-122"/>
              <a:ea typeface="楷体" pitchFamily="49" charset="-122"/>
            </a:endParaRPr>
          </a:p>
          <a:p>
            <a:pPr lvl="0"/>
            <a:r>
              <a:rPr lang="zh-CN" altLang="en-US" sz="2400" dirty="0">
                <a:latin typeface="楷体" pitchFamily="49" charset="-122"/>
                <a:ea typeface="楷体" pitchFamily="49" charset="-122"/>
              </a:rPr>
              <a:t>                               </a:t>
            </a:r>
          </a:p>
          <a:p>
            <a:pPr lvl="0"/>
            <a:r>
              <a:rPr lang="zh-CN" altLang="en-US" sz="2400" dirty="0">
                <a:latin typeface="楷体" pitchFamily="49" charset="-122"/>
                <a:ea typeface="楷体" pitchFamily="49" charset="-122"/>
              </a:rPr>
              <a:t>                               </a:t>
            </a:r>
          </a:p>
        </p:txBody>
      </p:sp>
    </p:spTree>
    <p:extLst>
      <p:ext uri="{BB962C8B-B14F-4D97-AF65-F5344CB8AC3E}">
        <p14:creationId xmlns:p14="http://schemas.microsoft.com/office/powerpoint/2010/main" val="17037902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636912"/>
            <a:ext cx="8229600" cy="1800200"/>
          </a:xfrm>
        </p:spPr>
        <p:txBody>
          <a:bodyPr>
            <a:normAutofit/>
          </a:bodyPr>
          <a:lstStyle/>
          <a:p>
            <a:pPr lvl="0" indent="406400" algn="l" eaLnBrk="0" fontAlgn="base" hangingPunct="0">
              <a:spcAft>
                <a:spcPct val="0"/>
              </a:spcAft>
            </a:pPr>
            <a:r>
              <a:rPr lang="zh-CN" altLang="en-US" sz="3200" dirty="0">
                <a:latin typeface="Arial" panose="020B0604020202020204" pitchFamily="34" charset="0"/>
              </a:rPr>
              <a:t/>
            </a:r>
            <a:br>
              <a:rPr lang="zh-CN" altLang="en-US" sz="3200" dirty="0">
                <a:latin typeface="Arial" panose="020B0604020202020204" pitchFamily="34" charset="0"/>
              </a:rPr>
            </a:br>
            <a:endParaRPr lang="zh-CN" altLang="zh-CN" sz="3200" b="1" dirty="0">
              <a:solidFill>
                <a:srgbClr val="0070C0"/>
              </a:solidFill>
              <a:latin typeface="华文楷体" pitchFamily="2" charset="-122"/>
              <a:ea typeface="华文楷体" pitchFamily="2" charset="-122"/>
            </a:endParaRPr>
          </a:p>
        </p:txBody>
      </p:sp>
      <p:pic>
        <p:nvPicPr>
          <p:cNvPr id="5" name="内容占位符 4" descr="dbb44aed2e738bd4e7813c45a38b87d6277ff926.jpg"/>
          <p:cNvPicPr>
            <a:picLocks noGrp="1" noChangeAspect="1"/>
          </p:cNvPicPr>
          <p:nvPr>
            <p:ph idx="1"/>
          </p:nvPr>
        </p:nvPicPr>
        <p:blipFill>
          <a:blip r:embed="rId3"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4" cstate="print"/>
          <a:stretch>
            <a:fillRect/>
          </a:stretch>
        </p:blipFill>
        <p:spPr>
          <a:xfrm>
            <a:off x="642910" y="500042"/>
            <a:ext cx="1428760" cy="1214446"/>
          </a:xfrm>
          <a:prstGeom prst="rect">
            <a:avLst/>
          </a:prstGeom>
        </p:spPr>
      </p:pic>
      <p:sp>
        <p:nvSpPr>
          <p:cNvPr id="6" name="TextBox 5"/>
          <p:cNvSpPr txBox="1"/>
          <p:nvPr/>
        </p:nvSpPr>
        <p:spPr>
          <a:xfrm>
            <a:off x="5652120" y="769599"/>
            <a:ext cx="25237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疗休养活动利费</a:t>
            </a:r>
            <a:endParaRPr lang="zh-CN" altLang="en-US" sz="2400" dirty="0">
              <a:solidFill>
                <a:schemeClr val="accent2">
                  <a:lumMod val="75000"/>
                </a:schemeClr>
              </a:solidFill>
              <a:latin typeface="隶书" pitchFamily="49" charset="-122"/>
              <a:ea typeface="隶书" pitchFamily="49" charset="-122"/>
            </a:endParaRPr>
          </a:p>
        </p:txBody>
      </p:sp>
      <p:sp>
        <p:nvSpPr>
          <p:cNvPr id="3" name="Rectangle 1"/>
          <p:cNvSpPr>
            <a:spLocks noChangeArrowheads="1"/>
          </p:cNvSpPr>
          <p:nvPr/>
        </p:nvSpPr>
        <p:spPr bwMode="auto">
          <a:xfrm flipV="1">
            <a:off x="1259632" y="2710873"/>
            <a:ext cx="66967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困难补助类型</a:t>
            </a:r>
            <a:endParaRPr kumimoji="0" lang="zh-CN" sz="600" b="0" i="0" u="none" strike="noStrike" cap="none" normalizeH="0" baseline="0" dirty="0" smtClean="0">
              <a:ln>
                <a:noFill/>
              </a:ln>
              <a:solidFill>
                <a:schemeClr val="tx1"/>
              </a:solidFill>
              <a:effectLst/>
            </a:endParaRPr>
          </a:p>
        </p:txBody>
      </p:sp>
      <p:sp>
        <p:nvSpPr>
          <p:cNvPr id="4" name="Rectangle 1"/>
          <p:cNvSpPr>
            <a:spLocks noChangeArrowheads="1"/>
          </p:cNvSpPr>
          <p:nvPr/>
        </p:nvSpPr>
        <p:spPr bwMode="auto">
          <a:xfrm>
            <a:off x="1187624" y="1348466"/>
            <a:ext cx="684076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6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7988" algn="l" defTabSz="914400" rtl="0" eaLnBrk="0" fontAlgn="base" latinLnBrk="0" hangingPunct="0">
              <a:lnSpc>
                <a:spcPct val="100000"/>
              </a:lnSpc>
              <a:spcBef>
                <a:spcPct val="0"/>
              </a:spcBef>
              <a:spcAft>
                <a:spcPct val="0"/>
              </a:spcAft>
              <a:buClrTx/>
              <a:buSzTx/>
              <a:buFontTx/>
              <a:buNone/>
              <a:tabLst/>
            </a:pPr>
            <a:r>
              <a:rPr kumimoji="0" lang="zh-CN" sz="1600" b="1" i="0" u="none" strike="noStrike" cap="none" normalizeH="0" baseline="0" dirty="0" smtClean="0">
                <a:ln>
                  <a:noFill/>
                </a:ln>
                <a:solidFill>
                  <a:srgbClr val="FFFFFF"/>
                </a:solidFill>
                <a:effectLst/>
                <a:latin typeface="仿宋" panose="02010609060101010101" pitchFamily="49" charset="-122"/>
                <a:ea typeface="仿宋" panose="02010609060101010101" pitchFamily="49" charset="-122"/>
              </a:rPr>
              <a:t>困难补助形式</a:t>
            </a:r>
            <a:endParaRPr kumimoji="0" lang="zh-CN" sz="600" b="0" i="0" u="none" strike="noStrike" cap="none" normalizeH="0" baseline="0" dirty="0" smtClean="0">
              <a:ln>
                <a:noFill/>
              </a:ln>
              <a:solidFill>
                <a:schemeClr val="tx1"/>
              </a:solidFill>
              <a:effectLst/>
            </a:endParaRPr>
          </a:p>
          <a:p>
            <a:pPr lvl="0"/>
            <a:endParaRPr lang="zh-CN" altLang="en-US" sz="1600" dirty="0">
              <a:latin typeface="仿宋" panose="02010609060101010101" pitchFamily="49" charset="-122"/>
              <a:ea typeface="仿宋" panose="02010609060101010101" pitchFamily="49" charset="-122"/>
            </a:endParaRPr>
          </a:p>
          <a:p>
            <a:pPr lvl="0"/>
            <a:endParaRPr lang="zh-CN" altLang="en-US" sz="2400" dirty="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浙江大学工会、计划财务处、人事处</a:t>
            </a:r>
            <a:r>
              <a:rPr lang="en-US" altLang="zh-CN" sz="2800" dirty="0" smtClean="0">
                <a:latin typeface="楷体" pitchFamily="49" charset="-122"/>
                <a:ea typeface="楷体" pitchFamily="49" charset="-122"/>
              </a:rPr>
              <a:t>2016</a:t>
            </a:r>
            <a:r>
              <a:rPr lang="zh-CN" altLang="en-US" sz="2800" dirty="0" smtClean="0">
                <a:latin typeface="楷体" pitchFamily="49" charset="-122"/>
                <a:ea typeface="楷体" pitchFamily="49" charset="-122"/>
              </a:rPr>
              <a:t>年</a:t>
            </a:r>
            <a:r>
              <a:rPr lang="en-US" altLang="zh-CN" sz="2800" dirty="0" smtClean="0">
                <a:latin typeface="楷体" pitchFamily="49" charset="-122"/>
                <a:ea typeface="楷体" pitchFamily="49" charset="-122"/>
              </a:rPr>
              <a:t>6</a:t>
            </a:r>
            <a:r>
              <a:rPr lang="zh-CN" altLang="en-US" sz="2800" dirty="0" smtClean="0">
                <a:latin typeface="楷体" pitchFamily="49" charset="-122"/>
                <a:ea typeface="楷体" pitchFamily="49" charset="-122"/>
              </a:rPr>
              <a:t>月</a:t>
            </a:r>
            <a:r>
              <a:rPr lang="en-US" altLang="zh-CN" sz="2800" dirty="0" smtClean="0">
                <a:latin typeface="楷体" pitchFamily="49" charset="-122"/>
                <a:ea typeface="楷体" pitchFamily="49" charset="-122"/>
              </a:rPr>
              <a:t>15</a:t>
            </a:r>
            <a:r>
              <a:rPr lang="zh-CN" altLang="en-US" sz="2800" dirty="0" smtClean="0">
                <a:latin typeface="楷体" pitchFamily="49" charset="-122"/>
                <a:ea typeface="楷体" pitchFamily="49" charset="-122"/>
              </a:rPr>
              <a:t>日印发</a:t>
            </a:r>
            <a:r>
              <a:rPr lang="en-US" altLang="zh-CN" sz="2800" dirty="0" smtClean="0">
                <a:solidFill>
                  <a:schemeClr val="accent3">
                    <a:lumMod val="75000"/>
                  </a:schemeClr>
                </a:solidFill>
                <a:latin typeface="楷体" pitchFamily="49" charset="-122"/>
                <a:ea typeface="楷体" pitchFamily="49" charset="-122"/>
              </a:rPr>
              <a:t>《</a:t>
            </a:r>
            <a:r>
              <a:rPr lang="zh-CN" altLang="en-US" sz="2800" dirty="0" smtClean="0">
                <a:solidFill>
                  <a:schemeClr val="accent3">
                    <a:lumMod val="75000"/>
                  </a:schemeClr>
                </a:solidFill>
                <a:latin typeface="楷体" pitchFamily="49" charset="-122"/>
                <a:ea typeface="楷体" pitchFamily="49" charset="-122"/>
              </a:rPr>
              <a:t>浙江大学教职工疗休养管理办法（试行）</a:t>
            </a:r>
            <a:r>
              <a:rPr lang="en-US" altLang="zh-CN" sz="2800" dirty="0" smtClean="0">
                <a:solidFill>
                  <a:schemeClr val="accent3">
                    <a:lumMod val="75000"/>
                  </a:schemeClr>
                </a:solidFill>
                <a:latin typeface="楷体" pitchFamily="49" charset="-122"/>
                <a:ea typeface="楷体" pitchFamily="49" charset="-122"/>
              </a:rPr>
              <a:t>》</a:t>
            </a:r>
            <a:endParaRPr lang="zh-CN" altLang="en-US" sz="2800" dirty="0" smtClean="0">
              <a:solidFill>
                <a:schemeClr val="accent3">
                  <a:lumMod val="75000"/>
                </a:schemeClr>
              </a:solidFill>
              <a:latin typeface="楷体" pitchFamily="49" charset="-122"/>
              <a:ea typeface="楷体" pitchFamily="49" charset="-122"/>
            </a:endParaRPr>
          </a:p>
          <a:p>
            <a:pPr lvl="0">
              <a:lnSpc>
                <a:spcPct val="150000"/>
              </a:lnSpc>
            </a:pPr>
            <a:endParaRPr lang="en-US" altLang="zh-CN" sz="2800" dirty="0" smtClean="0">
              <a:latin typeface="楷体" pitchFamily="49" charset="-122"/>
              <a:ea typeface="楷体" pitchFamily="49" charset="-122"/>
            </a:endParaRPr>
          </a:p>
          <a:p>
            <a:endParaRPr lang="zh-CN" altLang="en-US" sz="2400" dirty="0" smtClean="0">
              <a:latin typeface="楷体" pitchFamily="49" charset="-122"/>
              <a:ea typeface="楷体" pitchFamily="49" charset="-122"/>
            </a:endParaRPr>
          </a:p>
          <a:p>
            <a:pPr lvl="0"/>
            <a:endParaRPr lang="zh-CN" altLang="en-US" sz="2400" dirty="0">
              <a:latin typeface="楷体" pitchFamily="49" charset="-122"/>
              <a:ea typeface="楷体" pitchFamily="49" charset="-122"/>
            </a:endParaRPr>
          </a:p>
          <a:p>
            <a:pPr lvl="0"/>
            <a:r>
              <a:rPr lang="zh-CN" altLang="en-US" sz="2400" dirty="0">
                <a:latin typeface="楷体" pitchFamily="49" charset="-122"/>
                <a:ea typeface="楷体" pitchFamily="49" charset="-122"/>
              </a:rPr>
              <a:t>                               </a:t>
            </a:r>
          </a:p>
          <a:p>
            <a:pPr lvl="0"/>
            <a:r>
              <a:rPr lang="zh-CN" altLang="en-US" sz="2400" dirty="0">
                <a:latin typeface="楷体" pitchFamily="49" charset="-122"/>
                <a:ea typeface="楷体" pitchFamily="49" charset="-122"/>
              </a:rPr>
              <a:t>                               </a:t>
            </a:r>
          </a:p>
        </p:txBody>
      </p:sp>
    </p:spTree>
    <p:extLst>
      <p:ext uri="{BB962C8B-B14F-4D97-AF65-F5344CB8AC3E}">
        <p14:creationId xmlns:p14="http://schemas.microsoft.com/office/powerpoint/2010/main" val="232186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7544" y="2780928"/>
            <a:ext cx="8229600" cy="1143000"/>
          </a:xfrm>
        </p:spPr>
        <p:txBody>
          <a:bodyPr>
            <a:noAutofit/>
          </a:bodyPr>
          <a:lstStyle/>
          <a:p>
            <a:r>
              <a:rPr lang="zh-CN" altLang="en-US" sz="3200" dirty="0" smtClean="0">
                <a:solidFill>
                  <a:srgbClr val="0070C0"/>
                </a:solidFill>
                <a:latin typeface="华文行楷" panose="02010800040101010101" pitchFamily="2" charset="-122"/>
                <a:ea typeface="华文行楷" panose="02010800040101010101" pitchFamily="2" charset="-122"/>
              </a:rPr>
              <a:t>第一章、总  则</a:t>
            </a:r>
            <a:endParaRPr lang="zh-CN" altLang="en-US" sz="3200" dirty="0">
              <a:solidFill>
                <a:srgbClr val="0070C0"/>
              </a:solidFill>
              <a:latin typeface="华文行楷" panose="02010800040101010101" pitchFamily="2" charset="-122"/>
              <a:ea typeface="华文行楷" panose="02010800040101010101" pitchFamily="2"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23633730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en-US" altLang="zh-CN" sz="3200" dirty="0">
                <a:solidFill>
                  <a:srgbClr val="00B0F0"/>
                </a:solidFill>
                <a:latin typeface="隶书" pitchFamily="49" charset="-122"/>
                <a:ea typeface="隶书" pitchFamily="49" charset="-122"/>
              </a:rPr>
              <a:t>3</a:t>
            </a:r>
            <a:r>
              <a:rPr lang="zh-CN" altLang="en-US" sz="3200" dirty="0" smtClean="0">
                <a:solidFill>
                  <a:srgbClr val="00B0F0"/>
                </a:solidFill>
                <a:latin typeface="隶书" pitchFamily="49" charset="-122"/>
                <a:ea typeface="隶书" pitchFamily="49" charset="-122"/>
              </a:rPr>
              <a:t>、浙江大学工会财务网页</a:t>
            </a:r>
            <a:endParaRPr lang="zh-CN" altLang="en-US" sz="3200" dirty="0">
              <a:solidFill>
                <a:srgbClr val="00B0F0"/>
              </a:solidFill>
              <a:latin typeface="隶书" pitchFamily="49" charset="-122"/>
              <a:ea typeface="隶书" pitchFamily="49" charset="-122"/>
            </a:endParaRPr>
          </a:p>
        </p:txBody>
      </p:sp>
      <p:pic>
        <p:nvPicPr>
          <p:cNvPr id="5" name="内容占位符 4" descr="dbb44aed2e738bd4e7813c45a38b87d6277ff926.jpg"/>
          <p:cNvPicPr>
            <a:picLocks noGrp="1" noChangeAspect="1"/>
          </p:cNvPicPr>
          <p:nvPr>
            <p:ph idx="1"/>
          </p:nvPr>
        </p:nvPicPr>
        <p:blipFill>
          <a:blip r:embed="rId2"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spTree>
    <p:extLst>
      <p:ext uri="{BB962C8B-B14F-4D97-AF65-F5344CB8AC3E}">
        <p14:creationId xmlns:p14="http://schemas.microsoft.com/office/powerpoint/2010/main" val="11635618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277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2772"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32774" name="Text Box 6"/>
          <p:cNvSpPr txBox="1">
            <a:spLocks noChangeArrowheads="1"/>
          </p:cNvSpPr>
          <p:nvPr/>
        </p:nvSpPr>
        <p:spPr bwMode="auto">
          <a:xfrm>
            <a:off x="642938" y="1700808"/>
            <a:ext cx="7858125" cy="2054409"/>
          </a:xfrm>
          <a:prstGeom prst="rect">
            <a:avLst/>
          </a:prstGeom>
          <a:noFill/>
          <a:ln w="9525" algn="ctr">
            <a:noFill/>
            <a:miter lim="800000"/>
          </a:ln>
        </p:spPr>
        <p:txBody>
          <a:bodyPr wrap="square">
            <a:spAutoFit/>
          </a:bodyPr>
          <a:lstStyle/>
          <a:p>
            <a:pPr>
              <a:lnSpc>
                <a:spcPts val="4500"/>
              </a:lnSpc>
            </a:pPr>
            <a:endParaRPr lang="zh-CN" altLang="zh-CN" sz="2800" b="1" dirty="0" smtClean="0">
              <a:solidFill>
                <a:srgbClr val="0070C0"/>
              </a:solidFill>
              <a:latin typeface="华文楷体" pitchFamily="2" charset="-122"/>
              <a:ea typeface="华文楷体" pitchFamily="2"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4"/>
          <a:stretch>
            <a:fillRect/>
          </a:stretch>
        </p:blipFill>
        <p:spPr>
          <a:xfrm>
            <a:off x="1115616" y="1556792"/>
            <a:ext cx="6912768" cy="5021468"/>
          </a:xfrm>
          <a:prstGeom prst="rect">
            <a:avLst/>
          </a:prstGeom>
        </p:spPr>
      </p:pic>
      <p:sp>
        <p:nvSpPr>
          <p:cNvPr id="3" name="矩形 2"/>
          <p:cNvSpPr/>
          <p:nvPr/>
        </p:nvSpPr>
        <p:spPr>
          <a:xfrm>
            <a:off x="5724128" y="5877272"/>
            <a:ext cx="129614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277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2772"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32774" name="Text Box 6"/>
          <p:cNvSpPr txBox="1">
            <a:spLocks noChangeArrowheads="1"/>
          </p:cNvSpPr>
          <p:nvPr/>
        </p:nvSpPr>
        <p:spPr bwMode="auto">
          <a:xfrm>
            <a:off x="642938" y="1700808"/>
            <a:ext cx="7858125" cy="2054409"/>
          </a:xfrm>
          <a:prstGeom prst="rect">
            <a:avLst/>
          </a:prstGeom>
          <a:noFill/>
          <a:ln w="9525" algn="ctr">
            <a:noFill/>
            <a:miter lim="800000"/>
          </a:ln>
        </p:spPr>
        <p:txBody>
          <a:bodyPr wrap="square">
            <a:spAutoFit/>
          </a:bodyPr>
          <a:lstStyle/>
          <a:p>
            <a:pPr>
              <a:lnSpc>
                <a:spcPts val="4500"/>
              </a:lnSpc>
            </a:pPr>
            <a:endParaRPr lang="zh-CN" altLang="zh-CN" sz="2800" b="1" dirty="0" smtClean="0">
              <a:solidFill>
                <a:srgbClr val="0070C0"/>
              </a:solidFill>
              <a:latin typeface="华文楷体" pitchFamily="2" charset="-122"/>
              <a:ea typeface="华文楷体" pitchFamily="2"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p:txBody>
      </p:sp>
      <p:pic>
        <p:nvPicPr>
          <p:cNvPr id="2051" name="Picture 3"/>
          <p:cNvPicPr>
            <a:picLocks noChangeAspect="1" noChangeArrowheads="1"/>
          </p:cNvPicPr>
          <p:nvPr/>
        </p:nvPicPr>
        <p:blipFill>
          <a:blip r:embed="rId4" cstate="print"/>
          <a:srcRect/>
          <a:stretch>
            <a:fillRect/>
          </a:stretch>
        </p:blipFill>
        <p:spPr bwMode="auto">
          <a:xfrm>
            <a:off x="107504" y="1556792"/>
            <a:ext cx="8856984"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dbb44aed2e738bd4e7813c45a38b87d6277ff926.jpg"/>
          <p:cNvPicPr>
            <a:picLocks noGrp="1" noChangeAspect="1"/>
          </p:cNvPicPr>
          <p:nvPr>
            <p:ph idx="1"/>
          </p:nvPr>
        </p:nvPicPr>
        <p:blipFill>
          <a:blip r:embed="rId2" cstate="print"/>
          <a:stretch>
            <a:fillRect/>
          </a:stretch>
        </p:blipFill>
        <p:spPr>
          <a:xfrm>
            <a:off x="571472" y="5572140"/>
            <a:ext cx="8286807" cy="785818"/>
          </a:xfrm>
        </p:spPr>
      </p:pic>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sp>
        <p:nvSpPr>
          <p:cNvPr id="6" name="矩形 5"/>
          <p:cNvSpPr/>
          <p:nvPr/>
        </p:nvSpPr>
        <p:spPr>
          <a:xfrm>
            <a:off x="2163326" y="2967335"/>
            <a:ext cx="4817345" cy="1200329"/>
          </a:xfrm>
          <a:prstGeom prst="rect">
            <a:avLst/>
          </a:prstGeom>
          <a:noFill/>
        </p:spPr>
        <p:txBody>
          <a:bodyPr wrap="none" lIns="91440" tIns="45720" rIns="91440" bIns="45720">
            <a:spAutoFit/>
          </a:bodyPr>
          <a:lstStyle/>
          <a:p>
            <a:pPr algn="ctr"/>
            <a:r>
              <a:rPr lang="zh-CN" altLang="en-US" sz="7200" b="1" cap="none" spc="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谢谢大家！</a:t>
            </a:r>
            <a:endParaRPr lang="zh-CN" altLang="en-US" sz="7200" b="1" cap="none" spc="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64254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1916832"/>
            <a:ext cx="8229600" cy="3384376"/>
          </a:xfrm>
        </p:spPr>
        <p:txBody>
          <a:bodyPr anchor="t">
            <a:noAutofit/>
          </a:bodyPr>
          <a:lstStyle/>
          <a:p>
            <a:r>
              <a:rPr lang="zh-CN" altLang="en-US" sz="2800" b="1" dirty="0">
                <a:solidFill>
                  <a:srgbClr val="00B0F0"/>
                </a:solidFill>
                <a:latin typeface="黑体" pitchFamily="49" charset="-122"/>
                <a:ea typeface="黑体" pitchFamily="49" charset="-122"/>
              </a:rPr>
              <a:t>工会经费收支</a:t>
            </a:r>
            <a:r>
              <a:rPr lang="zh-CN" altLang="en-US" sz="2800" b="1" dirty="0" smtClean="0">
                <a:solidFill>
                  <a:srgbClr val="00B0F0"/>
                </a:solidFill>
                <a:latin typeface="黑体" pitchFamily="49" charset="-122"/>
                <a:ea typeface="黑体" pitchFamily="49" charset="-122"/>
              </a:rPr>
              <a:t>管原则</a:t>
            </a:r>
            <a:r>
              <a:rPr lang="en-US" altLang="zh-CN" sz="2800" b="1" dirty="0" smtClean="0">
                <a:solidFill>
                  <a:srgbClr val="00B0F0"/>
                </a:solidFill>
                <a:latin typeface="黑体" pitchFamily="49" charset="-122"/>
                <a:ea typeface="黑体" pitchFamily="49" charset="-122"/>
              </a:rPr>
              <a:t/>
            </a:r>
            <a:br>
              <a:rPr lang="en-US" altLang="zh-CN" sz="2800" b="1" dirty="0" smtClean="0">
                <a:solidFill>
                  <a:srgbClr val="00B0F0"/>
                </a:solidFill>
                <a:latin typeface="黑体" pitchFamily="49" charset="-122"/>
                <a:ea typeface="黑体" pitchFamily="49" charset="-122"/>
              </a:rPr>
            </a:br>
            <a:r>
              <a:rPr lang="zh-CN" altLang="en-US" sz="2800" b="1" dirty="0" smtClean="0">
                <a:solidFill>
                  <a:srgbClr val="C00000"/>
                </a:solidFill>
                <a:latin typeface="黑体" pitchFamily="49" charset="-122"/>
                <a:ea typeface="黑体" pitchFamily="49" charset="-122"/>
              </a:rPr>
              <a:t>遵纪守法</a:t>
            </a:r>
            <a:r>
              <a:rPr lang="en-US" altLang="zh-CN" sz="2800" b="1" dirty="0" smtClean="0">
                <a:solidFill>
                  <a:srgbClr val="C00000"/>
                </a:solidFill>
                <a:latin typeface="黑体" pitchFamily="49" charset="-122"/>
                <a:ea typeface="黑体" pitchFamily="49" charset="-122"/>
              </a:rPr>
              <a:t/>
            </a:r>
            <a:br>
              <a:rPr lang="en-US" altLang="zh-CN" sz="2800" b="1" dirty="0" smtClean="0">
                <a:solidFill>
                  <a:srgbClr val="C00000"/>
                </a:solidFill>
                <a:latin typeface="黑体" pitchFamily="49" charset="-122"/>
                <a:ea typeface="黑体" pitchFamily="49" charset="-122"/>
              </a:rPr>
            </a:br>
            <a:r>
              <a:rPr lang="zh-CN" altLang="en-US" sz="2800" b="1" dirty="0" smtClean="0">
                <a:solidFill>
                  <a:srgbClr val="C00000"/>
                </a:solidFill>
                <a:latin typeface="黑体" pitchFamily="49" charset="-122"/>
                <a:ea typeface="黑体" pitchFamily="49" charset="-122"/>
              </a:rPr>
              <a:t>经费独立</a:t>
            </a:r>
            <a:r>
              <a:rPr lang="en-US" altLang="zh-CN" sz="2800" b="1" dirty="0" smtClean="0">
                <a:solidFill>
                  <a:srgbClr val="C00000"/>
                </a:solidFill>
                <a:latin typeface="黑体" pitchFamily="49" charset="-122"/>
                <a:ea typeface="黑体" pitchFamily="49" charset="-122"/>
              </a:rPr>
              <a:t/>
            </a:r>
            <a:br>
              <a:rPr lang="en-US" altLang="zh-CN" sz="2800" b="1" dirty="0" smtClean="0">
                <a:solidFill>
                  <a:srgbClr val="C00000"/>
                </a:solidFill>
                <a:latin typeface="黑体" pitchFamily="49" charset="-122"/>
                <a:ea typeface="黑体" pitchFamily="49" charset="-122"/>
              </a:rPr>
            </a:br>
            <a:r>
              <a:rPr lang="zh-CN" altLang="en-US" sz="2800" b="1" dirty="0" smtClean="0">
                <a:solidFill>
                  <a:srgbClr val="C00000"/>
                </a:solidFill>
                <a:latin typeface="黑体" pitchFamily="49" charset="-122"/>
                <a:ea typeface="黑体" pitchFamily="49" charset="-122"/>
              </a:rPr>
              <a:t>预算管理</a:t>
            </a:r>
            <a:r>
              <a:rPr lang="en-US" altLang="zh-CN" sz="2800" b="1" dirty="0" smtClean="0">
                <a:solidFill>
                  <a:srgbClr val="C00000"/>
                </a:solidFill>
                <a:latin typeface="黑体" pitchFamily="49" charset="-122"/>
                <a:ea typeface="黑体" pitchFamily="49" charset="-122"/>
              </a:rPr>
              <a:t/>
            </a:r>
            <a:br>
              <a:rPr lang="en-US" altLang="zh-CN" sz="2800" b="1" dirty="0" smtClean="0">
                <a:solidFill>
                  <a:srgbClr val="C00000"/>
                </a:solidFill>
                <a:latin typeface="黑体" pitchFamily="49" charset="-122"/>
                <a:ea typeface="黑体" pitchFamily="49" charset="-122"/>
              </a:rPr>
            </a:br>
            <a:r>
              <a:rPr lang="zh-CN" altLang="en-US" sz="2800" b="1" dirty="0" smtClean="0">
                <a:solidFill>
                  <a:srgbClr val="C00000"/>
                </a:solidFill>
                <a:latin typeface="黑体" pitchFamily="49" charset="-122"/>
                <a:ea typeface="黑体" pitchFamily="49" charset="-122"/>
              </a:rPr>
              <a:t>服务职工</a:t>
            </a:r>
            <a:r>
              <a:rPr lang="en-US" altLang="zh-CN" sz="2800" b="1" dirty="0" smtClean="0">
                <a:solidFill>
                  <a:srgbClr val="C00000"/>
                </a:solidFill>
                <a:latin typeface="黑体" pitchFamily="49" charset="-122"/>
                <a:ea typeface="黑体" pitchFamily="49" charset="-122"/>
              </a:rPr>
              <a:t/>
            </a:r>
            <a:br>
              <a:rPr lang="en-US" altLang="zh-CN" sz="2800" b="1" dirty="0" smtClean="0">
                <a:solidFill>
                  <a:srgbClr val="C00000"/>
                </a:solidFill>
                <a:latin typeface="黑体" pitchFamily="49" charset="-122"/>
                <a:ea typeface="黑体" pitchFamily="49" charset="-122"/>
              </a:rPr>
            </a:br>
            <a:r>
              <a:rPr lang="zh-CN" altLang="en-US" sz="2800" b="1" dirty="0" smtClean="0">
                <a:solidFill>
                  <a:srgbClr val="C00000"/>
                </a:solidFill>
                <a:latin typeface="黑体" pitchFamily="49" charset="-122"/>
                <a:ea typeface="黑体" pitchFamily="49" charset="-122"/>
              </a:rPr>
              <a:t>勤俭节约</a:t>
            </a:r>
            <a:r>
              <a:rPr lang="en-US" altLang="zh-CN" sz="2800" b="1" dirty="0" smtClean="0">
                <a:solidFill>
                  <a:srgbClr val="C00000"/>
                </a:solidFill>
                <a:latin typeface="黑体" pitchFamily="49" charset="-122"/>
                <a:ea typeface="黑体" pitchFamily="49" charset="-122"/>
              </a:rPr>
              <a:t/>
            </a:r>
            <a:br>
              <a:rPr lang="en-US" altLang="zh-CN" sz="2800" b="1" dirty="0" smtClean="0">
                <a:solidFill>
                  <a:srgbClr val="C00000"/>
                </a:solidFill>
                <a:latin typeface="黑体" pitchFamily="49" charset="-122"/>
                <a:ea typeface="黑体" pitchFamily="49" charset="-122"/>
              </a:rPr>
            </a:br>
            <a:r>
              <a:rPr lang="zh-CN" altLang="en-US" sz="2800" b="1" dirty="0" smtClean="0">
                <a:solidFill>
                  <a:srgbClr val="C00000"/>
                </a:solidFill>
                <a:latin typeface="黑体" pitchFamily="49" charset="-122"/>
                <a:ea typeface="黑体" pitchFamily="49" charset="-122"/>
              </a:rPr>
              <a:t>民主</a:t>
            </a:r>
            <a:r>
              <a:rPr lang="zh-CN" altLang="en-US" sz="2800" b="1" dirty="0">
                <a:solidFill>
                  <a:srgbClr val="C00000"/>
                </a:solidFill>
                <a:latin typeface="黑体" pitchFamily="49" charset="-122"/>
                <a:ea typeface="黑体" pitchFamily="49" charset="-122"/>
              </a:rPr>
              <a:t>管理</a:t>
            </a:r>
            <a:r>
              <a:rPr lang="en-US" altLang="zh-CN" sz="2400" b="1" dirty="0" smtClean="0">
                <a:solidFill>
                  <a:srgbClr val="C00000"/>
                </a:solidFill>
                <a:latin typeface="+mn-ea"/>
                <a:ea typeface="+mn-ea"/>
              </a:rPr>
              <a:t/>
            </a:r>
            <a:br>
              <a:rPr lang="en-US" altLang="zh-CN" sz="2400" b="1" dirty="0" smtClean="0">
                <a:solidFill>
                  <a:srgbClr val="C00000"/>
                </a:solidFill>
                <a:latin typeface="+mn-ea"/>
                <a:ea typeface="+mn-ea"/>
              </a:rPr>
            </a:br>
            <a:endParaRPr lang="zh-CN" altLang="en-US" sz="2400" b="1" dirty="0">
              <a:solidFill>
                <a:srgbClr val="C00000"/>
              </a:solidFill>
              <a:latin typeface="+mn-ea"/>
              <a:ea typeface="+mn-ea"/>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2133356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3086654"/>
          </a:xfrm>
        </p:spPr>
        <p:txBody>
          <a:bodyPr anchor="t">
            <a:noAutofit/>
          </a:bodyPr>
          <a:lstStyle/>
          <a:p>
            <a:pPr algn="l"/>
            <a:r>
              <a:rPr lang="zh-CN" altLang="en-US" sz="2800" dirty="0" smtClean="0">
                <a:solidFill>
                  <a:srgbClr val="C00000"/>
                </a:solidFill>
                <a:latin typeface="黑体" pitchFamily="49" charset="-122"/>
                <a:ea typeface="黑体" pitchFamily="49" charset="-122"/>
              </a:rPr>
              <a:t>                遵纪守法原则</a:t>
            </a:r>
            <a:r>
              <a:rPr lang="en-US" altLang="zh-CN" sz="2400" dirty="0" smtClean="0">
                <a:solidFill>
                  <a:srgbClr val="00B0F0"/>
                </a:solidFill>
                <a:latin typeface="仿宋" panose="02010609060101010101" pitchFamily="49" charset="-122"/>
                <a:ea typeface="仿宋" panose="02010609060101010101" pitchFamily="49" charset="-122"/>
              </a:rPr>
              <a:t/>
            </a:r>
            <a:br>
              <a:rPr lang="en-US" altLang="zh-CN" sz="2400" dirty="0" smtClean="0">
                <a:solidFill>
                  <a:srgbClr val="00B0F0"/>
                </a:solidFill>
                <a:latin typeface="仿宋" panose="02010609060101010101" pitchFamily="49" charset="-122"/>
                <a:ea typeface="仿宋" panose="02010609060101010101" pitchFamily="49" charset="-122"/>
              </a:rPr>
            </a:br>
            <a:r>
              <a:rPr lang="en-US" altLang="zh-CN" sz="2400" dirty="0" smtClean="0">
                <a:solidFill>
                  <a:srgbClr val="00B0F0"/>
                </a:solidFill>
                <a:latin typeface="仿宋" panose="02010609060101010101" pitchFamily="49" charset="-122"/>
                <a:ea typeface="仿宋" panose="02010609060101010101" pitchFamily="49" charset="-122"/>
              </a:rPr>
              <a:t>    </a:t>
            </a:r>
            <a:r>
              <a:rPr lang="zh-CN" altLang="en-US" sz="2800" b="1" dirty="0" smtClean="0">
                <a:solidFill>
                  <a:srgbClr val="00B0F0"/>
                </a:solidFill>
                <a:latin typeface="楷体" pitchFamily="49" charset="-122"/>
                <a:ea typeface="楷体" pitchFamily="49" charset="-122"/>
              </a:rPr>
              <a:t>基层</a:t>
            </a:r>
            <a:r>
              <a:rPr lang="zh-CN" altLang="en-US" sz="2800" b="1" dirty="0">
                <a:solidFill>
                  <a:srgbClr val="00B0F0"/>
                </a:solidFill>
                <a:latin typeface="楷体" pitchFamily="49" charset="-122"/>
                <a:ea typeface="楷体" pitchFamily="49" charset="-122"/>
              </a:rPr>
              <a:t>工会应依据 </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中华人民共和国工会法</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的有关规定</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依法组织各项收入</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严格遵守国家法律法规</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严格执行全国总工会有关制度规定</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严肃财经纪律</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严格工会经费使用</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加强工会经费收支管理。</a:t>
            </a: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289500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1916832"/>
            <a:ext cx="8229600" cy="3384376"/>
          </a:xfrm>
        </p:spPr>
        <p:txBody>
          <a:bodyPr anchor="t">
            <a:noAutofit/>
          </a:bodyPr>
          <a:lstStyle/>
          <a:p>
            <a:pPr algn="l">
              <a:lnSpc>
                <a:spcPts val="3000"/>
              </a:lnSpc>
            </a:pPr>
            <a:r>
              <a:rPr lang="en-US" altLang="zh-CN" sz="2800" dirty="0" smtClean="0">
                <a:solidFill>
                  <a:srgbClr val="C00000"/>
                </a:solidFill>
                <a:latin typeface="黑体" pitchFamily="49" charset="-122"/>
                <a:ea typeface="黑体" pitchFamily="49" charset="-122"/>
              </a:rPr>
              <a:t>                </a:t>
            </a:r>
            <a:r>
              <a:rPr lang="zh-CN" altLang="zh-CN" sz="2800" dirty="0" smtClean="0">
                <a:solidFill>
                  <a:srgbClr val="C00000"/>
                </a:solidFill>
                <a:latin typeface="黑体" pitchFamily="49" charset="-122"/>
                <a:ea typeface="黑体" pitchFamily="49" charset="-122"/>
              </a:rPr>
              <a:t>经费</a:t>
            </a:r>
            <a:r>
              <a:rPr lang="zh-CN" altLang="zh-CN" sz="2800" dirty="0">
                <a:solidFill>
                  <a:srgbClr val="C00000"/>
                </a:solidFill>
                <a:latin typeface="黑体" pitchFamily="49" charset="-122"/>
                <a:ea typeface="黑体" pitchFamily="49" charset="-122"/>
              </a:rPr>
              <a:t>独立</a:t>
            </a:r>
            <a:r>
              <a:rPr lang="zh-CN" altLang="zh-CN" sz="2800" dirty="0" smtClean="0">
                <a:solidFill>
                  <a:srgbClr val="C00000"/>
                </a:solidFill>
                <a:latin typeface="黑体" pitchFamily="49" charset="-122"/>
                <a:ea typeface="黑体" pitchFamily="49" charset="-122"/>
              </a:rPr>
              <a:t>原则</a:t>
            </a:r>
            <a:r>
              <a:rPr lang="en-US" altLang="zh-CN" sz="2800" dirty="0" smtClean="0">
                <a:solidFill>
                  <a:srgbClr val="C00000"/>
                </a:solidFill>
                <a:latin typeface="黑体" pitchFamily="49" charset="-122"/>
                <a:ea typeface="黑体" pitchFamily="49" charset="-122"/>
              </a:rPr>
              <a:t> </a:t>
            </a:r>
            <a:r>
              <a:rPr lang="en-US" altLang="zh-CN" sz="2400" dirty="0" smtClean="0">
                <a:solidFill>
                  <a:srgbClr val="00B0F0"/>
                </a:solidFill>
                <a:latin typeface="仿宋" panose="02010609060101010101" pitchFamily="49" charset="-122"/>
                <a:ea typeface="仿宋" panose="02010609060101010101" pitchFamily="49" charset="-122"/>
              </a:rPr>
              <a:t/>
            </a:r>
            <a:br>
              <a:rPr lang="en-US" altLang="zh-CN" sz="2400" dirty="0" smtClean="0">
                <a:solidFill>
                  <a:srgbClr val="00B0F0"/>
                </a:solidFill>
                <a:latin typeface="仿宋" panose="02010609060101010101" pitchFamily="49" charset="-122"/>
                <a:ea typeface="仿宋" panose="02010609060101010101" pitchFamily="49" charset="-122"/>
              </a:rPr>
            </a:br>
            <a:r>
              <a:rPr lang="en-US" altLang="zh-CN" sz="2400" dirty="0" smtClean="0">
                <a:solidFill>
                  <a:srgbClr val="00B0F0"/>
                </a:solidFill>
                <a:latin typeface="仿宋" panose="02010609060101010101" pitchFamily="49" charset="-122"/>
                <a:ea typeface="仿宋" panose="02010609060101010101" pitchFamily="49" charset="-122"/>
              </a:rPr>
              <a:t>    </a:t>
            </a:r>
            <a:r>
              <a:rPr lang="zh-CN" altLang="en-US" sz="2800" b="1" dirty="0" smtClean="0">
                <a:solidFill>
                  <a:srgbClr val="00B0F0"/>
                </a:solidFill>
                <a:latin typeface="楷体" pitchFamily="49" charset="-122"/>
                <a:ea typeface="楷体" pitchFamily="49" charset="-122"/>
              </a:rPr>
              <a:t>基层</a:t>
            </a:r>
            <a:r>
              <a:rPr lang="zh-CN" altLang="en-US" sz="2800" b="1" dirty="0">
                <a:solidFill>
                  <a:srgbClr val="00B0F0"/>
                </a:solidFill>
                <a:latin typeface="楷体" pitchFamily="49" charset="-122"/>
                <a:ea typeface="楷体" pitchFamily="49" charset="-122"/>
              </a:rPr>
              <a:t>工会应依据全国总工会关于工会法人登记管理的有关规定取得工会法人资格</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依法享有民事权利、承担民事义务</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并根据财政部、中国人民银行</a:t>
            </a:r>
            <a:r>
              <a:rPr lang="zh-CN" altLang="en-US" sz="2800" b="1" dirty="0" smtClean="0">
                <a:solidFill>
                  <a:srgbClr val="00B0F0"/>
                </a:solidFill>
                <a:latin typeface="楷体" pitchFamily="49" charset="-122"/>
                <a:ea typeface="楷体" pitchFamily="49" charset="-122"/>
              </a:rPr>
              <a:t>的有关</a:t>
            </a:r>
            <a:r>
              <a:rPr lang="zh-CN" altLang="en-US" sz="2800" b="1" dirty="0">
                <a:solidFill>
                  <a:srgbClr val="00B0F0"/>
                </a:solidFill>
                <a:latin typeface="楷体" pitchFamily="49" charset="-122"/>
                <a:ea typeface="楷体" pitchFamily="49" charset="-122"/>
              </a:rPr>
              <a:t>规定</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设立工会经费银行账户</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实行工会经费独立核算</a:t>
            </a:r>
            <a:r>
              <a:rPr lang="zh-CN" altLang="en-US" sz="2800" b="1" dirty="0" smtClean="0">
                <a:solidFill>
                  <a:srgbClr val="00B0F0"/>
                </a:solidFill>
                <a:latin typeface="楷体" pitchFamily="49" charset="-122"/>
                <a:ea typeface="楷体" pitchFamily="49" charset="-122"/>
              </a:rPr>
              <a:t>。</a:t>
            </a:r>
            <a:r>
              <a:rPr lang="en-US" altLang="zh-CN" sz="2800" b="1" dirty="0" smtClean="0">
                <a:solidFill>
                  <a:srgbClr val="00B0F0"/>
                </a:solidFill>
                <a:latin typeface="楷体" pitchFamily="49" charset="-122"/>
                <a:ea typeface="楷体" pitchFamily="49" charset="-122"/>
              </a:rPr>
              <a:t/>
            </a:r>
            <a:br>
              <a:rPr lang="en-US" altLang="zh-CN" sz="2800" b="1" dirty="0" smtClean="0">
                <a:solidFill>
                  <a:srgbClr val="00B0F0"/>
                </a:solidFill>
                <a:latin typeface="楷体" pitchFamily="49" charset="-122"/>
                <a:ea typeface="楷体" pitchFamily="49" charset="-122"/>
              </a:rPr>
            </a:br>
            <a:r>
              <a:rPr lang="en-US" altLang="zh-CN" sz="2800" b="1" dirty="0">
                <a:solidFill>
                  <a:srgbClr val="00B0F0"/>
                </a:solidFill>
                <a:latin typeface="楷体" pitchFamily="49" charset="-122"/>
                <a:ea typeface="楷体" pitchFamily="49" charset="-122"/>
              </a:rPr>
              <a:t> </a:t>
            </a:r>
            <a:r>
              <a:rPr lang="en-US" altLang="zh-CN" sz="2800" b="1" dirty="0" smtClean="0">
                <a:solidFill>
                  <a:srgbClr val="00B0F0"/>
                </a:solidFill>
                <a:latin typeface="楷体" pitchFamily="49" charset="-122"/>
                <a:ea typeface="楷体" pitchFamily="49" charset="-122"/>
              </a:rPr>
              <a:t>   </a:t>
            </a:r>
            <a:r>
              <a:rPr lang="zh-CN" altLang="en-US" sz="2800" b="1" dirty="0" smtClean="0">
                <a:solidFill>
                  <a:srgbClr val="FF0000"/>
                </a:solidFill>
                <a:latin typeface="楷体" pitchFamily="49" charset="-122"/>
                <a:ea typeface="楷体" pitchFamily="49" charset="-122"/>
              </a:rPr>
              <a:t>中国教育工会浙江大学委员会</a:t>
            </a:r>
            <a:r>
              <a:rPr lang="zh-CN" altLang="en-US" sz="2800" b="1" dirty="0" smtClean="0">
                <a:solidFill>
                  <a:srgbClr val="00B0F0"/>
                </a:solidFill>
                <a:latin typeface="楷体" pitchFamily="49" charset="-122"/>
                <a:ea typeface="楷体" pitchFamily="49" charset="-122"/>
              </a:rPr>
              <a:t>是独立的社团法人，在农行浙大支行开立银行账户，实行工会经费独立核算，自主管理经费。</a:t>
            </a:r>
            <a:r>
              <a:rPr lang="en-US" altLang="zh-CN" sz="2400" dirty="0" smtClean="0">
                <a:solidFill>
                  <a:srgbClr val="00B0F0"/>
                </a:solidFill>
                <a:latin typeface="仿宋" panose="02010609060101010101" pitchFamily="49" charset="-122"/>
                <a:ea typeface="仿宋" panose="02010609060101010101" pitchFamily="49" charset="-122"/>
              </a:rPr>
              <a:t/>
            </a:r>
            <a:br>
              <a:rPr lang="en-US" altLang="zh-CN" sz="2400" dirty="0" smtClean="0">
                <a:solidFill>
                  <a:srgbClr val="00B0F0"/>
                </a:solidFill>
                <a:latin typeface="仿宋" panose="02010609060101010101" pitchFamily="49" charset="-122"/>
                <a:ea typeface="仿宋" panose="02010609060101010101" pitchFamily="49" charset="-122"/>
              </a:rPr>
            </a:br>
            <a:endParaRPr lang="zh-CN" altLang="en-US" sz="2400" dirty="0">
              <a:solidFill>
                <a:srgbClr val="00B0F0"/>
              </a:solidFill>
              <a:latin typeface="仿宋" panose="02010609060101010101" pitchFamily="49" charset="-122"/>
              <a:ea typeface="仿宋"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2544417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3086654"/>
          </a:xfrm>
        </p:spPr>
        <p:txBody>
          <a:bodyPr anchor="t">
            <a:noAutofit/>
          </a:bodyPr>
          <a:lstStyle/>
          <a:p>
            <a:pPr algn="l"/>
            <a:r>
              <a:rPr lang="zh-CN" altLang="en-US" sz="2800" dirty="0" smtClean="0">
                <a:solidFill>
                  <a:srgbClr val="C00000"/>
                </a:solidFill>
                <a:latin typeface="黑体" pitchFamily="49" charset="-122"/>
                <a:ea typeface="黑体" pitchFamily="49" charset="-122"/>
              </a:rPr>
              <a:t>                 预算</a:t>
            </a:r>
            <a:r>
              <a:rPr lang="zh-CN" altLang="en-US" sz="2800" dirty="0">
                <a:solidFill>
                  <a:srgbClr val="C00000"/>
                </a:solidFill>
                <a:latin typeface="黑体" pitchFamily="49" charset="-122"/>
                <a:ea typeface="黑体" pitchFamily="49" charset="-122"/>
              </a:rPr>
              <a:t>管理</a:t>
            </a:r>
            <a:r>
              <a:rPr lang="zh-CN" altLang="en-US" sz="2800" dirty="0" smtClean="0">
                <a:solidFill>
                  <a:srgbClr val="C00000"/>
                </a:solidFill>
                <a:latin typeface="黑体" pitchFamily="49" charset="-122"/>
                <a:ea typeface="黑体" pitchFamily="49" charset="-122"/>
              </a:rPr>
              <a:t>原则</a:t>
            </a:r>
            <a:r>
              <a:rPr lang="en-US" altLang="zh-CN" sz="2400" dirty="0" smtClean="0"/>
              <a:t/>
            </a:r>
            <a:br>
              <a:rPr lang="en-US" altLang="zh-CN" sz="2400" dirty="0" smtClean="0"/>
            </a:br>
            <a:r>
              <a:rPr lang="en-US" altLang="zh-CN" sz="2400" dirty="0" smtClean="0"/>
              <a:t>        </a:t>
            </a:r>
            <a:r>
              <a:rPr lang="zh-CN" altLang="en-US" sz="2800" b="1" dirty="0" smtClean="0">
                <a:solidFill>
                  <a:srgbClr val="00B0F0"/>
                </a:solidFill>
                <a:latin typeface="楷体" pitchFamily="49" charset="-122"/>
                <a:ea typeface="楷体" pitchFamily="49" charset="-122"/>
              </a:rPr>
              <a:t>基层</a:t>
            </a:r>
            <a:r>
              <a:rPr lang="zh-CN" altLang="en-US" sz="2800" b="1" dirty="0">
                <a:solidFill>
                  <a:srgbClr val="00B0F0"/>
                </a:solidFill>
                <a:latin typeface="楷体" pitchFamily="49" charset="-122"/>
                <a:ea typeface="楷体" pitchFamily="49" charset="-122"/>
              </a:rPr>
              <a:t>工会应按照 </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工会预算管理办法</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的要求</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将单位各项收支全部纳入预算管理。基层工会经费年度收支预算 </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含调整预算</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需经同级工会委员会和工会经费审查委员会审查同意</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并报上级主管工会批准。</a:t>
            </a: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137399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3086654"/>
          </a:xfrm>
        </p:spPr>
        <p:txBody>
          <a:bodyPr anchor="t">
            <a:noAutofit/>
          </a:bodyPr>
          <a:lstStyle/>
          <a:p>
            <a:pPr algn="l"/>
            <a:r>
              <a:rPr lang="zh-CN" altLang="en-US" sz="2800" dirty="0" smtClean="0">
                <a:solidFill>
                  <a:srgbClr val="C00000"/>
                </a:solidFill>
                <a:latin typeface="黑体" pitchFamily="49" charset="-122"/>
                <a:ea typeface="黑体" pitchFamily="49" charset="-122"/>
              </a:rPr>
              <a:t>                 服务</a:t>
            </a:r>
            <a:r>
              <a:rPr lang="zh-CN" altLang="en-US" sz="2800" dirty="0">
                <a:solidFill>
                  <a:srgbClr val="C00000"/>
                </a:solidFill>
                <a:latin typeface="黑体" pitchFamily="49" charset="-122"/>
                <a:ea typeface="黑体" pitchFamily="49" charset="-122"/>
              </a:rPr>
              <a:t>职工</a:t>
            </a:r>
            <a:r>
              <a:rPr lang="zh-CN" altLang="en-US" sz="2800" dirty="0" smtClean="0">
                <a:solidFill>
                  <a:srgbClr val="C00000"/>
                </a:solidFill>
                <a:latin typeface="黑体" pitchFamily="49" charset="-122"/>
                <a:ea typeface="黑体" pitchFamily="49" charset="-122"/>
              </a:rPr>
              <a:t>原则</a:t>
            </a:r>
            <a:r>
              <a:rPr lang="en-US" altLang="zh-CN" sz="2400" dirty="0" smtClean="0"/>
              <a:t/>
            </a:r>
            <a:br>
              <a:rPr lang="en-US" altLang="zh-CN" sz="2400" dirty="0" smtClean="0"/>
            </a:br>
            <a:r>
              <a:rPr lang="en-US" altLang="zh-CN" sz="2400" dirty="0" smtClean="0"/>
              <a:t>        </a:t>
            </a:r>
            <a:r>
              <a:rPr lang="zh-CN" altLang="en-US" sz="2800" b="1" dirty="0" smtClean="0">
                <a:solidFill>
                  <a:srgbClr val="00B0F0"/>
                </a:solidFill>
                <a:latin typeface="楷体" pitchFamily="49" charset="-122"/>
                <a:ea typeface="楷体" pitchFamily="49" charset="-122"/>
              </a:rPr>
              <a:t>基层</a:t>
            </a:r>
            <a:r>
              <a:rPr lang="zh-CN" altLang="en-US" sz="2800" b="1" dirty="0">
                <a:solidFill>
                  <a:srgbClr val="00B0F0"/>
                </a:solidFill>
                <a:latin typeface="楷体" pitchFamily="49" charset="-122"/>
                <a:ea typeface="楷体" pitchFamily="49" charset="-122"/>
              </a:rPr>
              <a:t>工会应坚持工会经费正确的使用方向</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优化工会经费支出结构</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严格控制一般性支出</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将更多的工会经费用于为职工服务和开展工会活动</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维护职工的合法权益</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增强工会组织服务职工的能力。</a:t>
            </a: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522301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3086654"/>
          </a:xfrm>
        </p:spPr>
        <p:txBody>
          <a:bodyPr anchor="t">
            <a:noAutofit/>
          </a:bodyPr>
          <a:lstStyle/>
          <a:p>
            <a:pPr algn="l"/>
            <a:r>
              <a:rPr lang="zh-CN" altLang="en-US" sz="2800" dirty="0" smtClean="0">
                <a:solidFill>
                  <a:srgbClr val="C00000"/>
                </a:solidFill>
                <a:latin typeface="黑体" pitchFamily="49" charset="-122"/>
                <a:ea typeface="黑体" pitchFamily="49" charset="-122"/>
              </a:rPr>
              <a:t>                 勤俭节约原则</a:t>
            </a:r>
            <a:r>
              <a:rPr lang="en-US" altLang="zh-CN" sz="2400" dirty="0" smtClean="0"/>
              <a:t/>
            </a:r>
            <a:br>
              <a:rPr lang="en-US" altLang="zh-CN" sz="2400" dirty="0" smtClean="0"/>
            </a:br>
            <a:r>
              <a:rPr lang="en-US" altLang="zh-CN" sz="2400" dirty="0" smtClean="0"/>
              <a:t>        </a:t>
            </a:r>
            <a:r>
              <a:rPr lang="zh-CN" altLang="en-US" sz="2800" b="1" dirty="0" smtClean="0">
                <a:solidFill>
                  <a:srgbClr val="00B0F0"/>
                </a:solidFill>
                <a:latin typeface="楷体" pitchFamily="49" charset="-122"/>
                <a:ea typeface="楷体" pitchFamily="49" charset="-122"/>
              </a:rPr>
              <a:t>基层</a:t>
            </a:r>
            <a:r>
              <a:rPr lang="zh-CN" altLang="en-US" sz="2800" b="1" dirty="0">
                <a:solidFill>
                  <a:srgbClr val="00B0F0"/>
                </a:solidFill>
                <a:latin typeface="楷体" pitchFamily="49" charset="-122"/>
                <a:ea typeface="楷体" pitchFamily="49" charset="-122"/>
              </a:rPr>
              <a:t>工会应按照党中央、国务院关于厉行勤俭节约反对奢侈浪费的有关规定</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严格控制工会经费开支范围和开支标准</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经费使用要精打细算</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少花钱多办事</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节约开支</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提高工会经费使用效益。</a:t>
            </a: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2064955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3086654"/>
          </a:xfrm>
        </p:spPr>
        <p:txBody>
          <a:bodyPr anchor="t">
            <a:noAutofit/>
          </a:bodyPr>
          <a:lstStyle/>
          <a:p>
            <a:pPr algn="l"/>
            <a:r>
              <a:rPr lang="zh-CN" altLang="en-US" sz="2800" dirty="0" smtClean="0">
                <a:solidFill>
                  <a:srgbClr val="C00000"/>
                </a:solidFill>
                <a:latin typeface="黑体" pitchFamily="49" charset="-122"/>
                <a:ea typeface="黑体" pitchFamily="49" charset="-122"/>
              </a:rPr>
              <a:t>                 民主管理原则</a:t>
            </a:r>
            <a:r>
              <a:rPr lang="en-US" altLang="zh-CN" sz="2400" dirty="0" smtClean="0"/>
              <a:t/>
            </a:r>
            <a:br>
              <a:rPr lang="en-US" altLang="zh-CN" sz="2400" dirty="0" smtClean="0"/>
            </a:br>
            <a:r>
              <a:rPr lang="en-US" altLang="zh-CN" sz="2400" dirty="0" smtClean="0"/>
              <a:t>        </a:t>
            </a:r>
            <a:r>
              <a:rPr lang="zh-CN" altLang="en-US" sz="2800" b="1" dirty="0" smtClean="0">
                <a:solidFill>
                  <a:srgbClr val="00B0F0"/>
                </a:solidFill>
                <a:latin typeface="楷体" pitchFamily="49" charset="-122"/>
                <a:ea typeface="楷体" pitchFamily="49" charset="-122"/>
              </a:rPr>
              <a:t>基层</a:t>
            </a:r>
            <a:r>
              <a:rPr lang="zh-CN" altLang="en-US" sz="2800" b="1" dirty="0">
                <a:solidFill>
                  <a:srgbClr val="00B0F0"/>
                </a:solidFill>
                <a:latin typeface="楷体" pitchFamily="49" charset="-122"/>
                <a:ea typeface="楷体" pitchFamily="49" charset="-122"/>
              </a:rPr>
              <a:t>工会应依靠会员管好用好工会经费。年度工会经费收支情况应定期向会员大会或会员代表大会报告</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建立经费收支信息公开制度</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主动接受会员监督。同时</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接受上级工会监督</a:t>
            </a:r>
            <a:r>
              <a:rPr lang="en-US" altLang="zh-CN" sz="2800" b="1" dirty="0">
                <a:solidFill>
                  <a:srgbClr val="00B0F0"/>
                </a:solidFill>
                <a:latin typeface="楷体" pitchFamily="49" charset="-122"/>
                <a:ea typeface="楷体" pitchFamily="49" charset="-122"/>
              </a:rPr>
              <a:t>,</a:t>
            </a:r>
            <a:r>
              <a:rPr lang="zh-CN" altLang="en-US" sz="2800" b="1" dirty="0">
                <a:solidFill>
                  <a:srgbClr val="00B0F0"/>
                </a:solidFill>
                <a:latin typeface="楷体" pitchFamily="49" charset="-122"/>
                <a:ea typeface="楷体" pitchFamily="49" charset="-122"/>
              </a:rPr>
              <a:t>依法接受国家审计监督。</a:t>
            </a: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1771568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7544" y="2780928"/>
            <a:ext cx="8229600" cy="1143000"/>
          </a:xfrm>
        </p:spPr>
        <p:txBody>
          <a:bodyPr>
            <a:noAutofit/>
          </a:bodyPr>
          <a:lstStyle/>
          <a:p>
            <a:r>
              <a:rPr lang="zh-CN" altLang="en-US" sz="3200" dirty="0" smtClean="0">
                <a:solidFill>
                  <a:srgbClr val="0070C0"/>
                </a:solidFill>
                <a:latin typeface="华文行楷" panose="02010800040101010101" pitchFamily="2" charset="-122"/>
                <a:ea typeface="华文行楷" panose="02010800040101010101" pitchFamily="2" charset="-122"/>
              </a:rPr>
              <a:t>第二章、工会经费收入</a:t>
            </a:r>
            <a:endParaRPr lang="zh-CN" altLang="en-US" sz="3200" dirty="0">
              <a:solidFill>
                <a:srgbClr val="0070C0"/>
              </a:solidFill>
              <a:latin typeface="华文行楷" panose="02010800040101010101" pitchFamily="2" charset="-122"/>
              <a:ea typeface="华文行楷" panose="02010800040101010101" pitchFamily="2"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405794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4500" dirty="0" smtClean="0">
                <a:solidFill>
                  <a:srgbClr val="00B0F0"/>
                </a:solidFill>
                <a:latin typeface="隶书" pitchFamily="49" charset="-122"/>
                <a:ea typeface="隶书" pitchFamily="49" charset="-122"/>
              </a:rPr>
              <a:t>一、工会财务工作</a:t>
            </a:r>
            <a:endParaRPr lang="zh-CN" altLang="en-US" sz="45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850413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3274624493"/>
              </p:ext>
            </p:extLst>
          </p:nvPr>
        </p:nvGraphicFramePr>
        <p:xfrm>
          <a:off x="571472" y="1124744"/>
          <a:ext cx="8104984"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2411760" y="476672"/>
            <a:ext cx="4032448" cy="720080"/>
          </a:xfrm>
          <a:prstGeom prst="rect">
            <a:avLst/>
          </a:prstGeom>
          <a:noFill/>
        </p:spPr>
        <p:txBody>
          <a:bodyPr wrap="square" rtlCol="0">
            <a:spAutoFit/>
          </a:bodyPr>
          <a:lstStyle/>
          <a:p>
            <a:endParaRPr lang="zh-CN" altLang="en-US" dirty="0"/>
          </a:p>
        </p:txBody>
      </p:sp>
      <p:sp>
        <p:nvSpPr>
          <p:cNvPr id="9" name="文本框 8"/>
          <p:cNvSpPr txBox="1"/>
          <p:nvPr/>
        </p:nvSpPr>
        <p:spPr>
          <a:xfrm>
            <a:off x="2519772" y="476672"/>
            <a:ext cx="3816424" cy="584775"/>
          </a:xfrm>
          <a:prstGeom prst="rect">
            <a:avLst/>
          </a:prstGeom>
          <a:noFill/>
        </p:spPr>
        <p:txBody>
          <a:bodyPr wrap="square" rtlCol="0">
            <a:spAutoFit/>
          </a:bodyPr>
          <a:lstStyle/>
          <a:p>
            <a:pPr algn="ctr"/>
            <a:r>
              <a:rPr lang="zh-CN" altLang="en-US" sz="3200" dirty="0" smtClean="0">
                <a:solidFill>
                  <a:srgbClr val="FF0000"/>
                </a:solidFill>
                <a:latin typeface="隶书" panose="02010509060101010101" pitchFamily="49" charset="-122"/>
                <a:ea typeface="隶书" panose="02010509060101010101" pitchFamily="49" charset="-122"/>
              </a:rPr>
              <a:t>工会经费收入 </a:t>
            </a:r>
            <a:endParaRPr lang="zh-CN" altLang="en-US" sz="3200" dirty="0">
              <a:solidFill>
                <a:srgbClr val="FF0000"/>
              </a:solidFill>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4220877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7544" y="2780928"/>
            <a:ext cx="8229600" cy="1143000"/>
          </a:xfrm>
        </p:spPr>
        <p:txBody>
          <a:bodyPr>
            <a:noAutofit/>
          </a:bodyPr>
          <a:lstStyle/>
          <a:p>
            <a:r>
              <a:rPr lang="zh-CN" altLang="en-US" sz="3200" dirty="0" smtClean="0">
                <a:solidFill>
                  <a:srgbClr val="0070C0"/>
                </a:solidFill>
                <a:latin typeface="华文行楷" panose="02010800040101010101" pitchFamily="2" charset="-122"/>
                <a:ea typeface="华文行楷" panose="02010800040101010101" pitchFamily="2" charset="-122"/>
              </a:rPr>
              <a:t>第三章、工会经费支出</a:t>
            </a:r>
            <a:endParaRPr lang="zh-CN" altLang="en-US" sz="3200" dirty="0">
              <a:solidFill>
                <a:srgbClr val="0070C0"/>
              </a:solidFill>
              <a:latin typeface="华文行楷" panose="02010800040101010101" pitchFamily="2" charset="-122"/>
              <a:ea typeface="华文行楷" panose="02010800040101010101" pitchFamily="2"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802837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571612"/>
            <a:ext cx="8229600" cy="5097748"/>
          </a:xfrm>
        </p:spPr>
        <p:txBody>
          <a:bodyPr>
            <a:normAutofit/>
          </a:bodyPr>
          <a:lstStyle/>
          <a:p>
            <a:pPr>
              <a:lnSpc>
                <a:spcPct val="150000"/>
              </a:lnSpc>
            </a:pPr>
            <a:endParaRPr lang="zh-CN" altLang="en-US" sz="3200" dirty="0">
              <a:solidFill>
                <a:srgbClr val="00B050"/>
              </a:solidFill>
              <a:latin typeface="华文行楷" pitchFamily="2" charset="-122"/>
              <a:ea typeface="华文行楷" pitchFamily="2" charset="-122"/>
            </a:endParaRPr>
          </a:p>
        </p:txBody>
      </p:sp>
      <p:graphicFrame>
        <p:nvGraphicFramePr>
          <p:cNvPr id="5" name="图示 4"/>
          <p:cNvGraphicFramePr/>
          <p:nvPr>
            <p:extLst>
              <p:ext uri="{D42A27DB-BD31-4B8C-83A1-F6EECF244321}">
                <p14:modId xmlns:p14="http://schemas.microsoft.com/office/powerpoint/2010/main" val="4050602018"/>
              </p:ext>
            </p:extLst>
          </p:nvPr>
        </p:nvGraphicFramePr>
        <p:xfrm>
          <a:off x="571472" y="1124744"/>
          <a:ext cx="8104984"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2411760" y="476672"/>
            <a:ext cx="4032448" cy="720080"/>
          </a:xfrm>
          <a:prstGeom prst="rect">
            <a:avLst/>
          </a:prstGeom>
          <a:noFill/>
        </p:spPr>
        <p:txBody>
          <a:bodyPr wrap="square" rtlCol="0">
            <a:spAutoFit/>
          </a:bodyPr>
          <a:lstStyle/>
          <a:p>
            <a:endParaRPr lang="zh-CN" altLang="en-US" dirty="0"/>
          </a:p>
        </p:txBody>
      </p:sp>
      <p:sp>
        <p:nvSpPr>
          <p:cNvPr id="9" name="文本框 8"/>
          <p:cNvSpPr txBox="1"/>
          <p:nvPr/>
        </p:nvSpPr>
        <p:spPr>
          <a:xfrm>
            <a:off x="2519772" y="476672"/>
            <a:ext cx="3816424" cy="584775"/>
          </a:xfrm>
          <a:prstGeom prst="rect">
            <a:avLst/>
          </a:prstGeom>
          <a:noFill/>
        </p:spPr>
        <p:txBody>
          <a:bodyPr wrap="square" rtlCol="0">
            <a:spAutoFit/>
          </a:bodyPr>
          <a:lstStyle/>
          <a:p>
            <a:pPr algn="ctr"/>
            <a:r>
              <a:rPr lang="zh-CN" altLang="en-US" sz="3200" dirty="0" smtClean="0">
                <a:solidFill>
                  <a:srgbClr val="FF0000"/>
                </a:solidFill>
                <a:latin typeface="隶书" panose="02010509060101010101" pitchFamily="49" charset="-122"/>
                <a:ea typeface="隶书" panose="02010509060101010101" pitchFamily="49" charset="-122"/>
              </a:rPr>
              <a:t>工会经费支出 </a:t>
            </a:r>
            <a:endParaRPr lang="zh-CN" altLang="en-US" sz="3200" dirty="0">
              <a:solidFill>
                <a:srgbClr val="FF0000"/>
              </a:solidFill>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302215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1588121291"/>
              </p:ext>
            </p:extLst>
          </p:nvPr>
        </p:nvGraphicFramePr>
        <p:xfrm>
          <a:off x="611560" y="908720"/>
          <a:ext cx="79928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046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562641978"/>
              </p:ext>
            </p:extLst>
          </p:nvPr>
        </p:nvGraphicFramePr>
        <p:xfrm>
          <a:off x="611560" y="908720"/>
          <a:ext cx="79928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511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3914829170"/>
              </p:ext>
            </p:extLst>
          </p:nvPr>
        </p:nvGraphicFramePr>
        <p:xfrm>
          <a:off x="611560" y="908720"/>
          <a:ext cx="79928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9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1577150765"/>
              </p:ext>
            </p:extLst>
          </p:nvPr>
        </p:nvGraphicFramePr>
        <p:xfrm>
          <a:off x="611560" y="908720"/>
          <a:ext cx="799288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矩形 1"/>
          <p:cNvSpPr/>
          <p:nvPr/>
        </p:nvSpPr>
        <p:spPr>
          <a:xfrm>
            <a:off x="1043608" y="4293096"/>
            <a:ext cx="2877138"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smtClean="0"/>
              <a:t>事业支出</a:t>
            </a:r>
            <a:endParaRPr lang="zh-CN" altLang="en-US" sz="2400" b="1" dirty="0"/>
          </a:p>
        </p:txBody>
      </p:sp>
      <p:sp>
        <p:nvSpPr>
          <p:cNvPr id="3" name="矩形 2"/>
          <p:cNvSpPr/>
          <p:nvPr/>
        </p:nvSpPr>
        <p:spPr>
          <a:xfrm>
            <a:off x="1040426" y="5301208"/>
            <a:ext cx="2880320"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smtClean="0"/>
              <a:t>其他支出</a:t>
            </a:r>
            <a:endParaRPr lang="zh-CN" altLang="en-US" sz="2400" b="1" dirty="0"/>
          </a:p>
        </p:txBody>
      </p:sp>
    </p:spTree>
    <p:extLst>
      <p:ext uri="{BB962C8B-B14F-4D97-AF65-F5344CB8AC3E}">
        <p14:creationId xmlns:p14="http://schemas.microsoft.com/office/powerpoint/2010/main" val="1321449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7544" y="2780928"/>
            <a:ext cx="8229600" cy="1143000"/>
          </a:xfrm>
        </p:spPr>
        <p:txBody>
          <a:bodyPr>
            <a:noAutofit/>
          </a:bodyPr>
          <a:lstStyle/>
          <a:p>
            <a:r>
              <a:rPr lang="zh-CN" altLang="en-US" sz="3200" dirty="0" smtClean="0">
                <a:solidFill>
                  <a:srgbClr val="0070C0"/>
                </a:solidFill>
                <a:latin typeface="华文行楷" panose="02010800040101010101" pitchFamily="2" charset="-122"/>
                <a:ea typeface="华文行楷" panose="02010800040101010101" pitchFamily="2" charset="-122"/>
              </a:rPr>
              <a:t>第四章、财务管理</a:t>
            </a:r>
            <a:endParaRPr lang="zh-CN" altLang="en-US" sz="3200" dirty="0">
              <a:solidFill>
                <a:srgbClr val="0070C0"/>
              </a:solidFill>
              <a:latin typeface="华文行楷" panose="02010800040101010101" pitchFamily="2" charset="-122"/>
              <a:ea typeface="华文行楷" panose="02010800040101010101" pitchFamily="2"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870305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3086654"/>
          </a:xfrm>
        </p:spPr>
        <p:txBody>
          <a:bodyPr anchor="t">
            <a:noAutofit/>
          </a:bodyPr>
          <a:lstStyle/>
          <a:p>
            <a:pPr algn="l"/>
            <a:r>
              <a:rPr lang="zh-CN" altLang="en-US" sz="3200" b="1" dirty="0" smtClean="0">
                <a:solidFill>
                  <a:srgbClr val="0066FF"/>
                </a:solidFill>
                <a:latin typeface="楷体" pitchFamily="49" charset="-122"/>
                <a:ea typeface="楷体" pitchFamily="49" charset="-122"/>
              </a:rPr>
              <a:t>工会主席负责  </a:t>
            </a:r>
            <a:r>
              <a:rPr lang="zh-CN" altLang="en-US" sz="3200" b="1" dirty="0" smtClean="0">
                <a:solidFill>
                  <a:srgbClr val="FFC000"/>
                </a:solidFill>
                <a:latin typeface="楷体" pitchFamily="49" charset="-122"/>
                <a:ea typeface="楷体" pitchFamily="49" charset="-122"/>
              </a:rPr>
              <a:t>工会主席“一支笔” 审批</a:t>
            </a:r>
            <a:r>
              <a:rPr lang="en-US" altLang="zh-CN" sz="3200" b="1" dirty="0" smtClean="0">
                <a:solidFill>
                  <a:srgbClr val="FFC000"/>
                </a:solidFill>
                <a:latin typeface="楷体" pitchFamily="49" charset="-122"/>
                <a:ea typeface="楷体" pitchFamily="49" charset="-122"/>
              </a:rPr>
              <a:t/>
            </a:r>
            <a:br>
              <a:rPr lang="en-US" altLang="zh-CN" sz="3200" b="1" dirty="0" smtClean="0">
                <a:solidFill>
                  <a:srgbClr val="FFC000"/>
                </a:solidFill>
                <a:latin typeface="楷体" pitchFamily="49" charset="-122"/>
                <a:ea typeface="楷体" pitchFamily="49" charset="-122"/>
              </a:rPr>
            </a:br>
            <a:r>
              <a:rPr lang="zh-CN" altLang="en-US" sz="3200" b="1" dirty="0" smtClean="0">
                <a:solidFill>
                  <a:srgbClr val="0066FF"/>
                </a:solidFill>
                <a:latin typeface="楷体" pitchFamily="49" charset="-122"/>
                <a:ea typeface="楷体" pitchFamily="49" charset="-122"/>
              </a:rPr>
              <a:t>预        算  </a:t>
            </a:r>
            <a:r>
              <a:rPr lang="zh-CN" altLang="en-US" sz="3200" b="1" dirty="0" smtClean="0">
                <a:solidFill>
                  <a:srgbClr val="FFC000"/>
                </a:solidFill>
                <a:latin typeface="楷体" pitchFamily="49" charset="-122"/>
                <a:ea typeface="楷体" pitchFamily="49" charset="-122"/>
              </a:rPr>
              <a:t>根据工作计划编制预算     </a:t>
            </a:r>
            <a:r>
              <a:rPr lang="en-US" altLang="zh-CN" sz="3200" b="1" dirty="0" smtClean="0">
                <a:solidFill>
                  <a:srgbClr val="0066FF"/>
                </a:solidFill>
                <a:latin typeface="楷体" pitchFamily="49" charset="-122"/>
                <a:ea typeface="楷体" pitchFamily="49" charset="-122"/>
              </a:rPr>
              <a:t/>
            </a:r>
            <a:br>
              <a:rPr lang="en-US" altLang="zh-CN" sz="3200" b="1" dirty="0" smtClean="0">
                <a:solidFill>
                  <a:srgbClr val="0066FF"/>
                </a:solidFill>
                <a:latin typeface="楷体" pitchFamily="49" charset="-122"/>
                <a:ea typeface="楷体" pitchFamily="49" charset="-122"/>
              </a:rPr>
            </a:br>
            <a:r>
              <a:rPr lang="zh-CN" altLang="en-US" sz="3200" b="1" dirty="0" smtClean="0">
                <a:solidFill>
                  <a:srgbClr val="0066FF"/>
                </a:solidFill>
                <a:latin typeface="楷体" pitchFamily="49" charset="-122"/>
                <a:ea typeface="楷体" pitchFamily="49" charset="-122"/>
              </a:rPr>
              <a:t>决        算  </a:t>
            </a:r>
            <a:r>
              <a:rPr lang="zh-CN" altLang="en-US" sz="3200" b="1" dirty="0" smtClean="0">
                <a:solidFill>
                  <a:srgbClr val="FFC000"/>
                </a:solidFill>
                <a:latin typeface="楷体" pitchFamily="49" charset="-122"/>
                <a:ea typeface="楷体" pitchFamily="49" charset="-122"/>
              </a:rPr>
              <a:t>预算执行率</a:t>
            </a:r>
            <a:r>
              <a:rPr lang="en-US" altLang="zh-CN" sz="3200" b="1" dirty="0" smtClean="0">
                <a:solidFill>
                  <a:srgbClr val="FFC000"/>
                </a:solidFill>
                <a:latin typeface="楷体" pitchFamily="49" charset="-122"/>
                <a:ea typeface="楷体" pitchFamily="49" charset="-122"/>
              </a:rPr>
              <a:t>80%-110%</a:t>
            </a:r>
            <a:r>
              <a:rPr lang="en-US" altLang="zh-CN" sz="3200" b="1" dirty="0" smtClean="0">
                <a:solidFill>
                  <a:srgbClr val="0066FF"/>
                </a:solidFill>
                <a:latin typeface="楷体" pitchFamily="49" charset="-122"/>
                <a:ea typeface="楷体" pitchFamily="49" charset="-122"/>
              </a:rPr>
              <a:t/>
            </a:r>
            <a:br>
              <a:rPr lang="en-US" altLang="zh-CN" sz="3200" b="1" dirty="0" smtClean="0">
                <a:solidFill>
                  <a:srgbClr val="0066FF"/>
                </a:solidFill>
                <a:latin typeface="楷体" pitchFamily="49" charset="-122"/>
                <a:ea typeface="楷体" pitchFamily="49" charset="-122"/>
              </a:rPr>
            </a:br>
            <a:r>
              <a:rPr lang="zh-CN" altLang="en-US" sz="3200" b="1" dirty="0" smtClean="0">
                <a:solidFill>
                  <a:srgbClr val="0066FF"/>
                </a:solidFill>
                <a:latin typeface="楷体" pitchFamily="49" charset="-122"/>
                <a:ea typeface="楷体" pitchFamily="49" charset="-122"/>
              </a:rPr>
              <a:t>财务管理制度</a:t>
            </a:r>
            <a:r>
              <a:rPr lang="en-US" altLang="zh-CN" sz="3200" b="1" dirty="0" smtClean="0">
                <a:solidFill>
                  <a:srgbClr val="0066FF"/>
                </a:solidFill>
                <a:latin typeface="楷体" pitchFamily="49" charset="-122"/>
                <a:ea typeface="楷体" pitchFamily="49" charset="-122"/>
              </a:rPr>
              <a:t/>
            </a:r>
            <a:br>
              <a:rPr lang="en-US" altLang="zh-CN" sz="3200" b="1" dirty="0" smtClean="0">
                <a:solidFill>
                  <a:srgbClr val="0066FF"/>
                </a:solidFill>
                <a:latin typeface="楷体" pitchFamily="49" charset="-122"/>
                <a:ea typeface="楷体" pitchFamily="49" charset="-122"/>
              </a:rPr>
            </a:br>
            <a:r>
              <a:rPr lang="zh-CN" altLang="en-US" sz="3200" b="1" dirty="0" smtClean="0">
                <a:solidFill>
                  <a:srgbClr val="0066FF"/>
                </a:solidFill>
                <a:latin typeface="楷体" pitchFamily="49" charset="-122"/>
                <a:ea typeface="楷体" pitchFamily="49" charset="-122"/>
              </a:rPr>
              <a:t>会  计 机 构</a:t>
            </a:r>
            <a:r>
              <a:rPr lang="en-US" altLang="zh-CN" sz="3200" b="1" dirty="0" smtClean="0">
                <a:solidFill>
                  <a:srgbClr val="0066FF"/>
                </a:solidFill>
                <a:latin typeface="楷体" pitchFamily="49" charset="-122"/>
                <a:ea typeface="楷体" pitchFamily="49" charset="-122"/>
              </a:rPr>
              <a:t/>
            </a:r>
            <a:br>
              <a:rPr lang="en-US" altLang="zh-CN" sz="3200" b="1" dirty="0" smtClean="0">
                <a:solidFill>
                  <a:srgbClr val="0066FF"/>
                </a:solidFill>
                <a:latin typeface="楷体" pitchFamily="49" charset="-122"/>
                <a:ea typeface="楷体" pitchFamily="49" charset="-122"/>
              </a:rPr>
            </a:br>
            <a:r>
              <a:rPr lang="en-US" altLang="zh-CN" sz="2400" dirty="0" smtClean="0">
                <a:solidFill>
                  <a:srgbClr val="0066FF"/>
                </a:solidFill>
                <a:latin typeface="仿宋" panose="02010609060101010101" pitchFamily="49" charset="-122"/>
                <a:ea typeface="仿宋" panose="02010609060101010101" pitchFamily="49" charset="-122"/>
              </a:rPr>
              <a:t/>
            </a:r>
            <a:br>
              <a:rPr lang="en-US" altLang="zh-CN" sz="2400" dirty="0" smtClean="0">
                <a:solidFill>
                  <a:srgbClr val="0066FF"/>
                </a:solidFill>
                <a:latin typeface="仿宋" panose="02010609060101010101" pitchFamily="49" charset="-122"/>
                <a:ea typeface="仿宋" panose="02010609060101010101" pitchFamily="49" charset="-122"/>
              </a:rPr>
            </a:br>
            <a:endParaRPr lang="zh-CN" altLang="en-US" sz="2400" dirty="0">
              <a:solidFill>
                <a:srgbClr val="0066FF"/>
              </a:solidFill>
              <a:latin typeface="仿宋" panose="02010609060101010101" pitchFamily="49" charset="-122"/>
              <a:ea typeface="仿宋"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1480797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7544" y="2780928"/>
            <a:ext cx="8229600" cy="1143000"/>
          </a:xfrm>
        </p:spPr>
        <p:txBody>
          <a:bodyPr>
            <a:noAutofit/>
          </a:bodyPr>
          <a:lstStyle/>
          <a:p>
            <a:r>
              <a:rPr lang="zh-CN" altLang="en-US" sz="3200" dirty="0" smtClean="0">
                <a:solidFill>
                  <a:srgbClr val="0070C0"/>
                </a:solidFill>
                <a:latin typeface="华文行楷" panose="02010800040101010101" pitchFamily="2" charset="-122"/>
                <a:ea typeface="华文行楷" panose="02010800040101010101" pitchFamily="2" charset="-122"/>
              </a:rPr>
              <a:t>第五章、监督检查</a:t>
            </a:r>
            <a:endParaRPr lang="zh-CN" altLang="en-US" sz="3200" dirty="0">
              <a:solidFill>
                <a:srgbClr val="0070C0"/>
              </a:solidFill>
              <a:latin typeface="华文行楷" panose="02010800040101010101" pitchFamily="2" charset="-122"/>
              <a:ea typeface="华文行楷" panose="02010800040101010101" pitchFamily="2"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1491250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2582598"/>
          </a:xfrm>
        </p:spPr>
        <p:txBody>
          <a:bodyPr>
            <a:noAutofit/>
          </a:bodyPr>
          <a:lstStyle/>
          <a:p>
            <a:pPr algn="l"/>
            <a:r>
              <a:rPr lang="zh-CN" altLang="en-US" sz="2800" b="1" dirty="0" smtClean="0">
                <a:solidFill>
                  <a:srgbClr val="00B0F0"/>
                </a:solidFill>
                <a:latin typeface="+mn-ea"/>
                <a:ea typeface="+mn-ea"/>
              </a:rPr>
              <a:t>    </a:t>
            </a:r>
            <a:r>
              <a:rPr lang="zh-CN" altLang="en-US" sz="3200" b="1" dirty="0" smtClean="0">
                <a:solidFill>
                  <a:srgbClr val="00B0F0"/>
                </a:solidFill>
                <a:latin typeface="黑体" pitchFamily="49" charset="-122"/>
                <a:ea typeface="黑体" pitchFamily="49" charset="-122"/>
              </a:rPr>
              <a:t>工会财务工作是工会工作的重要组成部分，是工会组织正常运行、服务教职工的可靠保证，在工会工作全局中具有举足轻重的作用，包括财务管理和会计核算两个部分。</a:t>
            </a:r>
            <a:endParaRPr lang="zh-CN" altLang="en-US" sz="3200" b="1" dirty="0">
              <a:solidFill>
                <a:srgbClr val="00B0F0"/>
              </a:solidFill>
              <a:latin typeface="黑体" pitchFamily="49" charset="-122"/>
              <a:ea typeface="黑体"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101984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3086654"/>
          </a:xfrm>
        </p:spPr>
        <p:txBody>
          <a:bodyPr anchor="t">
            <a:noAutofit/>
          </a:bodyPr>
          <a:lstStyle/>
          <a:p>
            <a:pPr algn="l"/>
            <a:r>
              <a:rPr lang="zh-CN" altLang="en-US" sz="2800" b="1" dirty="0" smtClean="0">
                <a:solidFill>
                  <a:srgbClr val="0066FF"/>
                </a:solidFill>
                <a:latin typeface="楷体" pitchFamily="49" charset="-122"/>
                <a:ea typeface="楷体" pitchFamily="49" charset="-122"/>
              </a:rPr>
              <a:t>    下管一级</a:t>
            </a:r>
            <a:r>
              <a:rPr lang="en-US" altLang="zh-CN" sz="2800" b="1" dirty="0" smtClean="0">
                <a:solidFill>
                  <a:srgbClr val="0066FF"/>
                </a:solidFill>
                <a:latin typeface="楷体" pitchFamily="49" charset="-122"/>
                <a:ea typeface="楷体" pitchFamily="49" charset="-122"/>
              </a:rPr>
              <a:t/>
            </a:r>
            <a:br>
              <a:rPr lang="en-US" altLang="zh-CN" sz="2800" b="1" dirty="0" smtClean="0">
                <a:solidFill>
                  <a:srgbClr val="0066FF"/>
                </a:solidFill>
                <a:latin typeface="楷体" pitchFamily="49" charset="-122"/>
                <a:ea typeface="楷体" pitchFamily="49" charset="-122"/>
              </a:rPr>
            </a:br>
            <a:r>
              <a:rPr lang="en-US" altLang="zh-CN" sz="2800" b="1" dirty="0" smtClean="0">
                <a:solidFill>
                  <a:srgbClr val="0066FF"/>
                </a:solidFill>
                <a:latin typeface="楷体" pitchFamily="49" charset="-122"/>
                <a:ea typeface="楷体" pitchFamily="49" charset="-122"/>
              </a:rPr>
              <a:t>    </a:t>
            </a:r>
            <a:r>
              <a:rPr lang="zh-CN" altLang="en-US" sz="2800" b="1" dirty="0" smtClean="0">
                <a:solidFill>
                  <a:srgbClr val="0066FF"/>
                </a:solidFill>
                <a:latin typeface="楷体" pitchFamily="49" charset="-122"/>
                <a:ea typeface="楷体" pitchFamily="49" charset="-122"/>
              </a:rPr>
              <a:t>浙江大学工会定期向校工会委员会和省教育工会报告财务监督检查情况</a:t>
            </a:r>
            <a:r>
              <a:rPr lang="en-US" altLang="zh-CN" sz="2800" b="1" dirty="0" smtClean="0">
                <a:solidFill>
                  <a:srgbClr val="0066FF"/>
                </a:solidFill>
                <a:latin typeface="楷体" pitchFamily="49" charset="-122"/>
                <a:ea typeface="楷体" pitchFamily="49" charset="-122"/>
              </a:rPr>
              <a:t/>
            </a:r>
            <a:br>
              <a:rPr lang="en-US" altLang="zh-CN" sz="2800" b="1" dirty="0" smtClean="0">
                <a:solidFill>
                  <a:srgbClr val="0066FF"/>
                </a:solidFill>
                <a:latin typeface="楷体" pitchFamily="49" charset="-122"/>
                <a:ea typeface="楷体" pitchFamily="49" charset="-122"/>
              </a:rPr>
            </a:br>
            <a:r>
              <a:rPr lang="en-US" altLang="zh-CN" sz="2800" b="1" dirty="0" smtClean="0">
                <a:solidFill>
                  <a:srgbClr val="0066FF"/>
                </a:solidFill>
                <a:latin typeface="楷体" pitchFamily="49" charset="-122"/>
                <a:ea typeface="楷体" pitchFamily="49" charset="-122"/>
              </a:rPr>
              <a:t>    </a:t>
            </a:r>
            <a:r>
              <a:rPr lang="zh-CN" altLang="en-US" sz="2800" b="1" dirty="0" smtClean="0">
                <a:solidFill>
                  <a:srgbClr val="0066FF"/>
                </a:solidFill>
                <a:latin typeface="楷体" pitchFamily="49" charset="-122"/>
                <a:ea typeface="楷体" pitchFamily="49" charset="-122"/>
              </a:rPr>
              <a:t>校工会经费审查委员会对校工会经费使用情况和预算执行情况的审查审计监督</a:t>
            </a:r>
            <a:endParaRPr lang="zh-CN" altLang="en-US" sz="2800" b="1" dirty="0">
              <a:solidFill>
                <a:srgbClr val="0066FF"/>
              </a:solidFill>
              <a:latin typeface="楷体" pitchFamily="49" charset="-122"/>
              <a:ea typeface="楷体"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4072647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1844824"/>
            <a:ext cx="8229600" cy="3456384"/>
          </a:xfrm>
        </p:spPr>
        <p:txBody>
          <a:bodyPr anchor="t">
            <a:noAutofit/>
          </a:bodyPr>
          <a:lstStyle/>
          <a:p>
            <a:pPr algn="l">
              <a:lnSpc>
                <a:spcPts val="2700"/>
              </a:lnSpc>
            </a:pPr>
            <a:r>
              <a:rPr lang="zh-CN" altLang="en-US" sz="2400" b="1" dirty="0">
                <a:solidFill>
                  <a:srgbClr val="0066FF"/>
                </a:solidFill>
                <a:latin typeface="楷体" panose="02010609060101010101" pitchFamily="49" charset="-122"/>
                <a:ea typeface="楷体" panose="02010609060101010101" pitchFamily="49" charset="-122"/>
              </a:rPr>
              <a:t>严格执行以下规定</a:t>
            </a:r>
            <a:r>
              <a:rPr lang="en-US" altLang="zh-CN" sz="2400" b="1" dirty="0">
                <a:solidFill>
                  <a:srgbClr val="0066FF"/>
                </a:solidFill>
                <a:latin typeface="楷体" panose="02010609060101010101" pitchFamily="49" charset="-122"/>
                <a:ea typeface="楷体" panose="02010609060101010101" pitchFamily="49" charset="-122"/>
              </a:rPr>
              <a:t>:</a:t>
            </a:r>
            <a:br>
              <a:rPr lang="en-US" altLang="zh-CN"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（一）不准使用工会经费</a:t>
            </a:r>
            <a:r>
              <a:rPr lang="zh-CN" altLang="en-US" sz="2400" b="1" dirty="0">
                <a:solidFill>
                  <a:srgbClr val="FF0000"/>
                </a:solidFill>
                <a:latin typeface="楷体" panose="02010609060101010101" pitchFamily="49" charset="-122"/>
                <a:ea typeface="楷体" panose="02010609060101010101" pitchFamily="49" charset="-122"/>
              </a:rPr>
              <a:t>请客送礼</a:t>
            </a:r>
            <a:r>
              <a:rPr lang="zh-CN" altLang="en-US" sz="2400" b="1" dirty="0">
                <a:solidFill>
                  <a:srgbClr val="0066FF"/>
                </a:solidFill>
                <a:latin typeface="楷体" panose="02010609060101010101" pitchFamily="49" charset="-122"/>
                <a:ea typeface="楷体" panose="02010609060101010101" pitchFamily="49" charset="-122"/>
              </a:rPr>
              <a:t>。</a:t>
            </a:r>
            <a:br>
              <a:rPr lang="zh-CN" altLang="en-US"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（二）不准违反工会经费使用规定</a:t>
            </a:r>
            <a:r>
              <a:rPr lang="en-US" altLang="zh-CN" sz="2400" b="1" dirty="0">
                <a:solidFill>
                  <a:srgbClr val="0066FF"/>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滥发奖金、津贴、补贴</a:t>
            </a:r>
            <a:r>
              <a:rPr lang="zh-CN" altLang="en-US" sz="2400" b="1" dirty="0">
                <a:solidFill>
                  <a:srgbClr val="0066FF"/>
                </a:solidFill>
                <a:latin typeface="楷体" panose="02010609060101010101" pitchFamily="49" charset="-122"/>
                <a:ea typeface="楷体" panose="02010609060101010101" pitchFamily="49" charset="-122"/>
              </a:rPr>
              <a:t>。</a:t>
            </a:r>
            <a:br>
              <a:rPr lang="zh-CN" altLang="en-US"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（三）不准使用工会经费从事</a:t>
            </a:r>
            <a:r>
              <a:rPr lang="zh-CN" altLang="en-US" sz="2400" b="1" dirty="0">
                <a:solidFill>
                  <a:srgbClr val="FF0000"/>
                </a:solidFill>
                <a:latin typeface="楷体" panose="02010609060101010101" pitchFamily="49" charset="-122"/>
                <a:ea typeface="楷体" panose="02010609060101010101" pitchFamily="49" charset="-122"/>
              </a:rPr>
              <a:t>高消费性娱乐和健身活动</a:t>
            </a:r>
            <a:r>
              <a:rPr lang="zh-CN" altLang="en-US" sz="2400" b="1" dirty="0">
                <a:solidFill>
                  <a:srgbClr val="0066FF"/>
                </a:solidFill>
                <a:latin typeface="楷体" panose="02010609060101010101" pitchFamily="49" charset="-122"/>
                <a:ea typeface="楷体" panose="02010609060101010101" pitchFamily="49" charset="-122"/>
              </a:rPr>
              <a:t>。</a:t>
            </a:r>
            <a:br>
              <a:rPr lang="zh-CN" altLang="en-US"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（四）不准单位行政利用工会账户</a:t>
            </a:r>
            <a:r>
              <a:rPr lang="en-US" altLang="zh-CN" sz="2400" b="1" dirty="0">
                <a:solidFill>
                  <a:srgbClr val="0066FF"/>
                </a:solidFill>
                <a:latin typeface="楷体" panose="02010609060101010101" pitchFamily="49" charset="-122"/>
                <a:ea typeface="楷体" panose="02010609060101010101" pitchFamily="49" charset="-122"/>
              </a:rPr>
              <a:t>,</a:t>
            </a:r>
            <a:r>
              <a:rPr lang="zh-CN" altLang="en-US" sz="2400" b="1" dirty="0">
                <a:solidFill>
                  <a:srgbClr val="0066FF"/>
                </a:solidFill>
                <a:latin typeface="楷体" panose="02010609060101010101" pitchFamily="49" charset="-122"/>
                <a:ea typeface="楷体" panose="02010609060101010101" pitchFamily="49" charset="-122"/>
              </a:rPr>
              <a:t>违规设立</a:t>
            </a:r>
            <a:r>
              <a:rPr lang="zh-CN" altLang="en-US" sz="2400" b="1" dirty="0">
                <a:solidFill>
                  <a:srgbClr val="FF0000"/>
                </a:solidFill>
                <a:latin typeface="楷体" panose="02010609060101010101" pitchFamily="49" charset="-122"/>
                <a:ea typeface="楷体" panose="02010609060101010101" pitchFamily="49" charset="-122"/>
              </a:rPr>
              <a:t>“小金库”</a:t>
            </a:r>
            <a:r>
              <a:rPr lang="zh-CN" altLang="en-US" sz="2400" b="1" dirty="0">
                <a:solidFill>
                  <a:srgbClr val="0066FF"/>
                </a:solidFill>
                <a:latin typeface="楷体" panose="02010609060101010101" pitchFamily="49" charset="-122"/>
                <a:ea typeface="楷体" panose="02010609060101010101" pitchFamily="49" charset="-122"/>
              </a:rPr>
              <a:t>。</a:t>
            </a:r>
            <a:br>
              <a:rPr lang="zh-CN" altLang="en-US"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（五）不准将工会账户</a:t>
            </a:r>
            <a:r>
              <a:rPr lang="zh-CN" altLang="en-US" sz="2400" b="1" dirty="0">
                <a:solidFill>
                  <a:srgbClr val="FF0000"/>
                </a:solidFill>
                <a:latin typeface="楷体" panose="02010609060101010101" pitchFamily="49" charset="-122"/>
                <a:ea typeface="楷体" panose="02010609060101010101" pitchFamily="49" charset="-122"/>
              </a:rPr>
              <a:t>并入单位行政账户</a:t>
            </a:r>
            <a:r>
              <a:rPr lang="en-US" altLang="zh-CN" sz="2400" b="1" dirty="0">
                <a:solidFill>
                  <a:srgbClr val="0066FF"/>
                </a:solidFill>
                <a:latin typeface="楷体" panose="02010609060101010101" pitchFamily="49" charset="-122"/>
                <a:ea typeface="楷体" panose="02010609060101010101" pitchFamily="49" charset="-122"/>
              </a:rPr>
              <a:t>,</a:t>
            </a:r>
            <a:r>
              <a:rPr lang="zh-CN" altLang="en-US" sz="2400" b="1" dirty="0">
                <a:solidFill>
                  <a:srgbClr val="0066FF"/>
                </a:solidFill>
                <a:latin typeface="楷体" panose="02010609060101010101" pitchFamily="49" charset="-122"/>
                <a:ea typeface="楷体" panose="02010609060101010101" pitchFamily="49" charset="-122"/>
              </a:rPr>
              <a:t>使工会经费开支失去控制。</a:t>
            </a:r>
            <a:br>
              <a:rPr lang="zh-CN" altLang="en-US"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（六）不准</a:t>
            </a:r>
            <a:r>
              <a:rPr lang="zh-CN" altLang="en-US" sz="2400" b="1" dirty="0">
                <a:solidFill>
                  <a:srgbClr val="FF0000"/>
                </a:solidFill>
                <a:latin typeface="楷体" panose="02010609060101010101" pitchFamily="49" charset="-122"/>
                <a:ea typeface="楷体" panose="02010609060101010101" pitchFamily="49" charset="-122"/>
              </a:rPr>
              <a:t>截留、挪用</a:t>
            </a:r>
            <a:r>
              <a:rPr lang="zh-CN" altLang="en-US" sz="2400" b="1" dirty="0">
                <a:solidFill>
                  <a:srgbClr val="0066FF"/>
                </a:solidFill>
                <a:latin typeface="楷体" panose="02010609060101010101" pitchFamily="49" charset="-122"/>
                <a:ea typeface="楷体" panose="02010609060101010101" pitchFamily="49" charset="-122"/>
              </a:rPr>
              <a:t>工会经费。</a:t>
            </a:r>
            <a:br>
              <a:rPr lang="zh-CN" altLang="en-US"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（七）不准用工会经费参与</a:t>
            </a:r>
            <a:r>
              <a:rPr lang="zh-CN" altLang="en-US" sz="2400" b="1" dirty="0">
                <a:solidFill>
                  <a:srgbClr val="FF0000"/>
                </a:solidFill>
                <a:latin typeface="楷体" panose="02010609060101010101" pitchFamily="49" charset="-122"/>
                <a:ea typeface="楷体" panose="02010609060101010101" pitchFamily="49" charset="-122"/>
              </a:rPr>
              <a:t>非法集资</a:t>
            </a:r>
            <a:r>
              <a:rPr lang="zh-CN" altLang="en-US" sz="2400" b="1" dirty="0">
                <a:solidFill>
                  <a:srgbClr val="0066FF"/>
                </a:solidFill>
                <a:latin typeface="楷体" panose="02010609060101010101" pitchFamily="49" charset="-122"/>
                <a:ea typeface="楷体" panose="02010609060101010101" pitchFamily="49" charset="-122"/>
              </a:rPr>
              <a:t>活动</a:t>
            </a:r>
            <a:r>
              <a:rPr lang="en-US" altLang="zh-CN" sz="2400" b="1" dirty="0">
                <a:solidFill>
                  <a:srgbClr val="0066FF"/>
                </a:solidFill>
                <a:latin typeface="楷体" panose="02010609060101010101" pitchFamily="49" charset="-122"/>
                <a:ea typeface="楷体" panose="02010609060101010101" pitchFamily="49" charset="-122"/>
              </a:rPr>
              <a:t>,</a:t>
            </a:r>
            <a:r>
              <a:rPr lang="zh-CN" altLang="en-US" sz="2400" b="1" dirty="0">
                <a:solidFill>
                  <a:srgbClr val="0066FF"/>
                </a:solidFill>
                <a:latin typeface="楷体" panose="02010609060101010101" pitchFamily="49" charset="-122"/>
                <a:ea typeface="楷体" panose="02010609060101010101" pitchFamily="49" charset="-122"/>
              </a:rPr>
              <a:t>或为非法集资活动提供经济担保。</a:t>
            </a:r>
            <a:br>
              <a:rPr lang="zh-CN" altLang="en-US" sz="2400" b="1" dirty="0">
                <a:solidFill>
                  <a:srgbClr val="0066FF"/>
                </a:solidFill>
                <a:latin typeface="楷体" panose="02010609060101010101" pitchFamily="49" charset="-122"/>
                <a:ea typeface="楷体" panose="02010609060101010101" pitchFamily="49" charset="-122"/>
              </a:rPr>
            </a:br>
            <a:r>
              <a:rPr lang="zh-CN" altLang="en-US" sz="2400" b="1" dirty="0">
                <a:solidFill>
                  <a:srgbClr val="0066FF"/>
                </a:solidFill>
                <a:latin typeface="楷体" panose="02010609060101010101" pitchFamily="49" charset="-122"/>
                <a:ea typeface="楷体" panose="02010609060101010101" pitchFamily="49" charset="-122"/>
              </a:rPr>
              <a:t>（八）不准用工会经费报销</a:t>
            </a:r>
            <a:r>
              <a:rPr lang="zh-CN" altLang="en-US" sz="2400" b="1" dirty="0">
                <a:solidFill>
                  <a:srgbClr val="FF0000"/>
                </a:solidFill>
                <a:latin typeface="楷体" panose="02010609060101010101" pitchFamily="49" charset="-122"/>
                <a:ea typeface="楷体" panose="02010609060101010101" pitchFamily="49" charset="-122"/>
              </a:rPr>
              <a:t>与工会活动无关的费用</a:t>
            </a:r>
            <a:r>
              <a:rPr lang="zh-CN" altLang="en-US" sz="2400" b="1" dirty="0">
                <a:solidFill>
                  <a:srgbClr val="0066FF"/>
                </a:solidFill>
                <a:latin typeface="楷体" panose="02010609060101010101" pitchFamily="49" charset="-122"/>
                <a:ea typeface="楷体" panose="02010609060101010101" pitchFamily="49" charset="-122"/>
              </a:rPr>
              <a:t>。</a:t>
            </a: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2879980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4000" dirty="0">
                <a:solidFill>
                  <a:srgbClr val="00B0F0"/>
                </a:solidFill>
                <a:latin typeface="隶书" pitchFamily="49" charset="-122"/>
                <a:ea typeface="隶书" pitchFamily="49" charset="-122"/>
              </a:rPr>
              <a:t>三</a:t>
            </a:r>
            <a:r>
              <a:rPr lang="zh-CN" altLang="en-US" sz="4000" dirty="0" smtClean="0">
                <a:solidFill>
                  <a:srgbClr val="00B0F0"/>
                </a:solidFill>
                <a:latin typeface="隶书" pitchFamily="49" charset="-122"/>
                <a:ea typeface="隶书" pitchFamily="49" charset="-122"/>
              </a:rPr>
              <a:t>、院级工会活动经费</a:t>
            </a:r>
            <a:endParaRPr lang="zh-CN" altLang="en-US" sz="40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387725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43808" y="2636912"/>
            <a:ext cx="4857784" cy="3000396"/>
          </a:xfrm>
        </p:spPr>
        <p:txBody>
          <a:bodyPr>
            <a:normAutofit fontScale="90000"/>
          </a:bodyPr>
          <a:lstStyle/>
          <a:p>
            <a:pPr algn="l">
              <a:lnSpc>
                <a:spcPts val="4100"/>
              </a:lnSpc>
            </a:pPr>
            <a:r>
              <a:rPr lang="en-US" altLang="zh-CN" sz="2800" dirty="0" smtClean="0"/>
              <a:t/>
            </a:r>
            <a:br>
              <a:rPr lang="en-US" altLang="zh-CN" sz="2800" dirty="0" smtClean="0"/>
            </a:br>
            <a:r>
              <a:rPr lang="en-US" altLang="zh-CN" sz="2800" dirty="0" smtClean="0"/>
              <a:t/>
            </a:r>
            <a:br>
              <a:rPr lang="en-US" altLang="zh-CN" sz="2800" dirty="0" smtClean="0"/>
            </a:br>
            <a:r>
              <a:rPr lang="en-US" altLang="zh-CN" sz="3600" dirty="0" smtClean="0">
                <a:solidFill>
                  <a:srgbClr val="FF0000"/>
                </a:solidFill>
                <a:latin typeface="华文楷体" pitchFamily="2" charset="-122"/>
                <a:ea typeface="华文楷体" pitchFamily="2" charset="-122"/>
              </a:rPr>
              <a:t>●</a:t>
            </a:r>
            <a:r>
              <a:rPr lang="zh-CN" altLang="en-US" sz="3600" b="1" dirty="0" smtClean="0">
                <a:solidFill>
                  <a:srgbClr val="00B050"/>
                </a:solidFill>
                <a:latin typeface="华文楷体" pitchFamily="2" charset="-122"/>
                <a:ea typeface="华文楷体" pitchFamily="2" charset="-122"/>
              </a:rPr>
              <a:t>文体活动费</a:t>
            </a:r>
            <a:r>
              <a:rPr lang="en-US" altLang="zh-CN" sz="3600" b="1" dirty="0" smtClean="0">
                <a:latin typeface="华文楷体" pitchFamily="2" charset="-122"/>
                <a:ea typeface="华文楷体" pitchFamily="2" charset="-122"/>
              </a:rPr>
              <a:t/>
            </a:r>
            <a:br>
              <a:rPr lang="en-US" altLang="zh-CN" sz="3600" b="1" dirty="0" smtClean="0">
                <a:latin typeface="华文楷体" pitchFamily="2" charset="-122"/>
                <a:ea typeface="华文楷体" pitchFamily="2" charset="-122"/>
              </a:rPr>
            </a:br>
            <a:r>
              <a:rPr lang="en-US" altLang="zh-CN" sz="3600" b="1" dirty="0" smtClean="0">
                <a:solidFill>
                  <a:srgbClr val="FF0000"/>
                </a:solidFill>
                <a:latin typeface="华文楷体" pitchFamily="2" charset="-122"/>
                <a:ea typeface="华文楷体" pitchFamily="2" charset="-122"/>
              </a:rPr>
              <a:t>●</a:t>
            </a:r>
            <a:r>
              <a:rPr lang="zh-CN" altLang="en-US" sz="3600" b="1" dirty="0" smtClean="0">
                <a:solidFill>
                  <a:srgbClr val="00B050"/>
                </a:solidFill>
                <a:latin typeface="华文楷体" pitchFamily="2" charset="-122"/>
                <a:ea typeface="华文楷体" pitchFamily="2" charset="-122"/>
              </a:rPr>
              <a:t>春秋游活动费</a:t>
            </a:r>
            <a:r>
              <a:rPr lang="en-US" altLang="zh-CN" sz="3600" b="1" dirty="0" smtClean="0">
                <a:latin typeface="华文楷体" pitchFamily="2" charset="-122"/>
                <a:ea typeface="华文楷体" pitchFamily="2" charset="-122"/>
              </a:rPr>
              <a:t/>
            </a:r>
            <a:br>
              <a:rPr lang="en-US" altLang="zh-CN" sz="3600" b="1" dirty="0" smtClean="0">
                <a:latin typeface="华文楷体" pitchFamily="2" charset="-122"/>
                <a:ea typeface="华文楷体" pitchFamily="2" charset="-122"/>
              </a:rPr>
            </a:br>
            <a:r>
              <a:rPr lang="en-US" altLang="zh-CN" sz="3600" b="1" dirty="0" smtClean="0">
                <a:solidFill>
                  <a:srgbClr val="FF0000"/>
                </a:solidFill>
                <a:latin typeface="华文楷体" pitchFamily="2" charset="-122"/>
                <a:ea typeface="华文楷体" pitchFamily="2" charset="-122"/>
              </a:rPr>
              <a:t>●</a:t>
            </a:r>
            <a:r>
              <a:rPr lang="zh-CN" altLang="en-US" sz="3600" b="1" dirty="0">
                <a:solidFill>
                  <a:srgbClr val="00B050"/>
                </a:solidFill>
                <a:latin typeface="华文楷体" pitchFamily="2" charset="-122"/>
                <a:ea typeface="华文楷体" pitchFamily="2" charset="-122"/>
              </a:rPr>
              <a:t>会员</a:t>
            </a:r>
            <a:r>
              <a:rPr lang="zh-CN" altLang="en-US" sz="3600" b="1" dirty="0" smtClean="0">
                <a:solidFill>
                  <a:srgbClr val="00B050"/>
                </a:solidFill>
                <a:latin typeface="华文楷体" pitchFamily="2" charset="-122"/>
                <a:ea typeface="华文楷体" pitchFamily="2" charset="-122"/>
              </a:rPr>
              <a:t>活动支出</a:t>
            </a:r>
            <a:r>
              <a:rPr lang="en-US" altLang="zh-CN" sz="3600" b="1" dirty="0" smtClean="0">
                <a:latin typeface="华文楷体" pitchFamily="2" charset="-122"/>
                <a:ea typeface="华文楷体" pitchFamily="2" charset="-122"/>
              </a:rPr>
              <a:t/>
            </a:r>
            <a:br>
              <a:rPr lang="en-US" altLang="zh-CN" sz="3600" b="1" dirty="0" smtClean="0">
                <a:latin typeface="华文楷体" pitchFamily="2" charset="-122"/>
                <a:ea typeface="华文楷体" pitchFamily="2" charset="-122"/>
              </a:rPr>
            </a:br>
            <a:r>
              <a:rPr lang="en-US" altLang="zh-CN" sz="3600" b="1" dirty="0" smtClean="0">
                <a:solidFill>
                  <a:srgbClr val="FF0000"/>
                </a:solidFill>
                <a:latin typeface="华文楷体" pitchFamily="2" charset="-122"/>
                <a:ea typeface="华文楷体" pitchFamily="2" charset="-122"/>
              </a:rPr>
              <a:t>●</a:t>
            </a:r>
            <a:r>
              <a:rPr lang="zh-CN" altLang="en-US" sz="3600" b="1" dirty="0">
                <a:solidFill>
                  <a:srgbClr val="00B050"/>
                </a:solidFill>
                <a:latin typeface="华文楷体" pitchFamily="2" charset="-122"/>
                <a:ea typeface="华文楷体" pitchFamily="2" charset="-122"/>
              </a:rPr>
              <a:t>送温暖</a:t>
            </a:r>
            <a:r>
              <a:rPr lang="zh-CN" altLang="en-US" sz="3600" b="1" dirty="0" smtClean="0">
                <a:solidFill>
                  <a:srgbClr val="00B050"/>
                </a:solidFill>
                <a:latin typeface="华文楷体" pitchFamily="2" charset="-122"/>
                <a:ea typeface="华文楷体" pitchFamily="2" charset="-122"/>
              </a:rPr>
              <a:t>费</a:t>
            </a:r>
            <a:r>
              <a:rPr lang="en-US" altLang="zh-CN" sz="2800" b="1" dirty="0" smtClean="0">
                <a:solidFill>
                  <a:srgbClr val="FF0000"/>
                </a:solidFill>
                <a:latin typeface="华文楷体" pitchFamily="2" charset="-122"/>
                <a:ea typeface="华文楷体" pitchFamily="2" charset="-122"/>
              </a:rPr>
              <a:t> </a:t>
            </a:r>
            <a:br>
              <a:rPr lang="en-US" altLang="zh-CN" sz="2800" b="1" dirty="0" smtClean="0">
                <a:solidFill>
                  <a:srgbClr val="FF0000"/>
                </a:solidFill>
                <a:latin typeface="华文楷体" pitchFamily="2" charset="-122"/>
                <a:ea typeface="华文楷体" pitchFamily="2" charset="-122"/>
              </a:rPr>
            </a:br>
            <a:r>
              <a:rPr lang="en-US" altLang="zh-CN" sz="3600" b="1" dirty="0" smtClean="0">
                <a:solidFill>
                  <a:srgbClr val="FF0000"/>
                </a:solidFill>
                <a:latin typeface="华文楷体" pitchFamily="2" charset="-122"/>
                <a:ea typeface="华文楷体" pitchFamily="2" charset="-122"/>
              </a:rPr>
              <a:t>●</a:t>
            </a:r>
            <a:r>
              <a:rPr lang="zh-CN" altLang="en-US" sz="3600" b="1" dirty="0">
                <a:solidFill>
                  <a:srgbClr val="00B050"/>
                </a:solidFill>
                <a:latin typeface="华文楷体" pitchFamily="2" charset="-122"/>
                <a:ea typeface="华文楷体" pitchFamily="2" charset="-122"/>
              </a:rPr>
              <a:t>女工活动费</a:t>
            </a:r>
            <a:r>
              <a:rPr lang="en-US" altLang="zh-CN" sz="2800" b="1" dirty="0">
                <a:solidFill>
                  <a:srgbClr val="00B050"/>
                </a:solidFill>
                <a:latin typeface="华文楷体" pitchFamily="2" charset="-122"/>
                <a:ea typeface="华文楷体" pitchFamily="2" charset="-122"/>
              </a:rPr>
              <a:t/>
            </a:r>
            <a:br>
              <a:rPr lang="en-US" altLang="zh-CN" sz="2800" b="1" dirty="0">
                <a:solidFill>
                  <a:srgbClr val="00B050"/>
                </a:solidFill>
                <a:latin typeface="华文楷体" pitchFamily="2" charset="-122"/>
                <a:ea typeface="华文楷体" pitchFamily="2" charset="-122"/>
              </a:rPr>
            </a:b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4788024" y="908720"/>
            <a:ext cx="338437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2400" dirty="0" smtClean="0">
                <a:solidFill>
                  <a:srgbClr val="7030A0"/>
                </a:solidFill>
                <a:latin typeface="华文彩云" pitchFamily="2" charset="-122"/>
                <a:ea typeface="华文彩云" pitchFamily="2" charset="-122"/>
              </a:rPr>
              <a:t>院级工会活动经费内容</a:t>
            </a:r>
            <a:endParaRPr lang="zh-CN" altLang="en-US" sz="2400" dirty="0">
              <a:solidFill>
                <a:srgbClr val="7030A0"/>
              </a:solidFill>
              <a:latin typeface="华文彩云" pitchFamily="2" charset="-122"/>
              <a:ea typeface="华文彩云" pitchFamily="2" charset="-122"/>
            </a:endParaRPr>
          </a:p>
        </p:txBody>
      </p:sp>
      <p:sp>
        <p:nvSpPr>
          <p:cNvPr id="8" name="椭圆 7"/>
          <p:cNvSpPr/>
          <p:nvPr/>
        </p:nvSpPr>
        <p:spPr>
          <a:xfrm>
            <a:off x="785786" y="1857364"/>
            <a:ext cx="150019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FF00"/>
                </a:solidFill>
                <a:latin typeface="华文楷体" pitchFamily="2" charset="-122"/>
                <a:ea typeface="华文楷体" pitchFamily="2" charset="-122"/>
              </a:rPr>
              <a:t>内容</a:t>
            </a:r>
            <a:endParaRPr lang="zh-CN" altLang="en-US" sz="3200" b="1" dirty="0">
              <a:solidFill>
                <a:srgbClr val="FFFF00"/>
              </a:solidFill>
              <a:latin typeface="华文楷体" pitchFamily="2" charset="-122"/>
              <a:ea typeface="华文楷体" pitchFamily="2" charset="-122"/>
            </a:endParaRPr>
          </a:p>
        </p:txBody>
      </p:sp>
      <p:pic>
        <p:nvPicPr>
          <p:cNvPr id="4" name="图片 3"/>
          <p:cNvPicPr>
            <a:picLocks noChangeAspect="1"/>
          </p:cNvPicPr>
          <p:nvPr/>
        </p:nvPicPr>
        <p:blipFill>
          <a:blip r:embed="rId3" cstate="print"/>
          <a:stretch>
            <a:fillRect/>
          </a:stretch>
        </p:blipFill>
        <p:spPr>
          <a:xfrm>
            <a:off x="395536" y="5877272"/>
            <a:ext cx="8254699" cy="79254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071678"/>
            <a:ext cx="8229600" cy="3500462"/>
          </a:xfrm>
        </p:spPr>
        <p:txBody>
          <a:bodyPr>
            <a:normAutofit/>
          </a:bodyPr>
          <a:lstStyle/>
          <a:p>
            <a:pPr>
              <a:lnSpc>
                <a:spcPct val="150000"/>
              </a:lnSpc>
            </a:pPr>
            <a:r>
              <a:rPr lang="en-US" altLang="zh-CN" sz="3600" b="1" dirty="0">
                <a:solidFill>
                  <a:srgbClr val="FF0000"/>
                </a:solidFill>
                <a:latin typeface="楷体" panose="02010609060101010101" pitchFamily="49" charset="-122"/>
                <a:ea typeface="楷体" panose="02010609060101010101" pitchFamily="49" charset="-122"/>
              </a:rPr>
              <a:t>1</a:t>
            </a:r>
            <a:r>
              <a:rPr lang="zh-CN" altLang="en-US" sz="3600" b="1" dirty="0" smtClean="0">
                <a:solidFill>
                  <a:srgbClr val="FF0000"/>
                </a:solidFill>
                <a:latin typeface="楷体" panose="02010609060101010101" pitchFamily="49" charset="-122"/>
                <a:ea typeface="楷体" panose="02010609060101010101" pitchFamily="49" charset="-122"/>
              </a:rPr>
              <a:t>、文体游活动费</a:t>
            </a:r>
            <a:r>
              <a:rPr lang="en-US" altLang="zh-CN" sz="3600" b="1" dirty="0" smtClean="0">
                <a:solidFill>
                  <a:srgbClr val="FF0000"/>
                </a:solidFill>
                <a:latin typeface="楷体" panose="02010609060101010101" pitchFamily="49" charset="-122"/>
                <a:ea typeface="楷体" panose="02010609060101010101" pitchFamily="49" charset="-122"/>
              </a:rPr>
              <a:t/>
            </a:r>
            <a:br>
              <a:rPr lang="en-US" altLang="zh-CN" sz="3600" b="1" dirty="0" smtClean="0">
                <a:solidFill>
                  <a:srgbClr val="FF0000"/>
                </a:solidFill>
                <a:latin typeface="楷体" panose="02010609060101010101" pitchFamily="49" charset="-122"/>
                <a:ea typeface="楷体" panose="02010609060101010101" pitchFamily="49" charset="-122"/>
              </a:rPr>
            </a:br>
            <a:r>
              <a:rPr lang="en-US" altLang="zh-CN" sz="3100" b="1" dirty="0" smtClean="0">
                <a:solidFill>
                  <a:srgbClr val="00B0F0"/>
                </a:solidFill>
              </a:rPr>
              <a:t>2018</a:t>
            </a:r>
            <a:r>
              <a:rPr lang="zh-CN" altLang="en-US" sz="3100" b="1" dirty="0" smtClean="0">
                <a:solidFill>
                  <a:srgbClr val="00B0F0"/>
                </a:solidFill>
              </a:rPr>
              <a:t>年标准：</a:t>
            </a:r>
            <a:r>
              <a:rPr lang="en-US" altLang="zh-CN" sz="3100" b="1" dirty="0" smtClean="0">
                <a:solidFill>
                  <a:srgbClr val="00B0F0"/>
                </a:solidFill>
              </a:rPr>
              <a:t>160</a:t>
            </a:r>
            <a:r>
              <a:rPr lang="zh-CN" altLang="en-US" sz="3100" b="1" dirty="0" smtClean="0">
                <a:solidFill>
                  <a:srgbClr val="00B0F0"/>
                </a:solidFill>
              </a:rPr>
              <a:t>元</a:t>
            </a:r>
            <a:r>
              <a:rPr lang="en-US" altLang="zh-CN" sz="3100" b="1" dirty="0" smtClean="0">
                <a:solidFill>
                  <a:srgbClr val="00B0F0"/>
                </a:solidFill>
              </a:rPr>
              <a:t>/</a:t>
            </a:r>
            <a:r>
              <a:rPr lang="zh-CN" altLang="en-US" sz="3100" b="1" dirty="0" smtClean="0">
                <a:solidFill>
                  <a:srgbClr val="00B0F0"/>
                </a:solidFill>
              </a:rPr>
              <a:t>人</a:t>
            </a: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3" name="图片 2"/>
          <p:cNvPicPr>
            <a:picLocks noChangeAspect="1"/>
          </p:cNvPicPr>
          <p:nvPr/>
        </p:nvPicPr>
        <p:blipFill>
          <a:blip r:embed="rId3" cstate="print"/>
          <a:stretch>
            <a:fillRect/>
          </a:stretch>
        </p:blipFill>
        <p:spPr>
          <a:xfrm>
            <a:off x="554910" y="5857207"/>
            <a:ext cx="8254699" cy="792549"/>
          </a:xfrm>
          <a:prstGeom prst="rect">
            <a:avLst/>
          </a:prstGeom>
        </p:spPr>
      </p:pic>
    </p:spTree>
    <p:extLst>
      <p:ext uri="{BB962C8B-B14F-4D97-AF65-F5344CB8AC3E}">
        <p14:creationId xmlns:p14="http://schemas.microsoft.com/office/powerpoint/2010/main" val="3948832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492896"/>
            <a:ext cx="8229600" cy="3079244"/>
          </a:xfrm>
        </p:spPr>
        <p:txBody>
          <a:bodyPr>
            <a:normAutofit fontScale="90000"/>
          </a:bodyPr>
          <a:lstStyle/>
          <a:p>
            <a:pPr algn="l">
              <a:lnSpc>
                <a:spcPts val="3700"/>
              </a:lnSpc>
            </a:pPr>
            <a:r>
              <a:rPr lang="en-US" altLang="zh-CN" sz="3100" b="1" dirty="0" smtClean="0">
                <a:solidFill>
                  <a:srgbClr val="00B050"/>
                </a:solidFill>
                <a:latin typeface="楷体" panose="02010609060101010101" pitchFamily="49" charset="-122"/>
                <a:ea typeface="楷体" panose="02010609060101010101" pitchFamily="49" charset="-122"/>
              </a:rPr>
              <a:t>◆</a:t>
            </a:r>
            <a:r>
              <a:rPr lang="zh-CN" altLang="en-US" sz="3100" b="1" u="sng" dirty="0" smtClean="0">
                <a:solidFill>
                  <a:srgbClr val="FF0000"/>
                </a:solidFill>
                <a:latin typeface="楷体" panose="02010609060101010101" pitchFamily="49" charset="-122"/>
                <a:ea typeface="楷体" panose="02010609060101010101" pitchFamily="49" charset="-122"/>
              </a:rPr>
              <a:t>院级工会</a:t>
            </a:r>
            <a:r>
              <a:rPr lang="zh-CN" altLang="en-US" sz="3100" b="1" dirty="0" smtClean="0">
                <a:solidFill>
                  <a:srgbClr val="7030A0"/>
                </a:solidFill>
                <a:latin typeface="楷体" panose="02010609060101010101" pitchFamily="49" charset="-122"/>
                <a:ea typeface="楷体" panose="02010609060101010101" pitchFamily="49" charset="-122"/>
              </a:rPr>
              <a:t>组织的文艺汇演、体育比赛、节日联欢、健身月、书法、摄影等各类活动，文体培训</a:t>
            </a:r>
            <a:r>
              <a:rPr lang="zh-CN" altLang="en-US" sz="3100" b="1" dirty="0" smtClean="0">
                <a:latin typeface="楷体" panose="02010609060101010101" pitchFamily="49" charset="-122"/>
                <a:ea typeface="楷体" panose="02010609060101010101" pitchFamily="49" charset="-122"/>
              </a:rPr>
              <a:t>，</a:t>
            </a:r>
            <a:r>
              <a:rPr lang="zh-CN" altLang="en-US" sz="3100" b="1" dirty="0" smtClean="0">
                <a:solidFill>
                  <a:srgbClr val="7030A0"/>
                </a:solidFill>
                <a:latin typeface="楷体" panose="02010609060101010101" pitchFamily="49" charset="-122"/>
                <a:ea typeface="楷体" panose="02010609060101010101" pitchFamily="49" charset="-122"/>
              </a:rPr>
              <a:t>文体活动所需不作设备的零星用品购置与维修费等</a:t>
            </a:r>
            <a:r>
              <a:rPr lang="en-US" altLang="zh-CN" sz="3100" b="1" dirty="0" smtClean="0">
                <a:solidFill>
                  <a:srgbClr val="7030A0"/>
                </a:solidFill>
                <a:latin typeface="楷体" panose="02010609060101010101" pitchFamily="49" charset="-122"/>
                <a:ea typeface="楷体" panose="02010609060101010101" pitchFamily="49" charset="-122"/>
              </a:rPr>
              <a:t/>
            </a:r>
            <a:br>
              <a:rPr lang="en-US" altLang="zh-CN" sz="3100" b="1" dirty="0" smtClean="0">
                <a:solidFill>
                  <a:srgbClr val="7030A0"/>
                </a:solidFill>
                <a:latin typeface="楷体" panose="02010609060101010101" pitchFamily="49" charset="-122"/>
                <a:ea typeface="楷体" panose="02010609060101010101" pitchFamily="49" charset="-122"/>
              </a:rPr>
            </a:br>
            <a:r>
              <a:rPr lang="zh-CN" altLang="en-US" sz="3100" b="1" dirty="0" smtClean="0">
                <a:solidFill>
                  <a:srgbClr val="00B050"/>
                </a:solidFill>
                <a:latin typeface="楷体" panose="02010609060101010101" pitchFamily="49" charset="-122"/>
                <a:ea typeface="楷体" panose="02010609060101010101" pitchFamily="49" charset="-122"/>
              </a:rPr>
              <a:t>◆</a:t>
            </a:r>
            <a:r>
              <a:rPr lang="zh-CN" altLang="en-US" sz="3100" b="1" u="sng" dirty="0" smtClean="0">
                <a:solidFill>
                  <a:srgbClr val="FF0000"/>
                </a:solidFill>
                <a:latin typeface="楷体" panose="02010609060101010101" pitchFamily="49" charset="-122"/>
                <a:ea typeface="楷体" panose="02010609060101010101" pitchFamily="49" charset="-122"/>
              </a:rPr>
              <a:t>参加校工会</a:t>
            </a:r>
            <a:r>
              <a:rPr lang="zh-CN" altLang="en-US" sz="3100" b="1" dirty="0">
                <a:solidFill>
                  <a:srgbClr val="7030A0"/>
                </a:solidFill>
                <a:latin typeface="楷体" panose="02010609060101010101" pitchFamily="49" charset="-122"/>
                <a:ea typeface="楷体" panose="02010609060101010101" pitchFamily="49" charset="-122"/>
              </a:rPr>
              <a:t>组织</a:t>
            </a:r>
            <a:r>
              <a:rPr lang="zh-CN" altLang="en-US" sz="3100" b="1" dirty="0" smtClean="0">
                <a:solidFill>
                  <a:srgbClr val="7030A0"/>
                </a:solidFill>
                <a:latin typeface="楷体" panose="02010609060101010101" pitchFamily="49" charset="-122"/>
                <a:ea typeface="楷体" panose="02010609060101010101" pitchFamily="49" charset="-122"/>
              </a:rPr>
              <a:t>的文艺汇演、体育比赛的服装费、伙食补助等</a:t>
            </a: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3068960"/>
            <a:ext cx="8229600" cy="2808312"/>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5076056" y="1052736"/>
            <a:ext cx="3282158"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院级工会组织文体活动</a:t>
            </a:r>
            <a:endParaRPr lang="zh-CN" altLang="en-US" sz="2400" dirty="0">
              <a:solidFill>
                <a:schemeClr val="accent2">
                  <a:lumMod val="75000"/>
                </a:schemeClr>
              </a:solidFill>
              <a:latin typeface="隶书" pitchFamily="49" charset="-122"/>
              <a:ea typeface="隶书" pitchFamily="49" charset="-122"/>
            </a:endParaRPr>
          </a:p>
        </p:txBody>
      </p:sp>
      <p:sp>
        <p:nvSpPr>
          <p:cNvPr id="10" name="圆角矩形 9"/>
          <p:cNvSpPr/>
          <p:nvPr/>
        </p:nvSpPr>
        <p:spPr>
          <a:xfrm>
            <a:off x="642910" y="2946648"/>
            <a:ext cx="2272906" cy="15624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zh-CN" sz="2400" b="1" dirty="0">
                <a:solidFill>
                  <a:srgbClr val="FFFF00"/>
                </a:solidFill>
              </a:rPr>
              <a:t>不设奖</a:t>
            </a:r>
            <a:r>
              <a:rPr lang="zh-CN" altLang="zh-CN" sz="2400" b="1" dirty="0" smtClean="0">
                <a:solidFill>
                  <a:srgbClr val="FFFF00"/>
                </a:solidFill>
              </a:rPr>
              <a:t>项</a:t>
            </a:r>
            <a:endParaRPr lang="en-US" altLang="zh-CN" sz="2400" b="1" dirty="0" smtClean="0">
              <a:solidFill>
                <a:srgbClr val="FFFF00"/>
              </a:solidFill>
            </a:endParaRPr>
          </a:p>
          <a:p>
            <a:pPr algn="ctr"/>
            <a:r>
              <a:rPr lang="zh-CN" altLang="zh-CN" sz="2400" b="1" dirty="0" smtClean="0">
                <a:solidFill>
                  <a:srgbClr val="FFFF00"/>
                </a:solidFill>
              </a:rPr>
              <a:t>文体</a:t>
            </a:r>
            <a:r>
              <a:rPr lang="zh-CN" altLang="zh-CN" sz="2400" b="1" dirty="0">
                <a:solidFill>
                  <a:srgbClr val="FFFF00"/>
                </a:solidFill>
              </a:rPr>
              <a:t>活动</a:t>
            </a:r>
            <a:endParaRPr lang="zh-CN" altLang="en-US" sz="2400" b="1" dirty="0">
              <a:solidFill>
                <a:srgbClr val="FFFF00"/>
              </a:solidFill>
            </a:endParaRPr>
          </a:p>
        </p:txBody>
      </p:sp>
      <p:sp>
        <p:nvSpPr>
          <p:cNvPr id="11" name="圆角矩形 10"/>
          <p:cNvSpPr/>
          <p:nvPr/>
        </p:nvSpPr>
        <p:spPr>
          <a:xfrm>
            <a:off x="2915816" y="2946648"/>
            <a:ext cx="1749022" cy="156247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zh-CN" sz="2800" b="1" dirty="0">
                <a:solidFill>
                  <a:srgbClr val="C00000"/>
                </a:solidFill>
              </a:rPr>
              <a:t>纪念品</a:t>
            </a:r>
            <a:endParaRPr lang="zh-CN" altLang="en-US" sz="2800" b="1" dirty="0">
              <a:solidFill>
                <a:srgbClr val="C00000"/>
              </a:solidFill>
            </a:endParaRPr>
          </a:p>
        </p:txBody>
      </p:sp>
      <p:sp>
        <p:nvSpPr>
          <p:cNvPr id="12" name="圆角矩形 11"/>
          <p:cNvSpPr/>
          <p:nvPr/>
        </p:nvSpPr>
        <p:spPr>
          <a:xfrm>
            <a:off x="4716016" y="2968352"/>
            <a:ext cx="3749266" cy="15407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2000" b="1" dirty="0"/>
              <a:t>可</a:t>
            </a:r>
            <a:r>
              <a:rPr lang="zh-CN" altLang="zh-CN" sz="2000" b="1" dirty="0" smtClean="0"/>
              <a:t>发放</a:t>
            </a:r>
            <a:r>
              <a:rPr lang="zh-CN" altLang="en-US" sz="2000" b="1" dirty="0" smtClean="0"/>
              <a:t>不超过</a:t>
            </a:r>
            <a:r>
              <a:rPr lang="en-US" altLang="zh-CN" sz="2000" b="1" dirty="0" smtClean="0"/>
              <a:t>100</a:t>
            </a:r>
            <a:r>
              <a:rPr lang="zh-CN" altLang="zh-CN" sz="2000" b="1" dirty="0"/>
              <a:t>元</a:t>
            </a:r>
            <a:r>
              <a:rPr lang="en-US" altLang="zh-CN" sz="2000" b="1" dirty="0"/>
              <a:t>/</a:t>
            </a:r>
            <a:r>
              <a:rPr lang="zh-CN" altLang="zh-CN" sz="2000" b="1" dirty="0"/>
              <a:t>人</a:t>
            </a:r>
            <a:r>
              <a:rPr lang="zh-CN" altLang="zh-CN" sz="2000" b="1" dirty="0" smtClean="0"/>
              <a:t>的</a:t>
            </a:r>
            <a:r>
              <a:rPr lang="zh-CN" altLang="en-US" sz="2000" b="1" dirty="0" smtClean="0">
                <a:solidFill>
                  <a:srgbClr val="FF0000"/>
                </a:solidFill>
              </a:rPr>
              <a:t>与活动相关</a:t>
            </a:r>
            <a:r>
              <a:rPr lang="zh-CN" altLang="en-US" sz="2000" b="1" dirty="0" smtClean="0"/>
              <a:t>的</a:t>
            </a:r>
            <a:r>
              <a:rPr lang="zh-CN" altLang="zh-CN" sz="2000" b="1" dirty="0" smtClean="0"/>
              <a:t>日用品</a:t>
            </a:r>
            <a:r>
              <a:rPr lang="zh-CN" altLang="zh-CN" sz="2000" b="1" dirty="0"/>
              <a:t>，不得发放现金，不可购买</a:t>
            </a:r>
            <a:r>
              <a:rPr lang="zh-CN" altLang="zh-CN" sz="2000" b="1" dirty="0" smtClean="0"/>
              <a:t>食品</a:t>
            </a:r>
            <a:r>
              <a:rPr lang="zh-CN" altLang="en-US" sz="2000" b="1" dirty="0" smtClean="0"/>
              <a:t>、鲜花</a:t>
            </a:r>
            <a:r>
              <a:rPr lang="zh-CN" altLang="zh-CN" sz="2000" b="1" dirty="0" smtClean="0"/>
              <a:t>。</a:t>
            </a:r>
            <a:endParaRPr lang="en-US" altLang="zh-CN" sz="2000" b="1" dirty="0" smtClean="0"/>
          </a:p>
          <a:p>
            <a:r>
              <a:rPr lang="zh-CN" altLang="en-US" sz="2000" b="1" dirty="0" smtClean="0"/>
              <a:t>（签名单）</a:t>
            </a:r>
            <a:endParaRPr lang="zh-CN" altLang="en-US"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8992"/>
            <a:ext cx="1568501" cy="43243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250000"/>
              </a:lnSpc>
            </a:pPr>
            <a:r>
              <a:rPr lang="zh-CN" altLang="zh-CN" sz="2400" b="1" dirty="0" smtClean="0">
                <a:solidFill>
                  <a:srgbClr val="FFFF00"/>
                </a:solidFill>
              </a:rPr>
              <a:t>设</a:t>
            </a:r>
            <a:r>
              <a:rPr lang="zh-CN" altLang="en-US" sz="2400" b="1" dirty="0" smtClean="0">
                <a:solidFill>
                  <a:srgbClr val="FFFF00"/>
                </a:solidFill>
              </a:rPr>
              <a:t>置</a:t>
            </a:r>
            <a:r>
              <a:rPr lang="zh-CN" altLang="zh-CN" sz="2400" b="1" dirty="0" smtClean="0">
                <a:solidFill>
                  <a:srgbClr val="FFFF00"/>
                </a:solidFill>
              </a:rPr>
              <a:t>奖项</a:t>
            </a:r>
            <a:endParaRPr lang="en-US" altLang="zh-CN" sz="2400" b="1" dirty="0" smtClean="0">
              <a:solidFill>
                <a:srgbClr val="FFFF00"/>
              </a:solidFill>
            </a:endParaRPr>
          </a:p>
          <a:p>
            <a:pPr algn="ctr">
              <a:lnSpc>
                <a:spcPct val="250000"/>
              </a:lnSpc>
            </a:pPr>
            <a:r>
              <a:rPr lang="zh-CN" altLang="zh-CN" sz="2400" b="1" dirty="0" smtClean="0">
                <a:solidFill>
                  <a:srgbClr val="FFFF00"/>
                </a:solidFill>
              </a:rPr>
              <a:t>文体</a:t>
            </a:r>
            <a:r>
              <a:rPr lang="zh-CN" altLang="zh-CN" sz="2400" b="1" dirty="0">
                <a:solidFill>
                  <a:srgbClr val="FFFF00"/>
                </a:solidFill>
              </a:rPr>
              <a:t>活动</a:t>
            </a:r>
            <a:endParaRPr lang="zh-CN" altLang="en-US" sz="24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奖金</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参与</a:t>
            </a:r>
            <a:r>
              <a:rPr lang="zh-CN" altLang="en-US" b="1" dirty="0" smtClean="0"/>
              <a:t>人（队）数</a:t>
            </a:r>
            <a:r>
              <a:rPr lang="zh-CN" altLang="en-US" b="1" dirty="0"/>
              <a:t>的</a:t>
            </a:r>
            <a:r>
              <a:rPr lang="zh-CN" altLang="en-US" b="1" dirty="0">
                <a:solidFill>
                  <a:srgbClr val="FF0000"/>
                </a:solidFill>
              </a:rPr>
              <a:t>三分之二</a:t>
            </a:r>
            <a:r>
              <a:rPr lang="zh-CN" altLang="en-US" b="1" dirty="0"/>
              <a:t>，</a:t>
            </a:r>
            <a:r>
              <a:rPr lang="zh-CN" altLang="en-US" b="1" dirty="0" smtClean="0">
                <a:solidFill>
                  <a:srgbClr val="FF0000"/>
                </a:solidFill>
              </a:rPr>
              <a:t>个人</a:t>
            </a:r>
            <a:r>
              <a:rPr lang="zh-CN" altLang="en-US" b="1" dirty="0" smtClean="0"/>
              <a:t>单项</a:t>
            </a:r>
            <a:r>
              <a:rPr lang="zh-CN" altLang="en-US" b="1" dirty="0"/>
              <a:t>不超过</a:t>
            </a:r>
            <a:r>
              <a:rPr lang="en-US" altLang="zh-CN" b="1" dirty="0">
                <a:solidFill>
                  <a:srgbClr val="FF0000"/>
                </a:solidFill>
              </a:rPr>
              <a:t>600</a:t>
            </a:r>
            <a:r>
              <a:rPr lang="zh-CN" altLang="en-US" b="1" dirty="0"/>
              <a:t>元，</a:t>
            </a:r>
            <a:r>
              <a:rPr lang="zh-CN" altLang="en-US" b="1" dirty="0">
                <a:solidFill>
                  <a:srgbClr val="FF0000"/>
                </a:solidFill>
              </a:rPr>
              <a:t>团体</a:t>
            </a:r>
            <a:r>
              <a:rPr lang="zh-CN" altLang="en-US" b="1" dirty="0" smtClean="0"/>
              <a:t>最高每</a:t>
            </a:r>
            <a:r>
              <a:rPr lang="zh-CN" altLang="en-US" b="1" dirty="0"/>
              <a:t>项</a:t>
            </a:r>
            <a:r>
              <a:rPr lang="zh-CN" altLang="en-US" b="1" dirty="0">
                <a:solidFill>
                  <a:srgbClr val="FF0000"/>
                </a:solidFill>
              </a:rPr>
              <a:t>人均</a:t>
            </a:r>
            <a:r>
              <a:rPr lang="zh-CN" altLang="en-US" b="1" dirty="0"/>
              <a:t>不超过</a:t>
            </a:r>
            <a:r>
              <a:rPr lang="en-US" altLang="zh-CN" b="1" dirty="0">
                <a:solidFill>
                  <a:srgbClr val="FF0000"/>
                </a:solidFill>
              </a:rPr>
              <a:t>400</a:t>
            </a:r>
            <a:r>
              <a:rPr lang="zh-CN" altLang="en-US" b="1" dirty="0"/>
              <a:t>元</a:t>
            </a:r>
            <a:r>
              <a:rPr lang="zh-CN" altLang="en-US" b="1" dirty="0" smtClean="0"/>
              <a:t>，不能</a:t>
            </a:r>
            <a:r>
              <a:rPr lang="zh-CN" altLang="en-US" b="1" dirty="0"/>
              <a:t>发放</a:t>
            </a:r>
            <a:r>
              <a:rPr lang="zh-CN" altLang="en-US" b="1" dirty="0" smtClean="0"/>
              <a:t>纪念品（奖金发放签名清单）</a:t>
            </a:r>
            <a:endParaRPr lang="zh-CN" altLang="en-US" b="1" dirty="0"/>
          </a:p>
        </p:txBody>
      </p:sp>
      <p:sp>
        <p:nvSpPr>
          <p:cNvPr id="23" name="圆角矩形 22"/>
          <p:cNvSpPr/>
          <p:nvPr/>
        </p:nvSpPr>
        <p:spPr>
          <a:xfrm>
            <a:off x="2267744" y="3270422"/>
            <a:ext cx="1760020"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活动器具</a:t>
            </a:r>
            <a:endParaRPr lang="zh-CN" altLang="en-US" sz="2400" b="1" dirty="0">
              <a:solidFill>
                <a:srgbClr val="C00000"/>
              </a:solidFill>
            </a:endParaRPr>
          </a:p>
        </p:txBody>
      </p:sp>
      <p:sp>
        <p:nvSpPr>
          <p:cNvPr id="24" name="圆角矩形 23"/>
          <p:cNvSpPr/>
          <p:nvPr/>
        </p:nvSpPr>
        <p:spPr>
          <a:xfrm>
            <a:off x="2339752" y="4352098"/>
            <a:ext cx="1654804"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场地费</a:t>
            </a:r>
            <a:endParaRPr lang="zh-CN" altLang="en-US" sz="2800" b="1" dirty="0">
              <a:solidFill>
                <a:srgbClr val="C00000"/>
              </a:solidFill>
            </a:endParaRPr>
          </a:p>
        </p:txBody>
      </p:sp>
      <p:sp>
        <p:nvSpPr>
          <p:cNvPr id="25" name="圆角矩形 24"/>
          <p:cNvSpPr/>
          <p:nvPr/>
        </p:nvSpPr>
        <p:spPr>
          <a:xfrm>
            <a:off x="2349744" y="5381970"/>
            <a:ext cx="1654804" cy="10401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食品</a:t>
            </a:r>
            <a:endParaRPr lang="zh-CN" altLang="en-US" sz="2800" b="1"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比赛训练用球、球拍</a:t>
            </a:r>
            <a:r>
              <a:rPr lang="zh-CN" altLang="en-US" b="1" dirty="0" smtClean="0"/>
              <a:t>等（按需确定）</a:t>
            </a:r>
            <a:endParaRPr lang="zh-CN" altLang="en-US" b="1" dirty="0"/>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校内活动场馆费用，一般不安排校外高消费场馆，费用按学校收费管理小组规定标准</a:t>
            </a:r>
            <a:r>
              <a:rPr lang="zh-CN" altLang="en-US" b="1" dirty="0" smtClean="0"/>
              <a:t>收取（明细清单）</a:t>
            </a:r>
            <a:endParaRPr lang="zh-CN" altLang="en-US" b="1" dirty="0"/>
          </a:p>
        </p:txBody>
      </p:sp>
      <p:sp>
        <p:nvSpPr>
          <p:cNvPr id="28" name="圆角矩形 27"/>
          <p:cNvSpPr/>
          <p:nvPr/>
        </p:nvSpPr>
        <p:spPr>
          <a:xfrm>
            <a:off x="4098296" y="5442905"/>
            <a:ext cx="4650168" cy="9792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比赛时必需的饮用水、巧克力、水果等</a:t>
            </a:r>
            <a:r>
              <a:rPr lang="zh-CN" altLang="en-US" b="1" dirty="0" smtClean="0"/>
              <a:t>食品（适量购买）</a:t>
            </a:r>
            <a:endParaRPr lang="zh-CN" altLang="en-US" dirty="0"/>
          </a:p>
        </p:txBody>
      </p:sp>
      <p:sp>
        <p:nvSpPr>
          <p:cNvPr id="15" name="TextBox 14"/>
          <p:cNvSpPr txBox="1"/>
          <p:nvPr/>
        </p:nvSpPr>
        <p:spPr>
          <a:xfrm>
            <a:off x="5076056" y="1052736"/>
            <a:ext cx="3282158"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院级工会组织文体活动</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1027239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8992"/>
            <a:ext cx="1568501" cy="43243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zh-CN" altLang="en-US" sz="2400" b="1" dirty="0" smtClean="0">
                <a:solidFill>
                  <a:srgbClr val="FFFF00"/>
                </a:solidFill>
              </a:rPr>
              <a:t>联 </a:t>
            </a:r>
            <a:endParaRPr lang="en-US" altLang="zh-CN" sz="2400" b="1" dirty="0">
              <a:solidFill>
                <a:srgbClr val="FFFF00"/>
              </a:solidFill>
            </a:endParaRPr>
          </a:p>
          <a:p>
            <a:pPr algn="ctr">
              <a:lnSpc>
                <a:spcPct val="150000"/>
              </a:lnSpc>
            </a:pPr>
            <a:r>
              <a:rPr lang="zh-CN" altLang="en-US" sz="2400" b="1" dirty="0" smtClean="0">
                <a:solidFill>
                  <a:srgbClr val="FFFF00"/>
                </a:solidFill>
              </a:rPr>
              <a:t>欢</a:t>
            </a:r>
            <a:endParaRPr lang="en-US" altLang="zh-CN" sz="2400" b="1" dirty="0" smtClean="0">
              <a:solidFill>
                <a:srgbClr val="FFFF00"/>
              </a:solidFill>
            </a:endParaRPr>
          </a:p>
          <a:p>
            <a:pPr algn="ctr">
              <a:lnSpc>
                <a:spcPct val="150000"/>
              </a:lnSpc>
            </a:pPr>
            <a:r>
              <a:rPr lang="zh-CN" altLang="en-US" sz="2400" b="1" dirty="0" smtClean="0">
                <a:solidFill>
                  <a:srgbClr val="FFFF00"/>
                </a:solidFill>
              </a:rPr>
              <a:t>活</a:t>
            </a:r>
            <a:endParaRPr lang="en-US" altLang="zh-CN" sz="2400" b="1" dirty="0" smtClean="0">
              <a:solidFill>
                <a:srgbClr val="FFFF00"/>
              </a:solidFill>
            </a:endParaRPr>
          </a:p>
          <a:p>
            <a:pPr algn="ctr">
              <a:lnSpc>
                <a:spcPct val="150000"/>
              </a:lnSpc>
            </a:pPr>
            <a:r>
              <a:rPr lang="zh-CN" altLang="en-US" sz="2400" b="1" dirty="0" smtClean="0">
                <a:solidFill>
                  <a:srgbClr val="FFFF00"/>
                </a:solidFill>
              </a:rPr>
              <a:t>动</a:t>
            </a:r>
            <a:endParaRPr lang="zh-CN" altLang="en-US" sz="24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场地费</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2000" b="1" dirty="0"/>
              <a:t>校内活动场馆费用，一般不安排校外高消费场馆，费用按学校收费管理小组规定标准</a:t>
            </a:r>
            <a:r>
              <a:rPr lang="zh-CN" altLang="zh-CN" sz="2000" b="1" dirty="0" smtClean="0"/>
              <a:t>收取</a:t>
            </a:r>
            <a:r>
              <a:rPr lang="zh-CN" altLang="en-US" sz="2000" b="1" dirty="0" smtClean="0"/>
              <a:t>（明细清单）</a:t>
            </a:r>
            <a:endParaRPr lang="zh-CN" altLang="en-US" sz="2000" b="1" dirty="0"/>
          </a:p>
        </p:txBody>
      </p:sp>
      <p:sp>
        <p:nvSpPr>
          <p:cNvPr id="23" name="圆角矩形 22"/>
          <p:cNvSpPr/>
          <p:nvPr/>
        </p:nvSpPr>
        <p:spPr>
          <a:xfrm>
            <a:off x="2339752" y="3270422"/>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食品</a:t>
            </a:r>
            <a:endParaRPr lang="zh-CN" altLang="en-US" sz="2400" b="1" dirty="0">
              <a:solidFill>
                <a:srgbClr val="C00000"/>
              </a:solidFill>
            </a:endParaRPr>
          </a:p>
        </p:txBody>
      </p:sp>
      <p:sp>
        <p:nvSpPr>
          <p:cNvPr id="24" name="圆角矩形 23"/>
          <p:cNvSpPr/>
          <p:nvPr/>
        </p:nvSpPr>
        <p:spPr>
          <a:xfrm>
            <a:off x="2314508"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活动用品</a:t>
            </a:r>
            <a:endParaRPr lang="zh-CN" altLang="en-US" sz="2400" b="1" dirty="0">
              <a:solidFill>
                <a:srgbClr val="C00000"/>
              </a:solidFill>
            </a:endParaRPr>
          </a:p>
        </p:txBody>
      </p:sp>
      <p:sp>
        <p:nvSpPr>
          <p:cNvPr id="25" name="圆角矩形 24"/>
          <p:cNvSpPr/>
          <p:nvPr/>
        </p:nvSpPr>
        <p:spPr>
          <a:xfrm>
            <a:off x="2349744" y="5381970"/>
            <a:ext cx="1654804" cy="10401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奖品</a:t>
            </a:r>
            <a:endParaRPr lang="zh-CN" altLang="en-US" sz="2800" b="1"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b="1" dirty="0"/>
              <a:t>联欢活动摆放的食品、水果、茶水</a:t>
            </a:r>
            <a:r>
              <a:rPr lang="zh-CN" altLang="zh-CN" b="1" dirty="0" smtClean="0"/>
              <a:t>等</a:t>
            </a:r>
            <a:r>
              <a:rPr lang="zh-CN" altLang="en-US" b="1" dirty="0" smtClean="0"/>
              <a:t>（适量购买）</a:t>
            </a:r>
            <a:endParaRPr lang="zh-CN" altLang="en-US" dirty="0"/>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b="1" dirty="0"/>
              <a:t>联欢会场一般道具、场地布置、服装租借费</a:t>
            </a:r>
            <a:r>
              <a:rPr lang="zh-CN" altLang="zh-CN" b="1" dirty="0" smtClean="0"/>
              <a:t>等</a:t>
            </a:r>
            <a:r>
              <a:rPr lang="zh-CN" altLang="en-US" b="1" dirty="0" smtClean="0"/>
              <a:t>（尽量简朴）</a:t>
            </a:r>
            <a:endParaRPr lang="zh-CN" altLang="en-US" dirty="0"/>
          </a:p>
        </p:txBody>
      </p:sp>
      <p:sp>
        <p:nvSpPr>
          <p:cNvPr id="28" name="圆角矩形 27"/>
          <p:cNvSpPr/>
          <p:nvPr/>
        </p:nvSpPr>
        <p:spPr>
          <a:xfrm>
            <a:off x="4098296" y="5442905"/>
            <a:ext cx="4650168" cy="9792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b="1" dirty="0"/>
              <a:t>参加表演、游戏的活动</a:t>
            </a:r>
            <a:r>
              <a:rPr lang="zh-CN" altLang="zh-CN" b="1" dirty="0" smtClean="0"/>
              <a:t>奖品</a:t>
            </a:r>
            <a:r>
              <a:rPr lang="zh-CN" altLang="en-US" b="1" dirty="0" smtClean="0"/>
              <a:t>（不超过</a:t>
            </a:r>
            <a:r>
              <a:rPr lang="en-US" altLang="zh-CN" b="1" dirty="0" smtClean="0"/>
              <a:t>100</a:t>
            </a:r>
            <a:r>
              <a:rPr lang="zh-CN" altLang="en-US" b="1" dirty="0" smtClean="0"/>
              <a:t>元）。如有抽奖，不超过</a:t>
            </a:r>
            <a:r>
              <a:rPr lang="en-US" altLang="zh-CN" b="1" dirty="0" smtClean="0"/>
              <a:t>10</a:t>
            </a:r>
            <a:r>
              <a:rPr lang="zh-CN" altLang="en-US" b="1" dirty="0" smtClean="0"/>
              <a:t>人，最高</a:t>
            </a:r>
            <a:r>
              <a:rPr lang="en-US" altLang="zh-CN" b="1" dirty="0" smtClean="0"/>
              <a:t>300</a:t>
            </a:r>
            <a:r>
              <a:rPr lang="zh-CN" altLang="en-US" b="1" dirty="0" smtClean="0"/>
              <a:t>元。（不能普发，签名单）</a:t>
            </a:r>
            <a:endParaRPr lang="zh-CN" altLang="en-US" dirty="0"/>
          </a:p>
        </p:txBody>
      </p:sp>
      <p:sp>
        <p:nvSpPr>
          <p:cNvPr id="15" name="TextBox 14"/>
          <p:cNvSpPr txBox="1"/>
          <p:nvPr/>
        </p:nvSpPr>
        <p:spPr>
          <a:xfrm>
            <a:off x="5076056" y="1052736"/>
            <a:ext cx="3282158"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院级工会组织文体活动</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826210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8992"/>
            <a:ext cx="1568501" cy="325297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zh-CN" altLang="en-US" sz="2400" b="1" dirty="0" smtClean="0">
                <a:solidFill>
                  <a:srgbClr val="FFFF00"/>
                </a:solidFill>
              </a:rPr>
              <a:t>文 </a:t>
            </a:r>
            <a:endParaRPr lang="en-US" altLang="zh-CN" sz="2400" b="1" dirty="0">
              <a:solidFill>
                <a:srgbClr val="FFFF00"/>
              </a:solidFill>
            </a:endParaRPr>
          </a:p>
          <a:p>
            <a:pPr algn="ctr">
              <a:lnSpc>
                <a:spcPct val="150000"/>
              </a:lnSpc>
            </a:pPr>
            <a:r>
              <a:rPr lang="zh-CN" altLang="en-US" sz="2400" b="1" dirty="0" smtClean="0">
                <a:solidFill>
                  <a:srgbClr val="FFFF00"/>
                </a:solidFill>
              </a:rPr>
              <a:t>体</a:t>
            </a:r>
            <a:endParaRPr lang="en-US" altLang="zh-CN" sz="2400" b="1" dirty="0" smtClean="0">
              <a:solidFill>
                <a:srgbClr val="FFFF00"/>
              </a:solidFill>
            </a:endParaRPr>
          </a:p>
          <a:p>
            <a:pPr algn="ctr">
              <a:lnSpc>
                <a:spcPct val="150000"/>
              </a:lnSpc>
            </a:pPr>
            <a:r>
              <a:rPr lang="zh-CN" altLang="en-US" sz="2400" b="1" dirty="0" smtClean="0">
                <a:solidFill>
                  <a:srgbClr val="FFFF00"/>
                </a:solidFill>
              </a:rPr>
              <a:t>培</a:t>
            </a:r>
            <a:endParaRPr lang="en-US" altLang="zh-CN" sz="2400" b="1" dirty="0" smtClean="0">
              <a:solidFill>
                <a:srgbClr val="FFFF00"/>
              </a:solidFill>
            </a:endParaRPr>
          </a:p>
          <a:p>
            <a:pPr algn="ctr">
              <a:lnSpc>
                <a:spcPct val="150000"/>
              </a:lnSpc>
            </a:pPr>
            <a:r>
              <a:rPr lang="zh-CN" altLang="en-US" sz="2400" b="1" dirty="0" smtClean="0">
                <a:solidFill>
                  <a:srgbClr val="FFFF00"/>
                </a:solidFill>
              </a:rPr>
              <a:t>训</a:t>
            </a:r>
            <a:endParaRPr lang="zh-CN" altLang="en-US" sz="24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讲课费</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000" b="1" dirty="0"/>
              <a:t>一般文体讲座按不超过</a:t>
            </a:r>
            <a:r>
              <a:rPr lang="en-US" altLang="zh-CN" sz="2000" b="1" dirty="0"/>
              <a:t>300</a:t>
            </a:r>
            <a:r>
              <a:rPr lang="zh-CN" altLang="en-US" sz="2000" b="1" dirty="0"/>
              <a:t>元</a:t>
            </a:r>
            <a:r>
              <a:rPr lang="en-US" altLang="zh-CN" sz="2000" b="1" dirty="0"/>
              <a:t>/</a:t>
            </a:r>
            <a:r>
              <a:rPr lang="zh-CN" altLang="en-US" sz="2000" b="1" dirty="0"/>
              <a:t>次开支，专家级</a:t>
            </a:r>
            <a:r>
              <a:rPr lang="zh-CN" altLang="en-US" sz="2000" b="1" dirty="0" smtClean="0"/>
              <a:t>讲座不超过</a:t>
            </a:r>
            <a:r>
              <a:rPr lang="en-US" altLang="zh-CN" sz="2000" b="1" dirty="0" smtClean="0"/>
              <a:t>500</a:t>
            </a:r>
            <a:r>
              <a:rPr lang="zh-CN" altLang="en-US" sz="2000" b="1" dirty="0" smtClean="0"/>
              <a:t>元（本人签领）</a:t>
            </a:r>
            <a:endParaRPr lang="zh-CN" altLang="en-US" sz="2000" b="1" dirty="0"/>
          </a:p>
        </p:txBody>
      </p:sp>
      <p:sp>
        <p:nvSpPr>
          <p:cNvPr id="23" name="圆角矩形 22"/>
          <p:cNvSpPr/>
          <p:nvPr/>
        </p:nvSpPr>
        <p:spPr>
          <a:xfrm>
            <a:off x="2339752" y="3270422"/>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场租费</a:t>
            </a:r>
            <a:endParaRPr lang="zh-CN" altLang="en-US" sz="2400" b="1" dirty="0">
              <a:solidFill>
                <a:srgbClr val="C00000"/>
              </a:solidFill>
            </a:endParaRPr>
          </a:p>
        </p:txBody>
      </p:sp>
      <p:sp>
        <p:nvSpPr>
          <p:cNvPr id="24" name="圆角矩形 23"/>
          <p:cNvSpPr/>
          <p:nvPr/>
        </p:nvSpPr>
        <p:spPr>
          <a:xfrm>
            <a:off x="2356011"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solidFill>
                  <a:srgbClr val="C00000"/>
                </a:solidFill>
              </a:rPr>
              <a:t>教材、器材</a:t>
            </a:r>
            <a:endParaRPr lang="zh-CN" altLang="en-US" sz="2000" b="1"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校内会议室、场馆等开支，按校内</a:t>
            </a:r>
            <a:r>
              <a:rPr lang="zh-CN" altLang="en-US" b="1" dirty="0" smtClean="0"/>
              <a:t>标准（明细清单）</a:t>
            </a:r>
            <a:endParaRPr lang="zh-CN" altLang="en-US" b="1" dirty="0"/>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光盘、瑜珈垫等</a:t>
            </a:r>
          </a:p>
        </p:txBody>
      </p:sp>
      <p:sp>
        <p:nvSpPr>
          <p:cNvPr id="13" name="TextBox 12"/>
          <p:cNvSpPr txBox="1"/>
          <p:nvPr/>
        </p:nvSpPr>
        <p:spPr>
          <a:xfrm>
            <a:off x="5076056" y="1052736"/>
            <a:ext cx="3282158"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院级工会组织文体活动</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3913192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2582598"/>
          </a:xfrm>
        </p:spPr>
        <p:txBody>
          <a:bodyPr anchor="t">
            <a:noAutofit/>
          </a:bodyPr>
          <a:lstStyle/>
          <a:p>
            <a:pPr algn="l"/>
            <a:r>
              <a:rPr lang="zh-CN" altLang="en-US" sz="2800" b="1" dirty="0" smtClean="0">
                <a:solidFill>
                  <a:srgbClr val="00B0F0"/>
                </a:solidFill>
                <a:latin typeface="+mn-ea"/>
                <a:ea typeface="+mn-ea"/>
              </a:rPr>
              <a:t>               </a:t>
            </a:r>
            <a:r>
              <a:rPr lang="en-US" altLang="zh-CN" sz="2800" b="1" dirty="0" smtClean="0">
                <a:solidFill>
                  <a:srgbClr val="FF0000"/>
                </a:solidFill>
                <a:latin typeface="+mn-ea"/>
                <a:ea typeface="+mn-ea"/>
              </a:rPr>
              <a:t/>
            </a:r>
            <a:br>
              <a:rPr lang="en-US" altLang="zh-CN" sz="2800" b="1" dirty="0" smtClean="0">
                <a:solidFill>
                  <a:srgbClr val="FF0000"/>
                </a:solidFill>
                <a:latin typeface="+mn-ea"/>
                <a:ea typeface="+mn-ea"/>
              </a:rPr>
            </a:br>
            <a:r>
              <a:rPr lang="en-US" altLang="zh-CN" sz="2800" b="1" dirty="0" smtClean="0">
                <a:solidFill>
                  <a:srgbClr val="FF0000"/>
                </a:solidFill>
                <a:latin typeface="+mn-ea"/>
                <a:ea typeface="+mn-ea"/>
              </a:rPr>
              <a:t>    </a:t>
            </a:r>
            <a:r>
              <a:rPr lang="zh-CN" altLang="en-US" sz="3200" b="1" dirty="0" smtClean="0">
                <a:solidFill>
                  <a:srgbClr val="00B0F0"/>
                </a:solidFill>
                <a:latin typeface="黑体" pitchFamily="49" charset="-122"/>
                <a:ea typeface="黑体" pitchFamily="49" charset="-122"/>
              </a:rPr>
              <a:t>从</a:t>
            </a:r>
            <a:r>
              <a:rPr lang="en-US" altLang="zh-CN" sz="3200" b="1" dirty="0" smtClean="0">
                <a:solidFill>
                  <a:srgbClr val="00B0F0"/>
                </a:solidFill>
                <a:latin typeface="黑体" pitchFamily="49" charset="-122"/>
                <a:ea typeface="黑体" pitchFamily="49" charset="-122"/>
              </a:rPr>
              <a:t>1951</a:t>
            </a:r>
            <a:r>
              <a:rPr lang="zh-CN" altLang="en-US" sz="3200" b="1" dirty="0" smtClean="0">
                <a:solidFill>
                  <a:srgbClr val="00B0F0"/>
                </a:solidFill>
                <a:latin typeface="黑体" pitchFamily="49" charset="-122"/>
                <a:ea typeface="黑体" pitchFamily="49" charset="-122"/>
              </a:rPr>
              <a:t>年起，工会财务工作实行按产业工会系统垂直管理经费的体制。</a:t>
            </a:r>
            <a:r>
              <a:rPr lang="en-US" altLang="zh-CN" sz="3200" b="1" dirty="0" smtClean="0">
                <a:solidFill>
                  <a:srgbClr val="00B0F0"/>
                </a:solidFill>
                <a:latin typeface="黑体" pitchFamily="49" charset="-122"/>
                <a:ea typeface="黑体" pitchFamily="49" charset="-122"/>
              </a:rPr>
              <a:t/>
            </a:r>
            <a:br>
              <a:rPr lang="en-US" altLang="zh-CN" sz="3200" b="1" dirty="0" smtClean="0">
                <a:solidFill>
                  <a:srgbClr val="00B0F0"/>
                </a:solidFill>
                <a:latin typeface="黑体" pitchFamily="49" charset="-122"/>
                <a:ea typeface="黑体" pitchFamily="49" charset="-122"/>
              </a:rPr>
            </a:br>
            <a:r>
              <a:rPr lang="en-US" altLang="zh-CN" sz="3200" b="1" dirty="0">
                <a:solidFill>
                  <a:srgbClr val="00B0F0"/>
                </a:solidFill>
                <a:latin typeface="黑体" pitchFamily="49" charset="-122"/>
                <a:ea typeface="黑体" pitchFamily="49" charset="-122"/>
              </a:rPr>
              <a:t> </a:t>
            </a:r>
            <a:r>
              <a:rPr lang="en-US" altLang="zh-CN" sz="3200" b="1" dirty="0" smtClean="0">
                <a:solidFill>
                  <a:srgbClr val="00B0F0"/>
                </a:solidFill>
                <a:latin typeface="黑体" pitchFamily="49" charset="-122"/>
                <a:ea typeface="黑体" pitchFamily="49" charset="-122"/>
              </a:rPr>
              <a:t>   </a:t>
            </a:r>
            <a:br>
              <a:rPr lang="en-US" altLang="zh-CN" sz="3200" b="1" dirty="0" smtClean="0">
                <a:solidFill>
                  <a:srgbClr val="00B0F0"/>
                </a:solidFill>
                <a:latin typeface="黑体" pitchFamily="49" charset="-122"/>
                <a:ea typeface="黑体" pitchFamily="49" charset="-122"/>
              </a:rPr>
            </a:br>
            <a:r>
              <a:rPr lang="en-US" altLang="zh-CN" sz="3200" b="1" dirty="0" smtClean="0">
                <a:solidFill>
                  <a:srgbClr val="00B0F0"/>
                </a:solidFill>
                <a:latin typeface="黑体" pitchFamily="49" charset="-122"/>
                <a:ea typeface="黑体" pitchFamily="49" charset="-122"/>
              </a:rPr>
              <a:t>    </a:t>
            </a:r>
            <a:r>
              <a:rPr lang="zh-CN" altLang="en-US" sz="3200" b="1" dirty="0" smtClean="0">
                <a:solidFill>
                  <a:srgbClr val="00B0F0"/>
                </a:solidFill>
                <a:latin typeface="黑体" pitchFamily="49" charset="-122"/>
                <a:ea typeface="黑体" pitchFamily="49" charset="-122"/>
              </a:rPr>
              <a:t>工会财务管理体制：“统一领导，分级管理” </a:t>
            </a:r>
            <a:r>
              <a:rPr lang="en-US" altLang="zh-CN" sz="2800" b="1" dirty="0" smtClean="0">
                <a:solidFill>
                  <a:srgbClr val="00B0F0"/>
                </a:solidFill>
                <a:latin typeface="+mn-ea"/>
                <a:ea typeface="+mn-ea"/>
              </a:rPr>
              <a:t/>
            </a:r>
            <a:br>
              <a:rPr lang="en-US" altLang="zh-CN" sz="2800" b="1" dirty="0" smtClean="0">
                <a:solidFill>
                  <a:srgbClr val="00B0F0"/>
                </a:solidFill>
                <a:latin typeface="+mn-ea"/>
                <a:ea typeface="+mn-ea"/>
              </a:rPr>
            </a:br>
            <a:r>
              <a:rPr lang="en-US" altLang="zh-CN" sz="2800" b="1" dirty="0" smtClean="0">
                <a:solidFill>
                  <a:srgbClr val="00B0F0"/>
                </a:solidFill>
                <a:latin typeface="+mn-ea"/>
                <a:ea typeface="+mn-ea"/>
              </a:rPr>
              <a:t>    </a:t>
            </a:r>
            <a:r>
              <a:rPr lang="zh-CN" altLang="en-US" sz="2800" b="1" dirty="0">
                <a:solidFill>
                  <a:srgbClr val="00B0F0"/>
                </a:solidFill>
                <a:latin typeface="+mn-ea"/>
                <a:ea typeface="+mn-ea"/>
              </a:rPr>
              <a:t/>
            </a:r>
            <a:br>
              <a:rPr lang="zh-CN" altLang="en-US" sz="2800" b="1" dirty="0">
                <a:solidFill>
                  <a:srgbClr val="00B0F0"/>
                </a:solidFill>
                <a:latin typeface="+mn-ea"/>
                <a:ea typeface="+mn-ea"/>
              </a:rPr>
            </a:br>
            <a:endParaRPr lang="zh-CN" altLang="en-US" sz="2800" b="1" dirty="0">
              <a:solidFill>
                <a:srgbClr val="00B0F0"/>
              </a:solidFill>
              <a:latin typeface="+mn-ea"/>
              <a:ea typeface="+mn-ea"/>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453484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8992"/>
            <a:ext cx="1568501" cy="43243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ts val="2500"/>
              </a:lnSpc>
            </a:pPr>
            <a:r>
              <a:rPr lang="zh-CN" altLang="en-US" sz="2400" b="1" dirty="0" smtClean="0">
                <a:solidFill>
                  <a:srgbClr val="FFFF00"/>
                </a:solidFill>
              </a:rPr>
              <a:t>参</a:t>
            </a:r>
            <a:endParaRPr lang="en-US" altLang="zh-CN" sz="2400" b="1" dirty="0" smtClean="0">
              <a:solidFill>
                <a:srgbClr val="FFFF00"/>
              </a:solidFill>
            </a:endParaRPr>
          </a:p>
          <a:p>
            <a:pPr algn="ctr">
              <a:lnSpc>
                <a:spcPts val="2500"/>
              </a:lnSpc>
            </a:pPr>
            <a:r>
              <a:rPr lang="zh-CN" altLang="en-US" sz="2400" b="1" dirty="0" smtClean="0">
                <a:solidFill>
                  <a:srgbClr val="FFFF00"/>
                </a:solidFill>
              </a:rPr>
              <a:t>加</a:t>
            </a:r>
            <a:endParaRPr lang="en-US" altLang="zh-CN" sz="2400" b="1" dirty="0" smtClean="0">
              <a:solidFill>
                <a:srgbClr val="FFFF00"/>
              </a:solidFill>
            </a:endParaRPr>
          </a:p>
          <a:p>
            <a:pPr algn="ctr">
              <a:lnSpc>
                <a:spcPts val="2500"/>
              </a:lnSpc>
            </a:pPr>
            <a:r>
              <a:rPr lang="zh-CN" altLang="en-US" sz="2400" b="1" dirty="0" smtClean="0">
                <a:solidFill>
                  <a:srgbClr val="FF0000"/>
                </a:solidFill>
              </a:rPr>
              <a:t>校</a:t>
            </a:r>
            <a:endParaRPr lang="en-US" altLang="zh-CN" sz="2400" b="1" dirty="0" smtClean="0">
              <a:solidFill>
                <a:srgbClr val="FF0000"/>
              </a:solidFill>
            </a:endParaRPr>
          </a:p>
          <a:p>
            <a:pPr algn="ctr">
              <a:lnSpc>
                <a:spcPts val="2500"/>
              </a:lnSpc>
            </a:pPr>
            <a:r>
              <a:rPr lang="zh-CN" altLang="en-US" sz="2400" b="1" dirty="0" smtClean="0">
                <a:solidFill>
                  <a:srgbClr val="FF0000"/>
                </a:solidFill>
              </a:rPr>
              <a:t>工</a:t>
            </a:r>
            <a:endParaRPr lang="en-US" altLang="zh-CN" sz="2400" b="1" dirty="0" smtClean="0">
              <a:solidFill>
                <a:srgbClr val="FF0000"/>
              </a:solidFill>
            </a:endParaRPr>
          </a:p>
          <a:p>
            <a:pPr algn="ctr">
              <a:lnSpc>
                <a:spcPts val="2500"/>
              </a:lnSpc>
            </a:pPr>
            <a:r>
              <a:rPr lang="zh-CN" altLang="en-US" sz="2400" b="1" dirty="0" smtClean="0">
                <a:solidFill>
                  <a:srgbClr val="FF0000"/>
                </a:solidFill>
              </a:rPr>
              <a:t>会</a:t>
            </a:r>
            <a:endParaRPr lang="en-US" altLang="zh-CN" sz="2400" b="1" dirty="0" smtClean="0">
              <a:solidFill>
                <a:srgbClr val="FF0000"/>
              </a:solidFill>
            </a:endParaRPr>
          </a:p>
          <a:p>
            <a:pPr algn="ctr">
              <a:lnSpc>
                <a:spcPts val="2500"/>
              </a:lnSpc>
            </a:pPr>
            <a:r>
              <a:rPr lang="zh-CN" altLang="en-US" sz="2400" b="1" dirty="0" smtClean="0">
                <a:solidFill>
                  <a:srgbClr val="FFFF00"/>
                </a:solidFill>
              </a:rPr>
              <a:t>比</a:t>
            </a:r>
            <a:endParaRPr lang="en-US" altLang="zh-CN" sz="2400" b="1" dirty="0" smtClean="0">
              <a:solidFill>
                <a:srgbClr val="FFFF00"/>
              </a:solidFill>
            </a:endParaRPr>
          </a:p>
          <a:p>
            <a:pPr algn="ctr">
              <a:lnSpc>
                <a:spcPts val="2500"/>
              </a:lnSpc>
            </a:pPr>
            <a:r>
              <a:rPr lang="zh-CN" altLang="en-US" sz="2400" b="1" dirty="0" smtClean="0">
                <a:solidFill>
                  <a:srgbClr val="FFFF00"/>
                </a:solidFill>
              </a:rPr>
              <a:t>赛</a:t>
            </a:r>
            <a:endParaRPr lang="en-US" altLang="zh-CN" sz="2400" b="1" dirty="0" smtClean="0">
              <a:solidFill>
                <a:srgbClr val="FFFF00"/>
              </a:solidFill>
            </a:endParaRPr>
          </a:p>
          <a:p>
            <a:pPr algn="ctr">
              <a:lnSpc>
                <a:spcPts val="2500"/>
              </a:lnSpc>
            </a:pPr>
            <a:r>
              <a:rPr lang="zh-CN" altLang="en-US" sz="2400" b="1" dirty="0" smtClean="0">
                <a:solidFill>
                  <a:srgbClr val="FFFF00"/>
                </a:solidFill>
              </a:rPr>
              <a:t>活</a:t>
            </a:r>
            <a:endParaRPr lang="en-US" altLang="zh-CN" sz="2400" b="1" dirty="0" smtClean="0">
              <a:solidFill>
                <a:srgbClr val="FFFF00"/>
              </a:solidFill>
            </a:endParaRPr>
          </a:p>
          <a:p>
            <a:pPr algn="ctr">
              <a:lnSpc>
                <a:spcPts val="2500"/>
              </a:lnSpc>
            </a:pPr>
            <a:r>
              <a:rPr lang="zh-CN" altLang="en-US" sz="2400" b="1" dirty="0" smtClean="0">
                <a:solidFill>
                  <a:srgbClr val="FFFF00"/>
                </a:solidFill>
              </a:rPr>
              <a:t>动</a:t>
            </a:r>
            <a:endParaRPr lang="zh-CN" altLang="en-US" sz="24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服装费</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2000" b="1" dirty="0" smtClean="0"/>
              <a:t>有</a:t>
            </a:r>
            <a:r>
              <a:rPr lang="zh-CN" altLang="zh-CN" sz="2000" b="1" dirty="0"/>
              <a:t>统一着装要求的，可按参加者每人</a:t>
            </a:r>
            <a:r>
              <a:rPr lang="zh-CN" altLang="zh-CN" sz="2000" b="1" dirty="0">
                <a:solidFill>
                  <a:srgbClr val="FF0000"/>
                </a:solidFill>
              </a:rPr>
              <a:t>两年</a:t>
            </a:r>
            <a:r>
              <a:rPr lang="zh-CN" altLang="zh-CN" sz="2000" b="1" dirty="0"/>
              <a:t>不超过</a:t>
            </a:r>
            <a:r>
              <a:rPr lang="en-US" altLang="zh-CN" sz="2000" b="1" dirty="0">
                <a:solidFill>
                  <a:srgbClr val="FF0000"/>
                </a:solidFill>
              </a:rPr>
              <a:t>600</a:t>
            </a:r>
            <a:r>
              <a:rPr lang="zh-CN" altLang="zh-CN" sz="2000" b="1" dirty="0"/>
              <a:t>元的标准购买</a:t>
            </a:r>
            <a:r>
              <a:rPr lang="zh-CN" altLang="zh-CN" sz="2000" b="1" dirty="0" smtClean="0"/>
              <a:t>服装</a:t>
            </a:r>
            <a:r>
              <a:rPr lang="zh-CN" altLang="en-US" sz="2000" b="1" dirty="0"/>
              <a:t>（</a:t>
            </a:r>
            <a:r>
              <a:rPr lang="zh-CN" altLang="en-US" sz="2000" b="1" dirty="0">
                <a:solidFill>
                  <a:srgbClr val="FF0000"/>
                </a:solidFill>
              </a:rPr>
              <a:t>一年</a:t>
            </a:r>
            <a:r>
              <a:rPr lang="zh-CN" altLang="en-US" sz="2000" b="1" dirty="0"/>
              <a:t>不超过</a:t>
            </a:r>
            <a:r>
              <a:rPr lang="en-US" altLang="zh-CN" sz="2000" b="1" dirty="0">
                <a:solidFill>
                  <a:srgbClr val="FF0000"/>
                </a:solidFill>
              </a:rPr>
              <a:t>300</a:t>
            </a:r>
            <a:r>
              <a:rPr lang="zh-CN" altLang="en-US" sz="2000" b="1" dirty="0"/>
              <a:t>元）（</a:t>
            </a:r>
            <a:r>
              <a:rPr lang="zh-CN" altLang="en-US" sz="2000" b="1" dirty="0" smtClean="0"/>
              <a:t>签名单）</a:t>
            </a:r>
            <a:endParaRPr lang="zh-CN" altLang="en-US" sz="2000" b="1" dirty="0"/>
          </a:p>
        </p:txBody>
      </p:sp>
      <p:sp>
        <p:nvSpPr>
          <p:cNvPr id="23" name="圆角矩形 22"/>
          <p:cNvSpPr/>
          <p:nvPr/>
        </p:nvSpPr>
        <p:spPr>
          <a:xfrm>
            <a:off x="2314508" y="3270422"/>
            <a:ext cx="1713256"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伙食补助</a:t>
            </a:r>
            <a:endParaRPr lang="zh-CN" altLang="en-US" sz="2400" b="1" dirty="0">
              <a:solidFill>
                <a:srgbClr val="C00000"/>
              </a:solidFill>
            </a:endParaRPr>
          </a:p>
        </p:txBody>
      </p:sp>
      <p:sp>
        <p:nvSpPr>
          <p:cNvPr id="24" name="圆角矩形 23"/>
          <p:cNvSpPr/>
          <p:nvPr/>
        </p:nvSpPr>
        <p:spPr>
          <a:xfrm>
            <a:off x="2314508"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工作餐</a:t>
            </a:r>
            <a:endParaRPr lang="zh-CN" altLang="en-US" sz="2400" b="1" dirty="0">
              <a:solidFill>
                <a:srgbClr val="C00000"/>
              </a:solidFill>
            </a:endParaRPr>
          </a:p>
        </p:txBody>
      </p:sp>
      <p:sp>
        <p:nvSpPr>
          <p:cNvPr id="25" name="圆角矩形 24"/>
          <p:cNvSpPr/>
          <p:nvPr/>
        </p:nvSpPr>
        <p:spPr>
          <a:xfrm>
            <a:off x="2349744" y="5381970"/>
            <a:ext cx="1654804" cy="10401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食品</a:t>
            </a:r>
            <a:endParaRPr lang="zh-CN" altLang="en-US" sz="2800" b="1" dirty="0">
              <a:solidFill>
                <a:srgbClr val="C00000"/>
              </a:solidFill>
            </a:endParaRPr>
          </a:p>
        </p:txBody>
      </p:sp>
      <p:sp>
        <p:nvSpPr>
          <p:cNvPr id="26" name="圆角矩形 25"/>
          <p:cNvSpPr/>
          <p:nvPr/>
        </p:nvSpPr>
        <p:spPr>
          <a:xfrm>
            <a:off x="4134300" y="3273737"/>
            <a:ext cx="4542156"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smtClean="0">
                <a:solidFill>
                  <a:srgbClr val="FF0000"/>
                </a:solidFill>
              </a:rPr>
              <a:t>连续</a:t>
            </a:r>
            <a:r>
              <a:rPr lang="en-US" altLang="zh-CN" b="1" dirty="0">
                <a:solidFill>
                  <a:srgbClr val="FF0000"/>
                </a:solidFill>
              </a:rPr>
              <a:t>4</a:t>
            </a:r>
            <a:r>
              <a:rPr lang="zh-CN" altLang="en-US" b="1" dirty="0">
                <a:solidFill>
                  <a:srgbClr val="FF0000"/>
                </a:solidFill>
              </a:rPr>
              <a:t>小时</a:t>
            </a:r>
            <a:r>
              <a:rPr lang="zh-CN" altLang="en-US" b="1" dirty="0"/>
              <a:t>及以上</a:t>
            </a:r>
            <a:r>
              <a:rPr lang="zh-CN" altLang="en-US" b="1" dirty="0" smtClean="0"/>
              <a:t>的，</a:t>
            </a:r>
            <a:r>
              <a:rPr lang="zh-CN" altLang="en-US" b="1" dirty="0"/>
              <a:t>补助</a:t>
            </a:r>
            <a:r>
              <a:rPr lang="zh-CN" altLang="en-US" b="1" dirty="0" smtClean="0"/>
              <a:t>标准中餐</a:t>
            </a:r>
            <a:r>
              <a:rPr lang="zh-CN" altLang="en-US" b="1" dirty="0"/>
              <a:t>和晚餐分别不超过</a:t>
            </a:r>
            <a:r>
              <a:rPr lang="en-US" altLang="zh-CN" b="1" dirty="0">
                <a:solidFill>
                  <a:srgbClr val="FF0000"/>
                </a:solidFill>
              </a:rPr>
              <a:t>40</a:t>
            </a:r>
            <a:r>
              <a:rPr lang="zh-CN" altLang="en-US" b="1" dirty="0" smtClean="0">
                <a:solidFill>
                  <a:schemeClr val="tx1"/>
                </a:solidFill>
              </a:rPr>
              <a:t>元</a:t>
            </a:r>
            <a:r>
              <a:rPr lang="zh-CN" altLang="en-US" b="1" dirty="0" smtClean="0"/>
              <a:t>（签名单）</a:t>
            </a:r>
            <a:endParaRPr lang="zh-CN" altLang="en-US" b="1" dirty="0"/>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必须是比赛当天的餐费，不超过</a:t>
            </a:r>
            <a:r>
              <a:rPr lang="en-US" altLang="zh-CN" b="1" dirty="0">
                <a:solidFill>
                  <a:srgbClr val="FF0000"/>
                </a:solidFill>
              </a:rPr>
              <a:t>40</a:t>
            </a:r>
            <a:r>
              <a:rPr lang="zh-CN" altLang="en-US" b="1" dirty="0"/>
              <a:t>元</a:t>
            </a:r>
            <a:r>
              <a:rPr lang="en-US" altLang="zh-CN" b="1" dirty="0"/>
              <a:t>/</a:t>
            </a:r>
            <a:r>
              <a:rPr lang="zh-CN" altLang="en-US" b="1" dirty="0" smtClean="0"/>
              <a:t>人（用餐审批单）</a:t>
            </a:r>
            <a:endParaRPr lang="zh-CN" altLang="en-US" b="1" dirty="0"/>
          </a:p>
        </p:txBody>
      </p:sp>
      <p:sp>
        <p:nvSpPr>
          <p:cNvPr id="28" name="圆角矩形 27"/>
          <p:cNvSpPr/>
          <p:nvPr/>
        </p:nvSpPr>
        <p:spPr>
          <a:xfrm>
            <a:off x="4098296" y="5442905"/>
            <a:ext cx="4650168" cy="9792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比赛时必需的饮用水、巧克力、水果等</a:t>
            </a:r>
            <a:r>
              <a:rPr lang="zh-CN" altLang="en-US" b="1" dirty="0" smtClean="0"/>
              <a:t>食品（适量购买）</a:t>
            </a:r>
            <a:endParaRPr lang="zh-CN" altLang="en-US" dirty="0"/>
          </a:p>
        </p:txBody>
      </p:sp>
      <p:sp>
        <p:nvSpPr>
          <p:cNvPr id="15" name="TextBox 14"/>
          <p:cNvSpPr txBox="1"/>
          <p:nvPr/>
        </p:nvSpPr>
        <p:spPr>
          <a:xfrm>
            <a:off x="4427984" y="1052736"/>
            <a:ext cx="43204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院级工会参加校工会文体活动</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156374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285992"/>
            <a:ext cx="8229600" cy="3143272"/>
          </a:xfrm>
        </p:spPr>
        <p:txBody>
          <a:bodyPr>
            <a:normAutofit fontScale="90000"/>
          </a:bodyPr>
          <a:lstStyle/>
          <a:p>
            <a:pPr algn="l">
              <a:lnSpc>
                <a:spcPts val="3500"/>
              </a:lnSpc>
            </a:pPr>
            <a:r>
              <a:rPr lang="en-US" altLang="zh-CN" sz="3100" b="1" dirty="0" smtClean="0">
                <a:solidFill>
                  <a:srgbClr val="00B0F0"/>
                </a:solidFill>
                <a:latin typeface="楷体" panose="02010609060101010101" pitchFamily="49" charset="-122"/>
                <a:ea typeface="楷体" panose="02010609060101010101" pitchFamily="49" charset="-122"/>
              </a:rPr>
              <a:t/>
            </a:r>
            <a:br>
              <a:rPr lang="en-US" altLang="zh-CN" sz="3100" b="1" dirty="0" smtClean="0">
                <a:solidFill>
                  <a:srgbClr val="00B0F0"/>
                </a:solidFill>
                <a:latin typeface="楷体" panose="02010609060101010101" pitchFamily="49" charset="-122"/>
                <a:ea typeface="楷体" panose="02010609060101010101" pitchFamily="49" charset="-122"/>
              </a:rPr>
            </a:br>
            <a:r>
              <a:rPr lang="en-US" altLang="zh-CN" sz="2700" b="1" dirty="0" smtClean="0">
                <a:solidFill>
                  <a:srgbClr val="FF0000"/>
                </a:solidFill>
                <a:latin typeface="楷体" panose="02010609060101010101" pitchFamily="49" charset="-122"/>
                <a:ea typeface="楷体" panose="02010609060101010101" pitchFamily="49" charset="-122"/>
              </a:rPr>
              <a:t>●</a:t>
            </a:r>
            <a:r>
              <a:rPr lang="zh-CN" altLang="en-US" sz="3100" b="1" dirty="0" smtClean="0">
                <a:solidFill>
                  <a:srgbClr val="00B050"/>
                </a:solidFill>
                <a:latin typeface="楷体" pitchFamily="49" charset="-122"/>
                <a:ea typeface="楷体" pitchFamily="49" charset="-122"/>
              </a:rPr>
              <a:t>参加</a:t>
            </a:r>
            <a:r>
              <a:rPr lang="zh-CN" altLang="en-US" sz="3100" b="1" dirty="0" smtClean="0">
                <a:solidFill>
                  <a:srgbClr val="FF0000"/>
                </a:solidFill>
                <a:latin typeface="楷体" pitchFamily="49" charset="-122"/>
                <a:ea typeface="楷体" pitchFamily="49" charset="-122"/>
              </a:rPr>
              <a:t>校工会组织</a:t>
            </a:r>
            <a:r>
              <a:rPr lang="zh-CN" altLang="en-US" sz="3100" b="1" dirty="0" smtClean="0">
                <a:solidFill>
                  <a:srgbClr val="00B050"/>
                </a:solidFill>
                <a:latin typeface="楷体" pitchFamily="49" charset="-122"/>
                <a:ea typeface="楷体" pitchFamily="49" charset="-122"/>
              </a:rPr>
              <a:t>的活动（环紫金港接力、文艺演出、各项球类比赛等），各院级工会</a:t>
            </a:r>
            <a:r>
              <a:rPr lang="zh-CN" altLang="en-US" sz="3100" b="1" dirty="0" smtClean="0">
                <a:solidFill>
                  <a:srgbClr val="FF0000"/>
                </a:solidFill>
                <a:latin typeface="楷体" pitchFamily="49" charset="-122"/>
                <a:ea typeface="楷体" pitchFamily="49" charset="-122"/>
              </a:rPr>
              <a:t>不能重复开支</a:t>
            </a:r>
            <a:r>
              <a:rPr lang="zh-CN" altLang="en-US" sz="3100" b="1" dirty="0" smtClean="0">
                <a:solidFill>
                  <a:srgbClr val="00B050"/>
                </a:solidFill>
                <a:latin typeface="楷体" pitchFamily="49" charset="-122"/>
                <a:ea typeface="楷体" pitchFamily="49" charset="-122"/>
              </a:rPr>
              <a:t>奖金、纪念品</a:t>
            </a:r>
            <a:r>
              <a:rPr lang="zh-CN" altLang="en-US" sz="3100" b="1" dirty="0" smtClean="0">
                <a:solidFill>
                  <a:srgbClr val="00B050"/>
                </a:solidFill>
                <a:latin typeface="+mn-ea"/>
              </a:rPr>
              <a:t>。 </a:t>
            </a:r>
            <a:r>
              <a:rPr lang="en-US" altLang="zh-CN" sz="3100" b="1" dirty="0" smtClean="0">
                <a:solidFill>
                  <a:srgbClr val="7030A0"/>
                </a:solidFill>
                <a:latin typeface="+mn-ea"/>
              </a:rPr>
              <a:t/>
            </a:r>
            <a:br>
              <a:rPr lang="en-US" altLang="zh-CN" sz="3100" b="1" dirty="0" smtClean="0">
                <a:solidFill>
                  <a:srgbClr val="7030A0"/>
                </a:solidFill>
                <a:latin typeface="+mn-ea"/>
              </a:rPr>
            </a:br>
            <a:r>
              <a:rPr lang="en-US" altLang="zh-CN" sz="2700" b="1" dirty="0" smtClean="0">
                <a:solidFill>
                  <a:srgbClr val="FF0000"/>
                </a:solidFill>
                <a:latin typeface="楷体" panose="02010609060101010101" pitchFamily="49" charset="-122"/>
                <a:ea typeface="楷体" panose="02010609060101010101" pitchFamily="49" charset="-122"/>
              </a:rPr>
              <a:t>●</a:t>
            </a:r>
            <a:r>
              <a:rPr lang="zh-CN" altLang="en-US" sz="3100" b="1" dirty="0" smtClean="0">
                <a:solidFill>
                  <a:srgbClr val="00B050"/>
                </a:solidFill>
                <a:latin typeface="楷体" panose="02010609060101010101" pitchFamily="49" charset="-122"/>
                <a:ea typeface="楷体" panose="02010609060101010101" pitchFamily="49" charset="-122"/>
              </a:rPr>
              <a:t>院级工会组织的团体文体活动，因活动需要可聘请学生作教练和裁判，聘请非事业编制的校卫队队员维持秩序，其劳务费发放标准每人每天不超过</a:t>
            </a:r>
            <a:r>
              <a:rPr lang="en-US" altLang="zh-CN" sz="3100" b="1" dirty="0" smtClean="0">
                <a:solidFill>
                  <a:srgbClr val="00B050"/>
                </a:solidFill>
                <a:latin typeface="楷体" panose="02010609060101010101" pitchFamily="49" charset="-122"/>
                <a:ea typeface="楷体" panose="02010609060101010101" pitchFamily="49" charset="-122"/>
              </a:rPr>
              <a:t>500</a:t>
            </a:r>
            <a:r>
              <a:rPr lang="zh-CN" altLang="en-US" sz="3100" b="1" dirty="0" smtClean="0">
                <a:solidFill>
                  <a:srgbClr val="00B050"/>
                </a:solidFill>
                <a:latin typeface="楷体" panose="02010609060101010101" pitchFamily="49" charset="-122"/>
                <a:ea typeface="楷体" panose="02010609060101010101" pitchFamily="49" charset="-122"/>
              </a:rPr>
              <a:t>元。 </a:t>
            </a: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椭圆形标注 9"/>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852936"/>
            <a:ext cx="8229600" cy="2076262"/>
          </a:xfrm>
        </p:spPr>
        <p:txBody>
          <a:bodyPr>
            <a:normAutofit fontScale="90000"/>
          </a:bodyPr>
          <a:lstStyle/>
          <a:p>
            <a:pPr algn="l">
              <a:lnSpc>
                <a:spcPts val="4100"/>
              </a:lnSpc>
            </a:pPr>
            <a:r>
              <a:rPr lang="en-US" altLang="zh-CN" sz="3100" dirty="0" smtClean="0">
                <a:solidFill>
                  <a:srgbClr val="00B050"/>
                </a:solidFill>
              </a:rPr>
              <a:t/>
            </a:r>
            <a:br>
              <a:rPr lang="en-US" altLang="zh-CN" sz="3100" dirty="0" smtClean="0">
                <a:solidFill>
                  <a:srgbClr val="00B050"/>
                </a:solidFill>
              </a:rPr>
            </a:br>
            <a:r>
              <a:rPr lang="en-US" altLang="zh-CN" sz="3200" b="1" dirty="0" smtClean="0">
                <a:solidFill>
                  <a:srgbClr val="FF0000"/>
                </a:solidFill>
                <a:latin typeface="楷体" panose="02010609060101010101" pitchFamily="49" charset="-122"/>
                <a:ea typeface="楷体" panose="02010609060101010101" pitchFamily="49" charset="-122"/>
              </a:rPr>
              <a:t> ●</a:t>
            </a:r>
            <a:r>
              <a:rPr lang="zh-CN" altLang="en-US" sz="3100" b="1" u="sng" dirty="0" smtClean="0">
                <a:solidFill>
                  <a:srgbClr val="00B050"/>
                </a:solidFill>
                <a:latin typeface="黑体" pitchFamily="49" charset="-122"/>
                <a:ea typeface="黑体" pitchFamily="49" charset="-122"/>
              </a:rPr>
              <a:t>服装费：</a:t>
            </a:r>
            <a:r>
              <a:rPr lang="en-US" altLang="zh-CN" sz="3100" b="1" u="sng" dirty="0" smtClean="0">
                <a:solidFill>
                  <a:srgbClr val="00B050"/>
                </a:solidFill>
                <a:latin typeface="华文仿宋" pitchFamily="2" charset="-122"/>
                <a:ea typeface="华文仿宋" pitchFamily="2" charset="-122"/>
              </a:rPr>
              <a:t/>
            </a:r>
            <a:br>
              <a:rPr lang="en-US" altLang="zh-CN" sz="3100" b="1" u="sng" dirty="0" smtClean="0">
                <a:solidFill>
                  <a:srgbClr val="00B050"/>
                </a:solidFill>
                <a:latin typeface="华文仿宋" pitchFamily="2" charset="-122"/>
                <a:ea typeface="华文仿宋" pitchFamily="2" charset="-122"/>
              </a:rPr>
            </a:br>
            <a:r>
              <a:rPr lang="en-US" altLang="zh-CN" sz="3100" b="1" dirty="0" smtClean="0">
                <a:solidFill>
                  <a:srgbClr val="00B050"/>
                </a:solidFill>
                <a:latin typeface="华文仿宋" pitchFamily="2" charset="-122"/>
                <a:ea typeface="华文仿宋" pitchFamily="2" charset="-122"/>
              </a:rPr>
              <a:t>       </a:t>
            </a:r>
            <a:r>
              <a:rPr lang="zh-CN" altLang="en-US" sz="3100" b="1" dirty="0" smtClean="0">
                <a:solidFill>
                  <a:srgbClr val="00B0F0"/>
                </a:solidFill>
                <a:latin typeface="楷体" pitchFamily="49" charset="-122"/>
                <a:ea typeface="楷体" pitchFamily="49" charset="-122"/>
              </a:rPr>
              <a:t>院级工会</a:t>
            </a:r>
            <a:r>
              <a:rPr lang="zh-CN" altLang="en-US" sz="3100" b="1" dirty="0" smtClean="0">
                <a:solidFill>
                  <a:srgbClr val="FF0000"/>
                </a:solidFill>
                <a:latin typeface="楷体" pitchFamily="49" charset="-122"/>
                <a:ea typeface="楷体" pitchFamily="49" charset="-122"/>
              </a:rPr>
              <a:t>自行组织</a:t>
            </a:r>
            <a:r>
              <a:rPr lang="zh-CN" altLang="en-US" sz="3100" b="1" dirty="0" smtClean="0">
                <a:solidFill>
                  <a:srgbClr val="00B0F0"/>
                </a:solidFill>
                <a:latin typeface="楷体" pitchFamily="49" charset="-122"/>
                <a:ea typeface="楷体" pitchFamily="49" charset="-122"/>
              </a:rPr>
              <a:t>的文体比赛，一律</a:t>
            </a:r>
            <a:r>
              <a:rPr lang="zh-CN" altLang="en-US" sz="3100" b="1" dirty="0" smtClean="0">
                <a:solidFill>
                  <a:srgbClr val="FF0000"/>
                </a:solidFill>
                <a:latin typeface="楷体" pitchFamily="49" charset="-122"/>
                <a:ea typeface="楷体" pitchFamily="49" charset="-122"/>
              </a:rPr>
              <a:t>不能购买</a:t>
            </a:r>
            <a:r>
              <a:rPr lang="zh-CN" altLang="en-US" sz="3100" b="1" dirty="0" smtClean="0">
                <a:solidFill>
                  <a:srgbClr val="00B0F0"/>
                </a:solidFill>
                <a:latin typeface="楷体" pitchFamily="49" charset="-122"/>
                <a:ea typeface="楷体" pitchFamily="49" charset="-122"/>
              </a:rPr>
              <a:t>服装。参加校工会组织的文体比赛，有统一着装要求</a:t>
            </a:r>
            <a:r>
              <a:rPr lang="zh-CN" altLang="en-US" sz="3100" b="1" dirty="0">
                <a:solidFill>
                  <a:srgbClr val="00B0F0"/>
                </a:solidFill>
                <a:latin typeface="楷体" pitchFamily="49" charset="-122"/>
                <a:ea typeface="楷体" pitchFamily="49" charset="-122"/>
              </a:rPr>
              <a:t>的，按参加者每人</a:t>
            </a:r>
            <a:r>
              <a:rPr lang="zh-CN" altLang="en-US" sz="3100" b="1" dirty="0">
                <a:solidFill>
                  <a:srgbClr val="FF0000"/>
                </a:solidFill>
                <a:latin typeface="楷体" pitchFamily="49" charset="-122"/>
                <a:ea typeface="楷体" pitchFamily="49" charset="-122"/>
              </a:rPr>
              <a:t>两年不超过</a:t>
            </a:r>
            <a:r>
              <a:rPr lang="en-US" altLang="zh-CN" sz="3100" b="1" dirty="0">
                <a:solidFill>
                  <a:srgbClr val="FF0000"/>
                </a:solidFill>
                <a:latin typeface="楷体" pitchFamily="49" charset="-122"/>
                <a:ea typeface="楷体" pitchFamily="49" charset="-122"/>
              </a:rPr>
              <a:t>600</a:t>
            </a:r>
            <a:r>
              <a:rPr lang="zh-CN" altLang="en-US" sz="3100" b="1" dirty="0" smtClean="0">
                <a:solidFill>
                  <a:srgbClr val="FF0000"/>
                </a:solidFill>
                <a:latin typeface="楷体" pitchFamily="49" charset="-122"/>
                <a:ea typeface="楷体" pitchFamily="49" charset="-122"/>
              </a:rPr>
              <a:t>元（</a:t>
            </a:r>
            <a:r>
              <a:rPr lang="zh-CN" altLang="en-US" sz="3100" b="1" dirty="0">
                <a:solidFill>
                  <a:srgbClr val="FF0000"/>
                </a:solidFill>
                <a:latin typeface="楷体" pitchFamily="49" charset="-122"/>
                <a:ea typeface="楷体" pitchFamily="49" charset="-122"/>
              </a:rPr>
              <a:t>可</a:t>
            </a:r>
            <a:r>
              <a:rPr lang="zh-CN" altLang="en-US" sz="3100" b="1" dirty="0" smtClean="0">
                <a:solidFill>
                  <a:srgbClr val="FF0000"/>
                </a:solidFill>
                <a:latin typeface="楷体" pitchFamily="49" charset="-122"/>
                <a:ea typeface="楷体" pitchFamily="49" charset="-122"/>
              </a:rPr>
              <a:t>一年不超过</a:t>
            </a:r>
            <a:r>
              <a:rPr lang="en-US" altLang="zh-CN" sz="3100" b="1" dirty="0" smtClean="0">
                <a:solidFill>
                  <a:srgbClr val="FF0000"/>
                </a:solidFill>
                <a:latin typeface="楷体" pitchFamily="49" charset="-122"/>
                <a:ea typeface="楷体" pitchFamily="49" charset="-122"/>
              </a:rPr>
              <a:t>300</a:t>
            </a:r>
            <a:r>
              <a:rPr lang="zh-CN" altLang="en-US" sz="3100" b="1" dirty="0" smtClean="0">
                <a:solidFill>
                  <a:srgbClr val="FF0000"/>
                </a:solidFill>
                <a:latin typeface="楷体" pitchFamily="49" charset="-122"/>
                <a:ea typeface="楷体" pitchFamily="49" charset="-122"/>
              </a:rPr>
              <a:t>元）</a:t>
            </a:r>
            <a:r>
              <a:rPr lang="zh-CN" altLang="en-US" sz="3100" b="1" dirty="0" smtClean="0">
                <a:solidFill>
                  <a:srgbClr val="00B0F0"/>
                </a:solidFill>
                <a:latin typeface="楷体" pitchFamily="49" charset="-122"/>
                <a:ea typeface="楷体" pitchFamily="49" charset="-122"/>
              </a:rPr>
              <a:t>的</a:t>
            </a:r>
            <a:r>
              <a:rPr lang="zh-CN" altLang="en-US" sz="3100" b="1" dirty="0">
                <a:solidFill>
                  <a:srgbClr val="00B0F0"/>
                </a:solidFill>
                <a:latin typeface="楷体" pitchFamily="49" charset="-122"/>
                <a:ea typeface="楷体" pitchFamily="49" charset="-122"/>
              </a:rPr>
              <a:t>标准购买服装</a:t>
            </a:r>
            <a:r>
              <a:rPr lang="zh-CN" altLang="en-US" sz="3100" b="1" dirty="0" smtClean="0">
                <a:solidFill>
                  <a:srgbClr val="00B0F0"/>
                </a:solidFill>
                <a:latin typeface="楷体" pitchFamily="49" charset="-122"/>
                <a:ea typeface="楷体" pitchFamily="49" charset="-122"/>
              </a:rPr>
              <a:t>。</a:t>
            </a:r>
            <a:r>
              <a:rPr lang="en-US" altLang="zh-CN" sz="3100" b="1" dirty="0" smtClean="0">
                <a:solidFill>
                  <a:srgbClr val="00B0F0"/>
                </a:solidFill>
                <a:latin typeface="楷体" pitchFamily="49" charset="-122"/>
                <a:ea typeface="楷体" pitchFamily="49" charset="-122"/>
              </a:rPr>
              <a:t/>
            </a:r>
            <a:br>
              <a:rPr lang="en-US" altLang="zh-CN" sz="3100" b="1" dirty="0" smtClean="0">
                <a:solidFill>
                  <a:srgbClr val="00B0F0"/>
                </a:solidFill>
                <a:latin typeface="楷体" pitchFamily="49" charset="-122"/>
                <a:ea typeface="楷体" pitchFamily="49" charset="-122"/>
              </a:rPr>
            </a:br>
            <a:r>
              <a:rPr lang="en-US" altLang="zh-CN" sz="3100" b="1" dirty="0" smtClean="0">
                <a:solidFill>
                  <a:srgbClr val="00B0F0"/>
                </a:solidFill>
                <a:latin typeface="楷体" pitchFamily="49" charset="-122"/>
                <a:ea typeface="楷体" pitchFamily="49" charset="-122"/>
              </a:rPr>
              <a:t>    </a:t>
            </a:r>
            <a:r>
              <a:rPr lang="zh-CN" altLang="en-US" sz="3100" b="1" dirty="0" smtClean="0">
                <a:solidFill>
                  <a:srgbClr val="00B0F0"/>
                </a:solidFill>
                <a:latin typeface="楷体" pitchFamily="49" charset="-122"/>
                <a:ea typeface="楷体" pitchFamily="49" charset="-122"/>
              </a:rPr>
              <a:t>院级工会要保存发放签名单备查。</a:t>
            </a:r>
            <a:r>
              <a:rPr lang="en-US" altLang="zh-CN" sz="3100" b="1" dirty="0" smtClean="0">
                <a:solidFill>
                  <a:srgbClr val="00B0F0"/>
                </a:solidFill>
                <a:latin typeface="华文仿宋" pitchFamily="2" charset="-122"/>
                <a:ea typeface="华文仿宋" pitchFamily="2" charset="-122"/>
              </a:rPr>
              <a:t/>
            </a:r>
            <a:br>
              <a:rPr lang="en-US" altLang="zh-CN" sz="3100" b="1" dirty="0" smtClean="0">
                <a:solidFill>
                  <a:srgbClr val="00B0F0"/>
                </a:solidFill>
                <a:latin typeface="华文仿宋" pitchFamily="2" charset="-122"/>
                <a:ea typeface="华文仿宋" pitchFamily="2" charset="-122"/>
              </a:rPr>
            </a:br>
            <a:r>
              <a:rPr lang="en-US" altLang="zh-CN" sz="3100" b="1" dirty="0" smtClean="0">
                <a:solidFill>
                  <a:srgbClr val="00B0F0"/>
                </a:solidFill>
                <a:latin typeface="华文仿宋" pitchFamily="2" charset="-122"/>
                <a:ea typeface="华文仿宋" pitchFamily="2" charset="-122"/>
              </a:rPr>
              <a:t/>
            </a:r>
            <a:br>
              <a:rPr lang="en-US" altLang="zh-CN" sz="3100" b="1" dirty="0" smtClean="0">
                <a:solidFill>
                  <a:srgbClr val="00B0F0"/>
                </a:solidFill>
                <a:latin typeface="华文仿宋" pitchFamily="2" charset="-122"/>
                <a:ea typeface="华文仿宋"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9" name="椭圆形标注 8"/>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285992"/>
            <a:ext cx="8229600" cy="3143272"/>
          </a:xfrm>
        </p:spPr>
        <p:txBody>
          <a:bodyPr>
            <a:normAutofit/>
          </a:bodyPr>
          <a:lstStyle/>
          <a:p>
            <a:pPr algn="l">
              <a:lnSpc>
                <a:spcPts val="4700"/>
              </a:lnSpc>
            </a:pPr>
            <a:r>
              <a:rPr lang="en-US" altLang="zh-CN" sz="3100" b="1" dirty="0" smtClean="0">
                <a:solidFill>
                  <a:srgbClr val="00B0F0"/>
                </a:solidFill>
                <a:latin typeface="楷体" panose="02010609060101010101" pitchFamily="49" charset="-122"/>
                <a:ea typeface="楷体" panose="02010609060101010101" pitchFamily="49" charset="-122"/>
              </a:rPr>
              <a:t/>
            </a:r>
            <a:br>
              <a:rPr lang="en-US" altLang="zh-CN" sz="3100" b="1" dirty="0" smtClean="0">
                <a:solidFill>
                  <a:srgbClr val="00B0F0"/>
                </a:solidFill>
                <a:latin typeface="楷体" panose="02010609060101010101" pitchFamily="49" charset="-122"/>
                <a:ea typeface="楷体" panose="02010609060101010101" pitchFamily="49" charset="-122"/>
              </a:rPr>
            </a:br>
            <a:r>
              <a:rPr lang="en-US" altLang="zh-CN" sz="2800" b="1" dirty="0" smtClean="0">
                <a:solidFill>
                  <a:srgbClr val="FF0000"/>
                </a:solidFill>
                <a:latin typeface="楷体" panose="02010609060101010101" pitchFamily="49" charset="-122"/>
                <a:ea typeface="楷体" panose="02010609060101010101" pitchFamily="49" charset="-122"/>
              </a:rPr>
              <a:t>●</a:t>
            </a:r>
            <a:r>
              <a:rPr lang="zh-CN" altLang="en-US" sz="3100" b="1" dirty="0" smtClean="0">
                <a:solidFill>
                  <a:srgbClr val="00B0F0"/>
                </a:solidFill>
                <a:latin typeface="楷体" panose="02010609060101010101" pitchFamily="49" charset="-122"/>
                <a:ea typeface="楷体" panose="02010609060101010101" pitchFamily="49" charset="-122"/>
              </a:rPr>
              <a:t>院级工会文体俱乐部所需零星器材，作为院级教职工小家建设用品，可以购买，专人保管，用后归还。不能购买设备。 </a:t>
            </a: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椭圆形标注 9"/>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97" y="2276872"/>
            <a:ext cx="8229600" cy="3143272"/>
          </a:xfrm>
        </p:spPr>
        <p:txBody>
          <a:bodyPr>
            <a:normAutofit fontScale="90000"/>
          </a:bodyPr>
          <a:lstStyle/>
          <a:p>
            <a:pPr algn="l">
              <a:lnSpc>
                <a:spcPts val="3000"/>
              </a:lnSpc>
            </a:pPr>
            <a:r>
              <a:rPr lang="en-US" altLang="zh-CN" sz="3100" b="1" dirty="0" smtClean="0">
                <a:solidFill>
                  <a:srgbClr val="00B0F0"/>
                </a:solidFill>
                <a:latin typeface="楷体" panose="02010609060101010101" pitchFamily="49" charset="-122"/>
                <a:ea typeface="楷体" panose="02010609060101010101" pitchFamily="49" charset="-122"/>
              </a:rPr>
              <a:t/>
            </a:r>
            <a:br>
              <a:rPr lang="en-US" altLang="zh-CN" sz="3100" b="1" dirty="0" smtClean="0">
                <a:solidFill>
                  <a:srgbClr val="00B0F0"/>
                </a:solidFill>
                <a:latin typeface="楷体" panose="02010609060101010101" pitchFamily="49" charset="-122"/>
                <a:ea typeface="楷体" panose="02010609060101010101" pitchFamily="49" charset="-122"/>
              </a:rPr>
            </a:br>
            <a:r>
              <a:rPr lang="en-US" altLang="zh-CN" sz="2800" b="1" dirty="0" smtClean="0">
                <a:solidFill>
                  <a:srgbClr val="FF0000"/>
                </a:solidFill>
                <a:latin typeface="楷体" panose="02010609060101010101" pitchFamily="49" charset="-122"/>
                <a:ea typeface="楷体" panose="02010609060101010101" pitchFamily="49" charset="-122"/>
              </a:rPr>
              <a:t>●</a:t>
            </a:r>
            <a:r>
              <a:rPr lang="en-US" altLang="zh-CN" sz="2800" b="1" dirty="0" smtClean="0">
                <a:solidFill>
                  <a:srgbClr val="00B0F0"/>
                </a:solidFill>
                <a:latin typeface="楷体" panose="02010609060101010101" pitchFamily="49" charset="-122"/>
                <a:ea typeface="楷体" panose="02010609060101010101" pitchFamily="49" charset="-122"/>
              </a:rPr>
              <a:t>《&lt;</a:t>
            </a:r>
            <a:r>
              <a:rPr lang="zh-CN" altLang="en-US" sz="2800" b="1" dirty="0" smtClean="0">
                <a:solidFill>
                  <a:srgbClr val="00B0F0"/>
                </a:solidFill>
                <a:latin typeface="楷体" panose="02010609060101010101" pitchFamily="49" charset="-122"/>
                <a:ea typeface="楷体" panose="02010609060101010101" pitchFamily="49" charset="-122"/>
              </a:rPr>
              <a:t>浙江省总工会关于加强和规范基层工会经费收支管理的实施细则</a:t>
            </a:r>
            <a:r>
              <a:rPr lang="en-US" altLang="zh-CN" sz="2800" b="1" dirty="0" smtClean="0">
                <a:solidFill>
                  <a:srgbClr val="00B0F0"/>
                </a:solidFill>
                <a:latin typeface="楷体" panose="02010609060101010101" pitchFamily="49" charset="-122"/>
                <a:ea typeface="楷体" panose="02010609060101010101" pitchFamily="49" charset="-122"/>
              </a:rPr>
              <a:t>&gt;</a:t>
            </a:r>
            <a:r>
              <a:rPr lang="zh-CN" altLang="en-US" sz="2800" b="1" dirty="0" smtClean="0">
                <a:solidFill>
                  <a:srgbClr val="00B0F0"/>
                </a:solidFill>
                <a:latin typeface="楷体" panose="02010609060101010101" pitchFamily="49" charset="-122"/>
                <a:ea typeface="楷体" panose="02010609060101010101" pitchFamily="49" charset="-122"/>
              </a:rPr>
              <a:t>的解读</a:t>
            </a:r>
            <a:r>
              <a:rPr lang="en-US" altLang="zh-CN" sz="2800" b="1" dirty="0" smtClean="0">
                <a:solidFill>
                  <a:srgbClr val="00B0F0"/>
                </a:solidFill>
                <a:latin typeface="楷体" panose="02010609060101010101" pitchFamily="49" charset="-122"/>
                <a:ea typeface="楷体" panose="02010609060101010101" pitchFamily="49" charset="-122"/>
              </a:rPr>
              <a:t>》</a:t>
            </a:r>
            <a:r>
              <a:rPr lang="zh-CN" altLang="en-US" sz="2800" b="1" dirty="0" smtClean="0">
                <a:solidFill>
                  <a:srgbClr val="00B0F0"/>
                </a:solidFill>
                <a:latin typeface="楷体" panose="02010609060101010101" pitchFamily="49" charset="-122"/>
                <a:ea typeface="楷体" panose="02010609060101010101" pitchFamily="49" charset="-122"/>
              </a:rPr>
              <a:t>规定：“</a:t>
            </a:r>
            <a:r>
              <a:rPr lang="zh-CN" altLang="en-US" sz="2800" b="1" dirty="0">
                <a:solidFill>
                  <a:srgbClr val="00B0F0"/>
                </a:solidFill>
                <a:latin typeface="楷体" panose="02010609060101010101" pitchFamily="49" charset="-122"/>
                <a:ea typeface="楷体" panose="02010609060101010101" pitchFamily="49" charset="-122"/>
              </a:rPr>
              <a:t>基层工会组织职工文体活动主要是为了丰富职工的业余文化生活</a:t>
            </a:r>
            <a:r>
              <a:rPr lang="en-US" altLang="zh-CN" sz="2800" b="1" dirty="0">
                <a:solidFill>
                  <a:srgbClr val="00B0F0"/>
                </a:solidFill>
                <a:latin typeface="楷体" panose="02010609060101010101" pitchFamily="49" charset="-122"/>
                <a:ea typeface="楷体" panose="02010609060101010101" pitchFamily="49" charset="-122"/>
              </a:rPr>
              <a:t>,</a:t>
            </a:r>
            <a:r>
              <a:rPr lang="zh-CN" altLang="en-US" sz="2800" b="1" dirty="0">
                <a:solidFill>
                  <a:srgbClr val="00B0F0"/>
                </a:solidFill>
                <a:latin typeface="楷体" panose="02010609060101010101" pitchFamily="49" charset="-122"/>
                <a:ea typeface="楷体" panose="02010609060101010101" pitchFamily="49" charset="-122"/>
              </a:rPr>
              <a:t>增强单位凝聚力</a:t>
            </a:r>
            <a:r>
              <a:rPr lang="en-US" altLang="zh-CN" sz="2800" b="1" dirty="0">
                <a:solidFill>
                  <a:srgbClr val="00B0F0"/>
                </a:solidFill>
                <a:latin typeface="楷体" panose="02010609060101010101" pitchFamily="49" charset="-122"/>
                <a:ea typeface="楷体" panose="02010609060101010101" pitchFamily="49" charset="-122"/>
              </a:rPr>
              <a:t>,</a:t>
            </a:r>
            <a:r>
              <a:rPr lang="zh-CN" altLang="en-US" sz="2800" b="1" dirty="0">
                <a:solidFill>
                  <a:srgbClr val="00B0F0"/>
                </a:solidFill>
                <a:latin typeface="楷体" panose="02010609060101010101" pitchFamily="49" charset="-122"/>
                <a:ea typeface="楷体" panose="02010609060101010101" pitchFamily="49" charset="-122"/>
              </a:rPr>
              <a:t>增进干部职工的交流，团结干部职工营造和谐的工作生活氛围，要防止基层工会假借工会活动名义变相成搞福利，如组织</a:t>
            </a:r>
            <a:r>
              <a:rPr lang="zh-CN" altLang="en-US" sz="2800" b="1" dirty="0">
                <a:solidFill>
                  <a:srgbClr val="FF0000"/>
                </a:solidFill>
                <a:latin typeface="楷体" panose="02010609060101010101" pitchFamily="49" charset="-122"/>
                <a:ea typeface="楷体" panose="02010609060101010101" pitchFamily="49" charset="-122"/>
              </a:rPr>
              <a:t>采摘、钓鱼</a:t>
            </a:r>
            <a:r>
              <a:rPr lang="zh-CN" altLang="en-US" sz="2800" b="1" dirty="0">
                <a:solidFill>
                  <a:srgbClr val="00B0F0"/>
                </a:solidFill>
                <a:latin typeface="楷体" panose="02010609060101010101" pitchFamily="49" charset="-122"/>
                <a:ea typeface="楷体" panose="02010609060101010101" pitchFamily="49" charset="-122"/>
              </a:rPr>
              <a:t>活动，采摘品和鱼归个人所有的，</a:t>
            </a:r>
            <a:r>
              <a:rPr lang="zh-CN" altLang="en-US" sz="2800" b="1" dirty="0">
                <a:solidFill>
                  <a:srgbClr val="FF0000"/>
                </a:solidFill>
                <a:latin typeface="楷体" panose="02010609060101010101" pitchFamily="49" charset="-122"/>
                <a:ea typeface="楷体" panose="02010609060101010101" pitchFamily="49" charset="-122"/>
              </a:rPr>
              <a:t>个人应承担相关费用</a:t>
            </a:r>
            <a:r>
              <a:rPr lang="zh-CN" altLang="en-US" sz="2800" b="1" dirty="0">
                <a:solidFill>
                  <a:srgbClr val="00B0F0"/>
                </a:solidFill>
                <a:latin typeface="楷体" panose="02010609060101010101" pitchFamily="49" charset="-122"/>
                <a:ea typeface="楷体" panose="02010609060101010101" pitchFamily="49" charset="-122"/>
              </a:rPr>
              <a:t>，比赛奖品除外</a:t>
            </a:r>
            <a:r>
              <a:rPr lang="zh-CN" altLang="en-US" sz="2800" b="1" dirty="0" smtClean="0">
                <a:solidFill>
                  <a:srgbClr val="00B0F0"/>
                </a:solidFill>
                <a:latin typeface="楷体" panose="02010609060101010101" pitchFamily="49" charset="-122"/>
                <a:ea typeface="楷体" panose="02010609060101010101" pitchFamily="49" charset="-122"/>
              </a:rPr>
              <a:t>。”</a:t>
            </a: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椭圆形标注 9"/>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071678"/>
            <a:ext cx="8229600" cy="3500462"/>
          </a:xfrm>
        </p:spPr>
        <p:txBody>
          <a:bodyPr>
            <a:normAutofit/>
          </a:bodyPr>
          <a:lstStyle/>
          <a:p>
            <a:pPr>
              <a:lnSpc>
                <a:spcPct val="150000"/>
              </a:lnSpc>
            </a:pPr>
            <a:r>
              <a:rPr lang="en-US" altLang="zh-CN" sz="3600" b="1" dirty="0" smtClean="0">
                <a:solidFill>
                  <a:srgbClr val="FF0000"/>
                </a:solidFill>
                <a:latin typeface="楷体" panose="02010609060101010101" pitchFamily="49" charset="-122"/>
                <a:ea typeface="楷体" panose="02010609060101010101" pitchFamily="49" charset="-122"/>
              </a:rPr>
              <a:t>2</a:t>
            </a:r>
            <a:r>
              <a:rPr lang="zh-CN" altLang="en-US" sz="3600" b="1" dirty="0" smtClean="0">
                <a:solidFill>
                  <a:srgbClr val="FF0000"/>
                </a:solidFill>
                <a:latin typeface="楷体" panose="02010609060101010101" pitchFamily="49" charset="-122"/>
                <a:ea typeface="楷体" panose="02010609060101010101" pitchFamily="49" charset="-122"/>
              </a:rPr>
              <a:t>、春秋游活动费</a:t>
            </a:r>
            <a:r>
              <a:rPr lang="en-US" altLang="zh-CN" sz="3600" b="1" dirty="0" smtClean="0">
                <a:solidFill>
                  <a:srgbClr val="FF0000"/>
                </a:solidFill>
                <a:latin typeface="楷体" panose="02010609060101010101" pitchFamily="49" charset="-122"/>
                <a:ea typeface="楷体" panose="02010609060101010101" pitchFamily="49" charset="-122"/>
              </a:rPr>
              <a:t/>
            </a:r>
            <a:br>
              <a:rPr lang="en-US" altLang="zh-CN" sz="3600" b="1" dirty="0" smtClean="0">
                <a:solidFill>
                  <a:srgbClr val="FF0000"/>
                </a:solidFill>
                <a:latin typeface="楷体" panose="02010609060101010101" pitchFamily="49" charset="-122"/>
                <a:ea typeface="楷体" panose="02010609060101010101" pitchFamily="49" charset="-122"/>
              </a:rPr>
            </a:br>
            <a:r>
              <a:rPr lang="en-US" altLang="zh-CN" sz="3100" b="1" dirty="0" smtClean="0">
                <a:solidFill>
                  <a:srgbClr val="00B0F0"/>
                </a:solidFill>
              </a:rPr>
              <a:t>2018</a:t>
            </a:r>
            <a:r>
              <a:rPr lang="zh-CN" altLang="en-US" sz="3100" b="1" dirty="0" smtClean="0">
                <a:solidFill>
                  <a:srgbClr val="00B0F0"/>
                </a:solidFill>
              </a:rPr>
              <a:t>年标准：</a:t>
            </a:r>
            <a:r>
              <a:rPr lang="en-US" altLang="zh-CN" sz="3100" b="1" dirty="0" smtClean="0">
                <a:solidFill>
                  <a:srgbClr val="00B0F0"/>
                </a:solidFill>
              </a:rPr>
              <a:t>100</a:t>
            </a:r>
            <a:r>
              <a:rPr lang="zh-CN" altLang="en-US" sz="3100" b="1" dirty="0" smtClean="0">
                <a:solidFill>
                  <a:srgbClr val="00B0F0"/>
                </a:solidFill>
              </a:rPr>
              <a:t>元</a:t>
            </a:r>
            <a:r>
              <a:rPr lang="en-US" altLang="zh-CN" sz="3100" b="1" dirty="0" smtClean="0">
                <a:solidFill>
                  <a:srgbClr val="00B0F0"/>
                </a:solidFill>
              </a:rPr>
              <a:t>/</a:t>
            </a:r>
            <a:r>
              <a:rPr lang="zh-CN" altLang="en-US" sz="3100" b="1" dirty="0" smtClean="0">
                <a:solidFill>
                  <a:srgbClr val="00B0F0"/>
                </a:solidFill>
              </a:rPr>
              <a:t>人</a:t>
            </a: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4929190" y="928671"/>
            <a:ext cx="328614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院级工会活动经费项目</a:t>
            </a:r>
            <a:endParaRPr lang="zh-CN" altLang="en-US" sz="2400" dirty="0">
              <a:solidFill>
                <a:schemeClr val="accent2">
                  <a:lumMod val="75000"/>
                </a:schemeClr>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3068960"/>
            <a:ext cx="8229600" cy="2808312"/>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8" name="圆角矩形 7"/>
          <p:cNvSpPr/>
          <p:nvPr/>
        </p:nvSpPr>
        <p:spPr>
          <a:xfrm>
            <a:off x="6000760" y="1000108"/>
            <a:ext cx="2027624" cy="3406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春秋游活动费</a:t>
            </a:r>
            <a:endParaRPr lang="zh-CN" altLang="en-US" dirty="0"/>
          </a:p>
        </p:txBody>
      </p:sp>
      <p:sp>
        <p:nvSpPr>
          <p:cNvPr id="10" name="圆角矩形 9"/>
          <p:cNvSpPr/>
          <p:nvPr/>
        </p:nvSpPr>
        <p:spPr>
          <a:xfrm>
            <a:off x="642910" y="2946648"/>
            <a:ext cx="2272906" cy="15624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smtClean="0">
                <a:solidFill>
                  <a:srgbClr val="FFFF00"/>
                </a:solidFill>
              </a:rPr>
              <a:t>公园年票</a:t>
            </a:r>
            <a:endParaRPr lang="zh-CN" altLang="en-US" sz="2400" b="1" dirty="0">
              <a:solidFill>
                <a:srgbClr val="FFFF00"/>
              </a:solidFill>
            </a:endParaRPr>
          </a:p>
        </p:txBody>
      </p:sp>
      <p:sp>
        <p:nvSpPr>
          <p:cNvPr id="11" name="圆角矩形 10"/>
          <p:cNvSpPr/>
          <p:nvPr/>
        </p:nvSpPr>
        <p:spPr>
          <a:xfrm>
            <a:off x="2915816" y="2946648"/>
            <a:ext cx="1749022" cy="156247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a:solidFill>
                  <a:srgbClr val="C00000"/>
                </a:solidFill>
              </a:rPr>
              <a:t>公园</a:t>
            </a:r>
            <a:r>
              <a:rPr lang="zh-CN" altLang="en-US" sz="2800" b="1" dirty="0" smtClean="0">
                <a:solidFill>
                  <a:srgbClr val="C00000"/>
                </a:solidFill>
              </a:rPr>
              <a:t>卡市民</a:t>
            </a:r>
            <a:r>
              <a:rPr lang="zh-CN" altLang="en-US" sz="2800" b="1" dirty="0">
                <a:solidFill>
                  <a:srgbClr val="C00000"/>
                </a:solidFill>
              </a:rPr>
              <a:t>卡</a:t>
            </a:r>
          </a:p>
        </p:txBody>
      </p:sp>
      <p:sp>
        <p:nvSpPr>
          <p:cNvPr id="12" name="圆角矩形 11"/>
          <p:cNvSpPr/>
          <p:nvPr/>
        </p:nvSpPr>
        <p:spPr>
          <a:xfrm>
            <a:off x="4716016" y="2968352"/>
            <a:ext cx="3749266" cy="15407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400" b="1" dirty="0" smtClean="0"/>
              <a:t>首次</a:t>
            </a:r>
            <a:r>
              <a:rPr lang="en-US" altLang="zh-CN" sz="2400" b="1" dirty="0" smtClean="0"/>
              <a:t>50</a:t>
            </a:r>
            <a:r>
              <a:rPr lang="zh-CN" altLang="en-US" sz="2400" b="1" dirty="0" smtClean="0"/>
              <a:t>元，续卡</a:t>
            </a:r>
            <a:r>
              <a:rPr lang="en-US" altLang="zh-CN" sz="2400" b="1" dirty="0" smtClean="0"/>
              <a:t>40</a:t>
            </a:r>
            <a:r>
              <a:rPr lang="zh-CN" altLang="en-US" sz="2400" b="1" dirty="0" smtClean="0"/>
              <a:t>元。</a:t>
            </a:r>
            <a:endParaRPr lang="en-US" altLang="zh-CN" sz="2400" b="1" dirty="0" smtClean="0"/>
          </a:p>
          <a:p>
            <a:r>
              <a:rPr lang="zh-CN" altLang="en-US" sz="2400" b="1" dirty="0" smtClean="0"/>
              <a:t>不</a:t>
            </a:r>
            <a:r>
              <a:rPr lang="zh-CN" altLang="en-US" sz="2400" b="1" dirty="0"/>
              <a:t>包括寺庙年票</a:t>
            </a:r>
            <a:r>
              <a:rPr lang="zh-CN" altLang="zh-CN" sz="2400" b="1" dirty="0" smtClean="0"/>
              <a:t>。</a:t>
            </a:r>
            <a:endParaRPr lang="en-US" altLang="zh-CN" sz="2400" b="1" dirty="0" smtClean="0"/>
          </a:p>
          <a:p>
            <a:r>
              <a:rPr lang="zh-CN" altLang="en-US" sz="2400" b="1" dirty="0" smtClean="0"/>
              <a:t>（签名单）</a:t>
            </a:r>
            <a:endParaRPr lang="zh-CN" altLang="en-US" sz="2400" b="1" dirty="0"/>
          </a:p>
        </p:txBody>
      </p:sp>
    </p:spTree>
    <p:extLst>
      <p:ext uri="{BB962C8B-B14F-4D97-AF65-F5344CB8AC3E}">
        <p14:creationId xmlns:p14="http://schemas.microsoft.com/office/powerpoint/2010/main" val="2253563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8992"/>
            <a:ext cx="1568501" cy="43243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zh-CN" altLang="en-US" sz="2400" b="1" dirty="0" smtClean="0">
                <a:solidFill>
                  <a:srgbClr val="FFFF00"/>
                </a:solidFill>
              </a:rPr>
              <a:t>春</a:t>
            </a:r>
            <a:endParaRPr lang="en-US" altLang="zh-CN" sz="2400" b="1" dirty="0" smtClean="0">
              <a:solidFill>
                <a:srgbClr val="FFFF00"/>
              </a:solidFill>
            </a:endParaRPr>
          </a:p>
          <a:p>
            <a:pPr algn="ctr">
              <a:lnSpc>
                <a:spcPct val="150000"/>
              </a:lnSpc>
            </a:pPr>
            <a:r>
              <a:rPr lang="zh-CN" altLang="en-US" sz="2400" b="1" dirty="0" smtClean="0">
                <a:solidFill>
                  <a:srgbClr val="FFFF00"/>
                </a:solidFill>
              </a:rPr>
              <a:t>秋</a:t>
            </a:r>
            <a:endParaRPr lang="en-US" altLang="zh-CN" sz="2400" b="1" dirty="0" smtClean="0">
              <a:solidFill>
                <a:srgbClr val="FFFF00"/>
              </a:solidFill>
            </a:endParaRPr>
          </a:p>
          <a:p>
            <a:pPr algn="ctr">
              <a:lnSpc>
                <a:spcPct val="150000"/>
              </a:lnSpc>
            </a:pPr>
            <a:r>
              <a:rPr lang="zh-CN" altLang="en-US" sz="2400" b="1" dirty="0" smtClean="0">
                <a:solidFill>
                  <a:srgbClr val="FFFF00"/>
                </a:solidFill>
              </a:rPr>
              <a:t>游</a:t>
            </a:r>
            <a:endParaRPr lang="zh-CN" altLang="en-US" sz="24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门票费</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2000" b="1" dirty="0"/>
              <a:t>景点开具的门票发票。</a:t>
            </a:r>
            <a:endParaRPr lang="zh-CN" altLang="en-US" sz="2000" b="1" dirty="0"/>
          </a:p>
        </p:txBody>
      </p:sp>
      <p:sp>
        <p:nvSpPr>
          <p:cNvPr id="23" name="圆角矩形 22"/>
          <p:cNvSpPr/>
          <p:nvPr/>
        </p:nvSpPr>
        <p:spPr>
          <a:xfrm>
            <a:off x="2339752" y="3270422"/>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交通费</a:t>
            </a:r>
            <a:endParaRPr lang="zh-CN" altLang="en-US" sz="2400" b="1" dirty="0">
              <a:solidFill>
                <a:srgbClr val="C00000"/>
              </a:solidFill>
            </a:endParaRPr>
          </a:p>
        </p:txBody>
      </p:sp>
      <p:sp>
        <p:nvSpPr>
          <p:cNvPr id="24" name="圆角矩形 23"/>
          <p:cNvSpPr/>
          <p:nvPr/>
        </p:nvSpPr>
        <p:spPr>
          <a:xfrm>
            <a:off x="2314508"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餐费</a:t>
            </a:r>
            <a:endParaRPr lang="zh-CN" altLang="en-US" sz="2400" b="1" dirty="0">
              <a:solidFill>
                <a:srgbClr val="C00000"/>
              </a:solidFill>
            </a:endParaRPr>
          </a:p>
        </p:txBody>
      </p:sp>
      <p:sp>
        <p:nvSpPr>
          <p:cNvPr id="25" name="圆角矩形 24"/>
          <p:cNvSpPr/>
          <p:nvPr/>
        </p:nvSpPr>
        <p:spPr>
          <a:xfrm>
            <a:off x="2349744" y="5381970"/>
            <a:ext cx="1654804" cy="104013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活动用品</a:t>
            </a:r>
            <a:endParaRPr lang="zh-CN" altLang="en-US" sz="2400" b="1"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学校用车须附用车单，外单位用车须提供合同，注明地点、公里数、单价。</a:t>
            </a:r>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b="1" dirty="0"/>
              <a:t>用餐原则上安排一顿快餐或自助餐，人均不超过</a:t>
            </a:r>
            <a:r>
              <a:rPr lang="en-US" altLang="zh-CN" b="1" dirty="0"/>
              <a:t>40</a:t>
            </a:r>
            <a:r>
              <a:rPr lang="zh-CN" altLang="zh-CN" b="1" dirty="0" smtClean="0"/>
              <a:t>元</a:t>
            </a:r>
            <a:r>
              <a:rPr lang="zh-CN" altLang="en-US" b="1" dirty="0" smtClean="0"/>
              <a:t>（</a:t>
            </a:r>
            <a:r>
              <a:rPr lang="zh-CN" altLang="zh-CN" b="1" dirty="0" smtClean="0"/>
              <a:t>用餐审批单</a:t>
            </a:r>
            <a:r>
              <a:rPr lang="zh-CN" altLang="en-US" b="1" dirty="0" smtClean="0"/>
              <a:t>）</a:t>
            </a:r>
            <a:endParaRPr lang="zh-CN" altLang="en-US" b="1" dirty="0"/>
          </a:p>
        </p:txBody>
      </p:sp>
      <p:sp>
        <p:nvSpPr>
          <p:cNvPr id="28" name="圆角矩形 27"/>
          <p:cNvSpPr/>
          <p:nvPr/>
        </p:nvSpPr>
        <p:spPr>
          <a:xfrm>
            <a:off x="4098296" y="5442905"/>
            <a:ext cx="4650168" cy="9792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矿泉水和少量水果、少量误餐点心等、太阳帽、登山杖。不能购买纪念品。</a:t>
            </a:r>
          </a:p>
        </p:txBody>
      </p:sp>
      <p:sp>
        <p:nvSpPr>
          <p:cNvPr id="15" name="圆角矩形 14"/>
          <p:cNvSpPr/>
          <p:nvPr/>
        </p:nvSpPr>
        <p:spPr>
          <a:xfrm>
            <a:off x="6000760" y="1000108"/>
            <a:ext cx="2027624" cy="3406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春秋游活动费</a:t>
            </a:r>
            <a:endParaRPr lang="zh-CN" altLang="en-US" dirty="0"/>
          </a:p>
        </p:txBody>
      </p:sp>
    </p:spTree>
    <p:extLst>
      <p:ext uri="{BB962C8B-B14F-4D97-AF65-F5344CB8AC3E}">
        <p14:creationId xmlns:p14="http://schemas.microsoft.com/office/powerpoint/2010/main" val="2109840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071678"/>
            <a:ext cx="8229600" cy="3500462"/>
          </a:xfrm>
        </p:spPr>
        <p:txBody>
          <a:bodyPr>
            <a:normAutofit fontScale="90000"/>
          </a:bodyPr>
          <a:lstStyle/>
          <a:p>
            <a:pPr algn="l">
              <a:lnSpc>
                <a:spcPts val="4100"/>
              </a:lnSpc>
            </a:pPr>
            <a:r>
              <a:rPr lang="en-US" altLang="zh-CN" sz="3100" dirty="0" smtClean="0">
                <a:solidFill>
                  <a:srgbClr val="FFFF00"/>
                </a:solidFill>
                <a:latin typeface="仿宋" panose="02010609060101010101" charset="-122"/>
                <a:ea typeface="仿宋" panose="02010609060101010101" charset="-122"/>
              </a:rPr>
              <a:t>◆</a:t>
            </a:r>
            <a:r>
              <a:rPr lang="zh-CN" altLang="en-US" sz="3100" b="1" dirty="0" smtClean="0">
                <a:solidFill>
                  <a:srgbClr val="00B050"/>
                </a:solidFill>
                <a:latin typeface="楷体" panose="02010609060101010101" pitchFamily="49" charset="-122"/>
                <a:ea typeface="楷体" panose="02010609060101010101" pitchFamily="49" charset="-122"/>
              </a:rPr>
              <a:t>用于院级工会组织开展的</a:t>
            </a:r>
            <a:r>
              <a:rPr lang="zh-CN" altLang="en-US" sz="3100" b="1" dirty="0" smtClean="0">
                <a:solidFill>
                  <a:srgbClr val="C00000"/>
                </a:solidFill>
                <a:latin typeface="楷体" panose="02010609060101010101" pitchFamily="49" charset="-122"/>
                <a:ea typeface="楷体" panose="02010609060101010101" pitchFamily="49" charset="-122"/>
              </a:rPr>
              <a:t>一日游</a:t>
            </a:r>
            <a:r>
              <a:rPr lang="zh-CN" altLang="en-US" sz="3100" b="1" dirty="0" smtClean="0">
                <a:solidFill>
                  <a:srgbClr val="00B050"/>
                </a:solidFill>
                <a:latin typeface="楷体" panose="02010609060101010101" pitchFamily="49" charset="-122"/>
                <a:ea typeface="楷体" panose="02010609060101010101" pitchFamily="49" charset="-122"/>
              </a:rPr>
              <a:t>活动。</a:t>
            </a:r>
            <a:r>
              <a:rPr lang="en-US" altLang="zh-CN" sz="3100" b="1" dirty="0" smtClean="0">
                <a:solidFill>
                  <a:srgbClr val="00B050"/>
                </a:solidFill>
                <a:latin typeface="楷体" panose="02010609060101010101" pitchFamily="49" charset="-122"/>
                <a:ea typeface="楷体" panose="02010609060101010101" pitchFamily="49" charset="-122"/>
              </a:rPr>
              <a:t/>
            </a:r>
            <a:br>
              <a:rPr lang="en-US" altLang="zh-CN" sz="3100" b="1" dirty="0" smtClean="0">
                <a:solidFill>
                  <a:srgbClr val="00B050"/>
                </a:solidFill>
                <a:latin typeface="楷体" panose="02010609060101010101" pitchFamily="49" charset="-122"/>
                <a:ea typeface="楷体" panose="02010609060101010101" pitchFamily="49" charset="-122"/>
              </a:rPr>
            </a:br>
            <a:r>
              <a:rPr lang="en-US" altLang="zh-CN" sz="2700" b="1" dirty="0" smtClean="0">
                <a:solidFill>
                  <a:srgbClr val="FFFF00"/>
                </a:solidFill>
                <a:latin typeface="楷体" panose="02010609060101010101" pitchFamily="49" charset="-122"/>
                <a:ea typeface="楷体" panose="02010609060101010101" pitchFamily="49" charset="-122"/>
              </a:rPr>
              <a:t>◆</a:t>
            </a:r>
            <a:r>
              <a:rPr lang="zh-CN" altLang="en-US" sz="3100" b="1" dirty="0" smtClean="0">
                <a:solidFill>
                  <a:srgbClr val="00B050"/>
                </a:solidFill>
                <a:latin typeface="楷体" panose="02010609060101010101" pitchFamily="49" charset="-122"/>
                <a:ea typeface="楷体" panose="02010609060101010101" pitchFamily="49" charset="-122"/>
              </a:rPr>
              <a:t>活动要求在</a:t>
            </a:r>
            <a:r>
              <a:rPr lang="zh-CN" altLang="en-US" sz="3100" b="1" dirty="0" smtClean="0">
                <a:solidFill>
                  <a:srgbClr val="FF0000"/>
                </a:solidFill>
                <a:latin typeface="楷体" panose="02010609060101010101" pitchFamily="49" charset="-122"/>
                <a:ea typeface="楷体" panose="02010609060101010101" pitchFamily="49" charset="-122"/>
              </a:rPr>
              <a:t>浙江省</a:t>
            </a:r>
            <a:r>
              <a:rPr lang="zh-CN" altLang="en-US" sz="3100" b="1" dirty="0" smtClean="0">
                <a:solidFill>
                  <a:srgbClr val="00B050"/>
                </a:solidFill>
                <a:latin typeface="楷体" panose="02010609060101010101" pitchFamily="49" charset="-122"/>
                <a:ea typeface="楷体" panose="02010609060101010101" pitchFamily="49" charset="-122"/>
              </a:rPr>
              <a:t>范围内安排，当天来回，</a:t>
            </a:r>
            <a:r>
              <a:rPr lang="zh-CN" altLang="en-US" sz="3100" b="1" dirty="0" smtClean="0">
                <a:solidFill>
                  <a:srgbClr val="C00000"/>
                </a:solidFill>
                <a:latin typeface="楷体" panose="02010609060101010101" pitchFamily="49" charset="-122"/>
                <a:ea typeface="楷体" panose="02010609060101010101" pitchFamily="49" charset="-122"/>
              </a:rPr>
              <a:t>不住宿。</a:t>
            </a:r>
            <a:r>
              <a:rPr lang="zh-CN" altLang="en-US" sz="3100" b="1" dirty="0" smtClean="0">
                <a:solidFill>
                  <a:srgbClr val="00B050"/>
                </a:solidFill>
                <a:latin typeface="楷体" panose="02010609060101010101" pitchFamily="49" charset="-122"/>
                <a:ea typeface="楷体" panose="02010609060101010101" pitchFamily="49" charset="-122"/>
              </a:rPr>
              <a:t>不建议安排在杭州主城区活动。不得到中央命令禁止的风景名胜区（普陀山、太湖江苏界）开展活动。</a:t>
            </a:r>
            <a:r>
              <a:rPr lang="en-US" altLang="zh-CN" sz="3100" b="1" dirty="0" smtClean="0">
                <a:solidFill>
                  <a:srgbClr val="00B050"/>
                </a:solidFill>
                <a:latin typeface="楷体" panose="02010609060101010101" pitchFamily="49" charset="-122"/>
                <a:ea typeface="楷体" panose="02010609060101010101" pitchFamily="49" charset="-122"/>
              </a:rPr>
              <a:t/>
            </a:r>
            <a:br>
              <a:rPr lang="en-US" altLang="zh-CN" sz="3100" b="1" dirty="0" smtClean="0">
                <a:solidFill>
                  <a:srgbClr val="00B050"/>
                </a:solidFill>
                <a:latin typeface="楷体" panose="02010609060101010101" pitchFamily="49" charset="-122"/>
                <a:ea typeface="楷体" panose="02010609060101010101" pitchFamily="49" charset="-122"/>
              </a:rPr>
            </a:br>
            <a:r>
              <a:rPr lang="en-US" altLang="zh-CN" sz="2700" b="1" dirty="0" smtClean="0">
                <a:solidFill>
                  <a:srgbClr val="FFFF00"/>
                </a:solidFill>
                <a:latin typeface="楷体" panose="02010609060101010101" pitchFamily="49" charset="-122"/>
                <a:ea typeface="楷体" panose="02010609060101010101" pitchFamily="49" charset="-122"/>
              </a:rPr>
              <a:t>◆</a:t>
            </a:r>
            <a:r>
              <a:rPr lang="zh-CN" altLang="en-US" sz="3100" b="1" dirty="0" smtClean="0">
                <a:solidFill>
                  <a:srgbClr val="00B050"/>
                </a:solidFill>
                <a:latin typeface="楷体" panose="02010609060101010101" pitchFamily="49" charset="-122"/>
                <a:ea typeface="楷体" panose="02010609060101010101" pitchFamily="49" charset="-122"/>
              </a:rPr>
              <a:t>人均不能超过</a:t>
            </a:r>
            <a:r>
              <a:rPr lang="en-US" altLang="zh-CN" sz="3100" b="1" dirty="0" smtClean="0">
                <a:solidFill>
                  <a:srgbClr val="FF0000"/>
                </a:solidFill>
                <a:latin typeface="楷体" panose="02010609060101010101" pitchFamily="49" charset="-122"/>
                <a:ea typeface="楷体" panose="02010609060101010101" pitchFamily="49" charset="-122"/>
              </a:rPr>
              <a:t>200</a:t>
            </a:r>
            <a:r>
              <a:rPr lang="zh-CN" altLang="en-US" sz="3100" b="1" dirty="0" smtClean="0">
                <a:solidFill>
                  <a:srgbClr val="00B050"/>
                </a:solidFill>
                <a:latin typeface="楷体" panose="02010609060101010101" pitchFamily="49" charset="-122"/>
                <a:ea typeface="楷体" panose="02010609060101010101" pitchFamily="49" charset="-122"/>
              </a:rPr>
              <a:t>元。</a:t>
            </a: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椭圆形标注 9"/>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071678"/>
            <a:ext cx="8229600" cy="3500462"/>
          </a:xfrm>
        </p:spPr>
        <p:txBody>
          <a:bodyPr>
            <a:normAutofit fontScale="90000"/>
          </a:bodyPr>
          <a:lstStyle/>
          <a:p>
            <a:pPr algn="l">
              <a:lnSpc>
                <a:spcPts val="4100"/>
              </a:lnSpc>
            </a:pPr>
            <a:r>
              <a:rPr lang="en-US" altLang="zh-CN" sz="2800" dirty="0" smtClean="0">
                <a:solidFill>
                  <a:srgbClr val="00B050"/>
                </a:solidFill>
              </a:rPr>
              <a:t/>
            </a:r>
            <a:br>
              <a:rPr lang="en-US" altLang="zh-CN" sz="2800" dirty="0" smtClean="0">
                <a:solidFill>
                  <a:srgbClr val="00B050"/>
                </a:solidFill>
              </a:rPr>
            </a:br>
            <a:r>
              <a:rPr lang="en-US" altLang="zh-CN" sz="3100" b="1" dirty="0" smtClean="0">
                <a:solidFill>
                  <a:srgbClr val="FFFF00"/>
                </a:solidFill>
                <a:latin typeface="楷体" panose="02010609060101010101" pitchFamily="49" charset="-122"/>
                <a:ea typeface="楷体" panose="02010609060101010101" pitchFamily="49" charset="-122"/>
              </a:rPr>
              <a:t>◆</a:t>
            </a:r>
            <a:r>
              <a:rPr lang="zh-CN" altLang="en-US" sz="3100" b="1" dirty="0" smtClean="0">
                <a:solidFill>
                  <a:srgbClr val="00B050"/>
                </a:solidFill>
                <a:latin typeface="楷体" panose="02010609060101010101" pitchFamily="49" charset="-122"/>
                <a:ea typeface="楷体" panose="02010609060101010101" pitchFamily="49" charset="-122"/>
              </a:rPr>
              <a:t>可委托旅行社组织，需签订委托协议，注明详细费用。发票用途可开具春秋游费、团费、综费等。</a:t>
            </a:r>
            <a:r>
              <a:rPr lang="en-US" altLang="zh-CN" sz="3100" b="1" dirty="0" smtClean="0">
                <a:solidFill>
                  <a:srgbClr val="00B050"/>
                </a:solidFill>
                <a:latin typeface="楷体" panose="02010609060101010101" pitchFamily="49" charset="-122"/>
                <a:ea typeface="楷体" panose="02010609060101010101" pitchFamily="49" charset="-122"/>
              </a:rPr>
              <a:t/>
            </a:r>
            <a:br>
              <a:rPr lang="en-US" altLang="zh-CN" sz="3100" b="1" dirty="0" smtClean="0">
                <a:solidFill>
                  <a:srgbClr val="00B050"/>
                </a:solidFill>
                <a:latin typeface="楷体" panose="02010609060101010101" pitchFamily="49" charset="-122"/>
                <a:ea typeface="楷体" panose="02010609060101010101" pitchFamily="49" charset="-122"/>
              </a:rPr>
            </a:br>
            <a:r>
              <a:rPr lang="en-US" altLang="zh-CN" sz="3100" dirty="0" smtClean="0">
                <a:solidFill>
                  <a:srgbClr val="FFFF00"/>
                </a:solidFill>
                <a:latin typeface="仿宋" panose="02010609060101010101" charset="-122"/>
                <a:ea typeface="仿宋" panose="02010609060101010101" charset="-122"/>
              </a:rPr>
              <a:t>◆</a:t>
            </a:r>
            <a:r>
              <a:rPr lang="zh-CN" altLang="en-US" sz="3100" b="1" dirty="0" smtClean="0">
                <a:solidFill>
                  <a:srgbClr val="00B050"/>
                </a:solidFill>
                <a:latin typeface="楷体" panose="02010609060101010101" pitchFamily="49" charset="-122"/>
                <a:ea typeface="楷体" panose="02010609060101010101" pitchFamily="49" charset="-122"/>
              </a:rPr>
              <a:t>租用校外车辆需签订用车合同，标明时间、地点、公里数、单价，金额等，校内车辆需提供用车单。</a:t>
            </a: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椭圆形标注 9"/>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2582598"/>
          </a:xfrm>
        </p:spPr>
        <p:txBody>
          <a:bodyPr anchor="t">
            <a:noAutofit/>
          </a:bodyPr>
          <a:lstStyle/>
          <a:p>
            <a:pPr algn="l"/>
            <a:r>
              <a:rPr lang="zh-CN" altLang="en-US" sz="2800" b="1" dirty="0" smtClean="0">
                <a:solidFill>
                  <a:srgbClr val="00B0F0"/>
                </a:solidFill>
                <a:latin typeface="+mn-ea"/>
                <a:ea typeface="+mn-ea"/>
              </a:rPr>
              <a:t>               </a:t>
            </a:r>
            <a:r>
              <a:rPr lang="en-US" altLang="zh-CN" sz="2800" b="1" dirty="0" smtClean="0">
                <a:solidFill>
                  <a:srgbClr val="FF0000"/>
                </a:solidFill>
                <a:latin typeface="+mn-ea"/>
                <a:ea typeface="+mn-ea"/>
              </a:rPr>
              <a:t/>
            </a:r>
            <a:br>
              <a:rPr lang="en-US" altLang="zh-CN" sz="2800" b="1" dirty="0" smtClean="0">
                <a:solidFill>
                  <a:srgbClr val="FF0000"/>
                </a:solidFill>
                <a:latin typeface="+mn-ea"/>
                <a:ea typeface="+mn-ea"/>
              </a:rPr>
            </a:br>
            <a:r>
              <a:rPr lang="en-US" altLang="zh-CN" sz="2800" b="1" dirty="0" smtClean="0">
                <a:solidFill>
                  <a:srgbClr val="FF0000"/>
                </a:solidFill>
                <a:latin typeface="+mn-ea"/>
                <a:ea typeface="+mn-ea"/>
              </a:rPr>
              <a:t>    </a:t>
            </a:r>
            <a:r>
              <a:rPr lang="en-US" altLang="zh-CN" sz="2800" b="1" dirty="0" smtClean="0">
                <a:solidFill>
                  <a:srgbClr val="00B0F0"/>
                </a:solidFill>
                <a:latin typeface="+mn-ea"/>
                <a:ea typeface="+mn-ea"/>
              </a:rPr>
              <a:t>    </a:t>
            </a:r>
            <a:r>
              <a:rPr lang="zh-CN" altLang="en-US" sz="2800" b="1" dirty="0">
                <a:solidFill>
                  <a:srgbClr val="00B0F0"/>
                </a:solidFill>
                <a:latin typeface="+mn-ea"/>
                <a:ea typeface="+mn-ea"/>
              </a:rPr>
              <a:t/>
            </a:r>
            <a:br>
              <a:rPr lang="zh-CN" altLang="en-US" sz="2800" b="1" dirty="0">
                <a:solidFill>
                  <a:srgbClr val="00B0F0"/>
                </a:solidFill>
                <a:latin typeface="+mn-ea"/>
                <a:ea typeface="+mn-ea"/>
              </a:rPr>
            </a:br>
            <a:endParaRPr lang="zh-CN" altLang="en-US" sz="2800" b="1" dirty="0">
              <a:solidFill>
                <a:srgbClr val="00B0F0"/>
              </a:solidFill>
              <a:latin typeface="+mn-ea"/>
              <a:ea typeface="+mn-ea"/>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graphicFrame>
        <p:nvGraphicFramePr>
          <p:cNvPr id="3" name="图示 2"/>
          <p:cNvGraphicFramePr/>
          <p:nvPr>
            <p:extLst>
              <p:ext uri="{D42A27DB-BD31-4B8C-83A1-F6EECF244321}">
                <p14:modId xmlns:p14="http://schemas.microsoft.com/office/powerpoint/2010/main" val="445998372"/>
              </p:ext>
            </p:extLst>
          </p:nvPr>
        </p:nvGraphicFramePr>
        <p:xfrm>
          <a:off x="1524000" y="1714488"/>
          <a:ext cx="6096000" cy="3514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本框 4"/>
          <p:cNvSpPr txBox="1"/>
          <p:nvPr/>
        </p:nvSpPr>
        <p:spPr>
          <a:xfrm>
            <a:off x="7596336" y="1988840"/>
            <a:ext cx="1420760" cy="1815882"/>
          </a:xfrm>
          <a:prstGeom prst="rect">
            <a:avLst/>
          </a:prstGeom>
          <a:noFill/>
        </p:spPr>
        <p:txBody>
          <a:bodyPr wrap="square" rtlCol="0">
            <a:spAutoFit/>
          </a:bodyPr>
          <a:lstStyle/>
          <a:p>
            <a:r>
              <a:rPr lang="zh-CN" altLang="en-US" sz="2800" b="1" dirty="0" smtClean="0">
                <a:solidFill>
                  <a:srgbClr val="002060"/>
                </a:solidFill>
                <a:latin typeface="楷体" panose="02010609060101010101" pitchFamily="49" charset="-122"/>
                <a:ea typeface="楷体" panose="02010609060101010101" pitchFamily="49" charset="-122"/>
              </a:rPr>
              <a:t>下</a:t>
            </a:r>
            <a:endParaRPr lang="en-US" altLang="zh-CN" sz="2800" b="1" dirty="0" smtClean="0">
              <a:solidFill>
                <a:srgbClr val="002060"/>
              </a:solidFill>
              <a:latin typeface="楷体" panose="02010609060101010101" pitchFamily="49" charset="-122"/>
              <a:ea typeface="楷体" panose="02010609060101010101" pitchFamily="49" charset="-122"/>
            </a:endParaRPr>
          </a:p>
          <a:p>
            <a:r>
              <a:rPr lang="zh-CN" altLang="en-US" sz="2800" b="1" dirty="0" smtClean="0">
                <a:solidFill>
                  <a:srgbClr val="002060"/>
                </a:solidFill>
                <a:latin typeface="楷体" panose="02010609060101010101" pitchFamily="49" charset="-122"/>
                <a:ea typeface="楷体" panose="02010609060101010101" pitchFamily="49" charset="-122"/>
              </a:rPr>
              <a:t>管</a:t>
            </a:r>
            <a:endParaRPr lang="en-US" altLang="zh-CN" sz="2800" b="1" dirty="0" smtClean="0">
              <a:solidFill>
                <a:srgbClr val="002060"/>
              </a:solidFill>
              <a:latin typeface="楷体" panose="02010609060101010101" pitchFamily="49" charset="-122"/>
              <a:ea typeface="楷体" panose="02010609060101010101" pitchFamily="49" charset="-122"/>
            </a:endParaRPr>
          </a:p>
          <a:p>
            <a:r>
              <a:rPr lang="zh-CN" altLang="en-US" sz="2800" b="1" dirty="0" smtClean="0">
                <a:solidFill>
                  <a:srgbClr val="002060"/>
                </a:solidFill>
                <a:latin typeface="楷体" panose="02010609060101010101" pitchFamily="49" charset="-122"/>
                <a:ea typeface="楷体" panose="02010609060101010101" pitchFamily="49" charset="-122"/>
              </a:rPr>
              <a:t>一</a:t>
            </a:r>
            <a:endParaRPr lang="en-US" altLang="zh-CN" sz="2800" b="1" dirty="0" smtClean="0">
              <a:solidFill>
                <a:srgbClr val="002060"/>
              </a:solidFill>
              <a:latin typeface="楷体" panose="02010609060101010101" pitchFamily="49" charset="-122"/>
              <a:ea typeface="楷体" panose="02010609060101010101" pitchFamily="49" charset="-122"/>
            </a:endParaRPr>
          </a:p>
          <a:p>
            <a:r>
              <a:rPr lang="zh-CN" altLang="en-US" sz="2800" b="1" dirty="0" smtClean="0">
                <a:solidFill>
                  <a:srgbClr val="002060"/>
                </a:solidFill>
                <a:latin typeface="楷体" panose="02010609060101010101" pitchFamily="49" charset="-122"/>
                <a:ea typeface="楷体" panose="02010609060101010101" pitchFamily="49" charset="-122"/>
              </a:rPr>
              <a:t>级</a:t>
            </a:r>
            <a:endParaRPr lang="zh-CN" altLang="en-US" sz="2800" b="1"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0144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071678"/>
            <a:ext cx="8229600" cy="3500462"/>
          </a:xfrm>
        </p:spPr>
        <p:txBody>
          <a:bodyPr>
            <a:normAutofit/>
          </a:bodyPr>
          <a:lstStyle/>
          <a:p>
            <a:pPr>
              <a:lnSpc>
                <a:spcPct val="150000"/>
              </a:lnSpc>
            </a:pPr>
            <a:r>
              <a:rPr lang="en-US" altLang="zh-CN" sz="3600" b="1" dirty="0" smtClean="0">
                <a:solidFill>
                  <a:srgbClr val="FF0000"/>
                </a:solidFill>
                <a:latin typeface="楷体" panose="02010609060101010101" pitchFamily="49" charset="-122"/>
                <a:ea typeface="楷体" panose="02010609060101010101" pitchFamily="49" charset="-122"/>
              </a:rPr>
              <a:t>3</a:t>
            </a:r>
            <a:r>
              <a:rPr lang="zh-CN" altLang="en-US" sz="3600" b="1" dirty="0" smtClean="0">
                <a:solidFill>
                  <a:srgbClr val="FF0000"/>
                </a:solidFill>
                <a:latin typeface="楷体" panose="02010609060101010101" pitchFamily="49" charset="-122"/>
                <a:ea typeface="楷体" panose="02010609060101010101" pitchFamily="49" charset="-122"/>
              </a:rPr>
              <a:t>、会员活动支出</a:t>
            </a:r>
            <a:r>
              <a:rPr lang="en-US" altLang="zh-CN" sz="3600" b="1" dirty="0" smtClean="0">
                <a:solidFill>
                  <a:srgbClr val="FF0000"/>
                </a:solidFill>
                <a:latin typeface="楷体" panose="02010609060101010101" pitchFamily="49" charset="-122"/>
                <a:ea typeface="楷体" panose="02010609060101010101" pitchFamily="49" charset="-122"/>
              </a:rPr>
              <a:t/>
            </a:r>
            <a:br>
              <a:rPr lang="en-US" altLang="zh-CN" sz="3600" b="1" dirty="0" smtClean="0">
                <a:solidFill>
                  <a:srgbClr val="FF0000"/>
                </a:solidFill>
                <a:latin typeface="楷体" panose="02010609060101010101" pitchFamily="49" charset="-122"/>
                <a:ea typeface="楷体" panose="02010609060101010101" pitchFamily="49" charset="-122"/>
              </a:rPr>
            </a:br>
            <a:r>
              <a:rPr lang="en-US" altLang="zh-CN" sz="3100" b="1" dirty="0" smtClean="0">
                <a:solidFill>
                  <a:srgbClr val="00B0F0"/>
                </a:solidFill>
              </a:rPr>
              <a:t>2018</a:t>
            </a:r>
            <a:r>
              <a:rPr lang="zh-CN" altLang="en-US" sz="3100" b="1" dirty="0" smtClean="0">
                <a:solidFill>
                  <a:srgbClr val="00B0F0"/>
                </a:solidFill>
              </a:rPr>
              <a:t>年标准：</a:t>
            </a:r>
            <a:r>
              <a:rPr lang="en-US" altLang="zh-CN" sz="3100" b="1" dirty="0" smtClean="0">
                <a:solidFill>
                  <a:srgbClr val="00B0F0"/>
                </a:solidFill>
              </a:rPr>
              <a:t>150</a:t>
            </a:r>
            <a:r>
              <a:rPr lang="zh-CN" altLang="en-US" sz="3100" b="1" dirty="0" smtClean="0">
                <a:solidFill>
                  <a:srgbClr val="00B0F0"/>
                </a:solidFill>
              </a:rPr>
              <a:t>元</a:t>
            </a:r>
            <a:r>
              <a:rPr lang="en-US" altLang="zh-CN" sz="3100" b="1" dirty="0" smtClean="0">
                <a:solidFill>
                  <a:srgbClr val="00B0F0"/>
                </a:solidFill>
              </a:rPr>
              <a:t>/</a:t>
            </a:r>
            <a:r>
              <a:rPr lang="zh-CN" altLang="en-US" sz="3100" b="1" dirty="0" smtClean="0">
                <a:solidFill>
                  <a:srgbClr val="00B0F0"/>
                </a:solidFill>
              </a:rPr>
              <a:t>人</a:t>
            </a: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8992"/>
            <a:ext cx="1568501" cy="325297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smtClean="0">
                <a:solidFill>
                  <a:srgbClr val="FFFF00"/>
                </a:solidFill>
              </a:rPr>
              <a:t>非</a:t>
            </a:r>
            <a:endParaRPr lang="en-US" altLang="zh-CN" sz="2400" b="1" dirty="0" smtClean="0">
              <a:solidFill>
                <a:srgbClr val="FFFF00"/>
              </a:solidFill>
            </a:endParaRPr>
          </a:p>
          <a:p>
            <a:pPr algn="ctr"/>
            <a:r>
              <a:rPr lang="zh-CN" altLang="en-US" sz="2400" b="1" dirty="0" smtClean="0">
                <a:solidFill>
                  <a:srgbClr val="FFFF00"/>
                </a:solidFill>
              </a:rPr>
              <a:t>文 </a:t>
            </a:r>
            <a:endParaRPr lang="en-US" altLang="zh-CN" sz="2400" b="1" dirty="0">
              <a:solidFill>
                <a:srgbClr val="FFFF00"/>
              </a:solidFill>
            </a:endParaRPr>
          </a:p>
          <a:p>
            <a:pPr algn="ctr"/>
            <a:r>
              <a:rPr lang="zh-CN" altLang="en-US" sz="2400" b="1" dirty="0" smtClean="0">
                <a:solidFill>
                  <a:srgbClr val="FFFF00"/>
                </a:solidFill>
              </a:rPr>
              <a:t>体</a:t>
            </a:r>
            <a:endParaRPr lang="en-US" altLang="zh-CN" sz="2400" b="1" dirty="0" smtClean="0">
              <a:solidFill>
                <a:srgbClr val="FFFF00"/>
              </a:solidFill>
            </a:endParaRPr>
          </a:p>
          <a:p>
            <a:pPr algn="ctr"/>
            <a:r>
              <a:rPr lang="zh-CN" altLang="en-US" sz="2400" b="1" dirty="0" smtClean="0">
                <a:solidFill>
                  <a:srgbClr val="FFFF00"/>
                </a:solidFill>
              </a:rPr>
              <a:t>培</a:t>
            </a:r>
            <a:endParaRPr lang="en-US" altLang="zh-CN" sz="2400" b="1" dirty="0" smtClean="0">
              <a:solidFill>
                <a:srgbClr val="FFFF00"/>
              </a:solidFill>
            </a:endParaRPr>
          </a:p>
          <a:p>
            <a:pPr algn="ctr"/>
            <a:r>
              <a:rPr lang="zh-CN" altLang="en-US" sz="2400" b="1" dirty="0" smtClean="0">
                <a:solidFill>
                  <a:srgbClr val="FFFF00"/>
                </a:solidFill>
              </a:rPr>
              <a:t>训</a:t>
            </a:r>
            <a:endParaRPr lang="zh-CN" altLang="en-US" sz="24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讲课费</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000" dirty="0" smtClean="0"/>
              <a:t>一般讲座</a:t>
            </a:r>
            <a:r>
              <a:rPr lang="zh-CN" altLang="en-US" sz="2000" dirty="0"/>
              <a:t>按不超过</a:t>
            </a:r>
            <a:r>
              <a:rPr lang="en-US" altLang="zh-CN" sz="2000" dirty="0"/>
              <a:t>300</a:t>
            </a:r>
            <a:r>
              <a:rPr lang="zh-CN" altLang="en-US" sz="2000" dirty="0"/>
              <a:t>元</a:t>
            </a:r>
            <a:r>
              <a:rPr lang="en-US" altLang="zh-CN" sz="2000" dirty="0"/>
              <a:t>/</a:t>
            </a:r>
            <a:r>
              <a:rPr lang="zh-CN" altLang="en-US" sz="2000" dirty="0"/>
              <a:t>次开支，专家级</a:t>
            </a:r>
            <a:r>
              <a:rPr lang="zh-CN" altLang="en-US" sz="2000" dirty="0" smtClean="0"/>
              <a:t>讲座</a:t>
            </a:r>
            <a:r>
              <a:rPr lang="en-US" altLang="zh-CN" sz="2000" dirty="0" smtClean="0"/>
              <a:t>500</a:t>
            </a:r>
            <a:r>
              <a:rPr lang="zh-CN" altLang="en-US" sz="2000" dirty="0" smtClean="0"/>
              <a:t>元</a:t>
            </a:r>
            <a:r>
              <a:rPr lang="en-US" altLang="zh-CN" sz="2000" dirty="0" smtClean="0"/>
              <a:t>/</a:t>
            </a:r>
            <a:r>
              <a:rPr lang="zh-CN" altLang="en-US" sz="2000" dirty="0" smtClean="0"/>
              <a:t>次。</a:t>
            </a:r>
            <a:endParaRPr lang="zh-CN" altLang="en-US" sz="2000" dirty="0"/>
          </a:p>
        </p:txBody>
      </p:sp>
      <p:sp>
        <p:nvSpPr>
          <p:cNvPr id="23" name="圆角矩形 22"/>
          <p:cNvSpPr/>
          <p:nvPr/>
        </p:nvSpPr>
        <p:spPr>
          <a:xfrm>
            <a:off x="2339752" y="3270422"/>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场租费</a:t>
            </a:r>
            <a:endParaRPr lang="zh-CN" altLang="en-US" sz="2400" b="1" dirty="0">
              <a:solidFill>
                <a:srgbClr val="C00000"/>
              </a:solidFill>
            </a:endParaRPr>
          </a:p>
        </p:txBody>
      </p:sp>
      <p:sp>
        <p:nvSpPr>
          <p:cNvPr id="24" name="圆角矩形 23"/>
          <p:cNvSpPr/>
          <p:nvPr/>
        </p:nvSpPr>
        <p:spPr>
          <a:xfrm>
            <a:off x="2356011"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solidFill>
                  <a:srgbClr val="C00000"/>
                </a:solidFill>
              </a:rPr>
              <a:t>材料费</a:t>
            </a:r>
            <a:endParaRPr lang="zh-CN" altLang="en-US" sz="2000" b="1"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dirty="0"/>
              <a:t>校内会议室、场馆等开支，按校内</a:t>
            </a:r>
            <a:r>
              <a:rPr lang="zh-CN" altLang="en-US" dirty="0" smtClean="0"/>
              <a:t>标准</a:t>
            </a:r>
            <a:r>
              <a:rPr lang="zh-CN" altLang="zh-CN" dirty="0" smtClean="0"/>
              <a:t>。</a:t>
            </a:r>
            <a:endParaRPr lang="zh-CN" altLang="en-US" dirty="0"/>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dirty="0"/>
              <a:t>按市场价，注明品名、数量、单价。</a:t>
            </a:r>
          </a:p>
        </p:txBody>
      </p:sp>
      <p:sp>
        <p:nvSpPr>
          <p:cNvPr id="13" name="TextBox 12"/>
          <p:cNvSpPr txBox="1"/>
          <p:nvPr/>
        </p:nvSpPr>
        <p:spPr>
          <a:xfrm>
            <a:off x="6228184" y="1052736"/>
            <a:ext cx="213003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会员活动支出</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366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5187"/>
            <a:ext cx="1568501" cy="10546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smtClean="0">
                <a:solidFill>
                  <a:srgbClr val="FFFF00"/>
                </a:solidFill>
              </a:rPr>
              <a:t>观影活动</a:t>
            </a:r>
            <a:endParaRPr lang="zh-CN" altLang="en-US" sz="24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电影票</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2000" b="1" dirty="0"/>
              <a:t>不超过</a:t>
            </a:r>
            <a:r>
              <a:rPr lang="en-US" altLang="zh-CN" sz="2000" b="1" dirty="0"/>
              <a:t>100</a:t>
            </a:r>
            <a:r>
              <a:rPr lang="zh-CN" altLang="zh-CN" sz="2000" b="1" dirty="0"/>
              <a:t>元</a:t>
            </a:r>
            <a:r>
              <a:rPr lang="en-US" altLang="zh-CN" sz="2000" b="1" dirty="0"/>
              <a:t>/</a:t>
            </a:r>
            <a:r>
              <a:rPr lang="zh-CN" altLang="zh-CN" sz="2000" b="1" dirty="0"/>
              <a:t>人·次</a:t>
            </a:r>
            <a:r>
              <a:rPr lang="zh-CN" altLang="zh-CN" sz="2000" b="1" dirty="0" smtClean="0"/>
              <a:t>。</a:t>
            </a:r>
            <a:r>
              <a:rPr lang="zh-CN" altLang="en-US" sz="2000" b="1" dirty="0" smtClean="0"/>
              <a:t>（</a:t>
            </a:r>
            <a:r>
              <a:rPr lang="zh-CN" altLang="zh-CN" sz="2000" b="1" dirty="0" smtClean="0"/>
              <a:t>签名单</a:t>
            </a:r>
            <a:r>
              <a:rPr lang="zh-CN" altLang="en-US" sz="2000" b="1" dirty="0" smtClean="0"/>
              <a:t>）</a:t>
            </a:r>
            <a:endParaRPr lang="zh-CN" altLang="en-US" sz="2000" b="1" dirty="0"/>
          </a:p>
        </p:txBody>
      </p:sp>
      <p:sp>
        <p:nvSpPr>
          <p:cNvPr id="23" name="圆角矩形 22"/>
          <p:cNvSpPr/>
          <p:nvPr/>
        </p:nvSpPr>
        <p:spPr>
          <a:xfrm>
            <a:off x="2339752" y="3270422"/>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solidFill>
                  <a:srgbClr val="C00000"/>
                </a:solidFill>
              </a:rPr>
              <a:t>蛋糕、食品</a:t>
            </a:r>
            <a:endParaRPr lang="zh-CN" altLang="en-US" sz="2000" b="1" dirty="0">
              <a:solidFill>
                <a:srgbClr val="C00000"/>
              </a:solidFill>
            </a:endParaRPr>
          </a:p>
        </p:txBody>
      </p:sp>
      <p:sp>
        <p:nvSpPr>
          <p:cNvPr id="24" name="圆角矩形 23"/>
          <p:cNvSpPr/>
          <p:nvPr/>
        </p:nvSpPr>
        <p:spPr>
          <a:xfrm>
            <a:off x="2356011"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solidFill>
                  <a:srgbClr val="C00000"/>
                </a:solidFill>
              </a:rPr>
              <a:t>图书</a:t>
            </a:r>
            <a:endParaRPr lang="zh-CN" altLang="en-US" sz="2000" b="1"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b="1" dirty="0"/>
              <a:t>蛋糕一般</a:t>
            </a:r>
            <a:r>
              <a:rPr lang="en-US" altLang="zh-CN" b="1" dirty="0"/>
              <a:t>1-2</a:t>
            </a:r>
            <a:r>
              <a:rPr lang="zh-CN" altLang="zh-CN" b="1" dirty="0"/>
              <a:t>只</a:t>
            </a:r>
            <a:r>
              <a:rPr lang="en-US" altLang="zh-CN" b="1" dirty="0"/>
              <a:t>/</a:t>
            </a:r>
            <a:r>
              <a:rPr lang="zh-CN" altLang="zh-CN" b="1" dirty="0"/>
              <a:t>次。单价不超过</a:t>
            </a:r>
            <a:r>
              <a:rPr lang="en-US" altLang="zh-CN" b="1" dirty="0"/>
              <a:t>300</a:t>
            </a:r>
            <a:r>
              <a:rPr lang="zh-CN" altLang="zh-CN" b="1" dirty="0"/>
              <a:t>元。</a:t>
            </a:r>
            <a:endParaRPr lang="zh-CN" altLang="en-US" b="1" dirty="0"/>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b="1" dirty="0" smtClean="0"/>
              <a:t>主题</a:t>
            </a:r>
            <a:r>
              <a:rPr lang="zh-CN" altLang="zh-CN" b="1" dirty="0"/>
              <a:t>活动相关的书籍</a:t>
            </a:r>
            <a:r>
              <a:rPr lang="zh-CN" altLang="zh-CN" b="1" dirty="0" smtClean="0"/>
              <a:t>，</a:t>
            </a:r>
            <a:r>
              <a:rPr lang="zh-CN" altLang="en-US" b="1" dirty="0" smtClean="0"/>
              <a:t>统一购买，</a:t>
            </a:r>
            <a:r>
              <a:rPr lang="zh-CN" altLang="zh-CN" b="1" dirty="0" smtClean="0"/>
              <a:t>附</a:t>
            </a:r>
            <a:r>
              <a:rPr lang="zh-CN" altLang="zh-CN" b="1" dirty="0"/>
              <a:t>书名清单</a:t>
            </a:r>
            <a:r>
              <a:rPr lang="zh-CN" altLang="zh-CN" b="1" dirty="0" smtClean="0"/>
              <a:t>。</a:t>
            </a:r>
            <a:endParaRPr lang="zh-CN" altLang="en-US" b="1" dirty="0"/>
          </a:p>
        </p:txBody>
      </p:sp>
      <p:sp>
        <p:nvSpPr>
          <p:cNvPr id="5" name="圆角矩形 4"/>
          <p:cNvSpPr/>
          <p:nvPr/>
        </p:nvSpPr>
        <p:spPr>
          <a:xfrm>
            <a:off x="700216" y="3286897"/>
            <a:ext cx="1565189" cy="10190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smtClean="0">
                <a:solidFill>
                  <a:srgbClr val="FFFF00"/>
                </a:solidFill>
              </a:rPr>
              <a:t>集体生日会</a:t>
            </a:r>
            <a:endParaRPr lang="zh-CN" altLang="en-US" sz="2000" b="1" dirty="0">
              <a:solidFill>
                <a:srgbClr val="FFFF00"/>
              </a:solidFill>
            </a:endParaRPr>
          </a:p>
        </p:txBody>
      </p:sp>
      <p:sp>
        <p:nvSpPr>
          <p:cNvPr id="9" name="圆角矩形 8"/>
          <p:cNvSpPr/>
          <p:nvPr/>
        </p:nvSpPr>
        <p:spPr>
          <a:xfrm>
            <a:off x="699243" y="4367712"/>
            <a:ext cx="1566162" cy="101425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smtClean="0">
                <a:solidFill>
                  <a:srgbClr val="FFFF00"/>
                </a:solidFill>
              </a:rPr>
              <a:t>读书活动</a:t>
            </a:r>
            <a:endParaRPr lang="zh-CN" altLang="en-US" sz="2400" b="1" dirty="0">
              <a:solidFill>
                <a:srgbClr val="FFFF00"/>
              </a:solidFill>
            </a:endParaRPr>
          </a:p>
        </p:txBody>
      </p:sp>
      <p:sp>
        <p:nvSpPr>
          <p:cNvPr id="15" name="TextBox 14"/>
          <p:cNvSpPr txBox="1"/>
          <p:nvPr/>
        </p:nvSpPr>
        <p:spPr>
          <a:xfrm>
            <a:off x="6228184" y="1052736"/>
            <a:ext cx="213003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会员活动支出</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2433565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2673" y="2348880"/>
            <a:ext cx="1568501" cy="163467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smtClean="0">
                <a:solidFill>
                  <a:srgbClr val="FFFF00"/>
                </a:solidFill>
              </a:rPr>
              <a:t>教学</a:t>
            </a:r>
            <a:r>
              <a:rPr lang="zh-CN" altLang="en-US" sz="2400" b="1" dirty="0">
                <a:solidFill>
                  <a:srgbClr val="FFFF00"/>
                </a:solidFill>
              </a:rPr>
              <a:t>技能竞赛、</a:t>
            </a:r>
            <a:r>
              <a:rPr lang="zh-CN" altLang="en-US" sz="2400" b="1" dirty="0" smtClean="0">
                <a:solidFill>
                  <a:srgbClr val="FFFF00"/>
                </a:solidFill>
              </a:rPr>
              <a:t>劳动竞赛</a:t>
            </a:r>
            <a:endParaRPr lang="zh-CN" altLang="en-US" sz="2400" b="1" dirty="0">
              <a:solidFill>
                <a:srgbClr val="FFFF00"/>
              </a:solidFill>
            </a:endParaRPr>
          </a:p>
        </p:txBody>
      </p:sp>
      <p:sp>
        <p:nvSpPr>
          <p:cNvPr id="11" name="圆角矩形 10"/>
          <p:cNvSpPr/>
          <p:nvPr/>
        </p:nvSpPr>
        <p:spPr>
          <a:xfrm>
            <a:off x="2313270" y="2348880"/>
            <a:ext cx="1749022" cy="162083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奖金</a:t>
            </a:r>
            <a:endParaRPr lang="zh-CN" altLang="en-US" sz="2800" b="1" dirty="0">
              <a:solidFill>
                <a:srgbClr val="C00000"/>
              </a:solidFill>
            </a:endParaRPr>
          </a:p>
        </p:txBody>
      </p:sp>
      <p:sp>
        <p:nvSpPr>
          <p:cNvPr id="12" name="圆角矩形 11"/>
          <p:cNvSpPr/>
          <p:nvPr/>
        </p:nvSpPr>
        <p:spPr>
          <a:xfrm>
            <a:off x="4102177" y="2348880"/>
            <a:ext cx="4578160" cy="16346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000" b="1" dirty="0"/>
              <a:t>奖励范围不得超过整个活动参与人数的三分之一，个人最高名次的奖励标准每人每项不超过</a:t>
            </a:r>
            <a:r>
              <a:rPr lang="en-US" altLang="zh-CN" sz="2000" b="1" dirty="0"/>
              <a:t>800</a:t>
            </a:r>
            <a:r>
              <a:rPr lang="zh-CN" altLang="en-US" sz="2000" b="1" dirty="0"/>
              <a:t>元，集体最高名次的奖励标准每人不超过</a:t>
            </a:r>
            <a:r>
              <a:rPr lang="en-US" altLang="zh-CN" sz="2000" b="1" dirty="0"/>
              <a:t>500</a:t>
            </a:r>
            <a:r>
              <a:rPr lang="zh-CN" altLang="en-US" sz="2000" b="1" dirty="0"/>
              <a:t>元，其它名次依次做相应的递减。</a:t>
            </a:r>
          </a:p>
        </p:txBody>
      </p:sp>
      <p:sp>
        <p:nvSpPr>
          <p:cNvPr id="23" name="圆角矩形 22"/>
          <p:cNvSpPr/>
          <p:nvPr/>
        </p:nvSpPr>
        <p:spPr>
          <a:xfrm>
            <a:off x="2298249" y="4507428"/>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solidFill>
                  <a:srgbClr val="C00000"/>
                </a:solidFill>
              </a:rPr>
              <a:t>场地费</a:t>
            </a:r>
            <a:endParaRPr lang="zh-CN" altLang="en-US" sz="2000" b="1" dirty="0">
              <a:solidFill>
                <a:srgbClr val="C00000"/>
              </a:solidFill>
            </a:endParaRPr>
          </a:p>
        </p:txBody>
      </p:sp>
      <p:sp>
        <p:nvSpPr>
          <p:cNvPr id="26" name="圆角矩形 25"/>
          <p:cNvSpPr/>
          <p:nvPr/>
        </p:nvSpPr>
        <p:spPr>
          <a:xfrm>
            <a:off x="4062292" y="4507428"/>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b="1" dirty="0"/>
              <a:t>校内会议室、场馆等开支，按校内标准。</a:t>
            </a:r>
          </a:p>
        </p:txBody>
      </p:sp>
      <p:sp>
        <p:nvSpPr>
          <p:cNvPr id="5" name="圆角矩形 4"/>
          <p:cNvSpPr/>
          <p:nvPr/>
        </p:nvSpPr>
        <p:spPr>
          <a:xfrm>
            <a:off x="722019" y="4509120"/>
            <a:ext cx="1565189" cy="10190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600" b="1" dirty="0" smtClean="0">
                <a:solidFill>
                  <a:srgbClr val="FFFF00"/>
                </a:solidFill>
              </a:rPr>
              <a:t>节日</a:t>
            </a:r>
            <a:r>
              <a:rPr lang="zh-CN" altLang="en-US" sz="1600" b="1" dirty="0">
                <a:solidFill>
                  <a:srgbClr val="FFFF00"/>
                </a:solidFill>
              </a:rPr>
              <a:t>服务</a:t>
            </a:r>
            <a:r>
              <a:rPr lang="zh-CN" altLang="en-US" sz="1600" b="1" dirty="0" smtClean="0">
                <a:solidFill>
                  <a:srgbClr val="FFFF00"/>
                </a:solidFill>
              </a:rPr>
              <a:t>活动</a:t>
            </a:r>
            <a:endParaRPr lang="zh-CN" altLang="en-US" sz="1600" b="1" dirty="0">
              <a:solidFill>
                <a:srgbClr val="FFFF00"/>
              </a:solidFill>
            </a:endParaRPr>
          </a:p>
        </p:txBody>
      </p:sp>
      <p:sp>
        <p:nvSpPr>
          <p:cNvPr id="13" name="TextBox 12"/>
          <p:cNvSpPr txBox="1"/>
          <p:nvPr/>
        </p:nvSpPr>
        <p:spPr>
          <a:xfrm>
            <a:off x="6228184" y="1052736"/>
            <a:ext cx="213003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会员活动支出</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2565162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276872"/>
            <a:ext cx="8229600" cy="3295268"/>
          </a:xfrm>
        </p:spPr>
        <p:txBody>
          <a:bodyPr>
            <a:normAutofit/>
          </a:bodyPr>
          <a:lstStyle/>
          <a:p>
            <a:pPr algn="l">
              <a:lnSpc>
                <a:spcPts val="4100"/>
              </a:lnSpc>
            </a:pPr>
            <a:r>
              <a:rPr lang="en-US" altLang="zh-CN" sz="3100" b="1" dirty="0" smtClean="0">
                <a:solidFill>
                  <a:srgbClr val="92D050"/>
                </a:solidFill>
                <a:latin typeface="楷体" panose="02010609060101010101" pitchFamily="49" charset="-122"/>
                <a:ea typeface="楷体" panose="02010609060101010101" pitchFamily="49" charset="-122"/>
              </a:rPr>
              <a:t>★</a:t>
            </a:r>
            <a:r>
              <a:rPr lang="zh-CN" altLang="zh-CN" sz="3100" b="1" dirty="0" smtClean="0">
                <a:solidFill>
                  <a:srgbClr val="0070C0"/>
                </a:solidFill>
                <a:latin typeface="楷体" pitchFamily="49" charset="-122"/>
                <a:ea typeface="楷体" pitchFamily="49" charset="-122"/>
              </a:rPr>
              <a:t>非文体的培训活动</a:t>
            </a:r>
            <a:r>
              <a:rPr lang="zh-CN" altLang="en-US" sz="3100" b="1" dirty="0" smtClean="0">
                <a:solidFill>
                  <a:srgbClr val="0070C0"/>
                </a:solidFill>
                <a:latin typeface="楷体" pitchFamily="49" charset="-122"/>
                <a:ea typeface="楷体" pitchFamily="49" charset="-122"/>
              </a:rPr>
              <a:t>（插花、茶道、烘焙等）尽量安排在校内 ，按实际用途开具发票，</a:t>
            </a:r>
            <a:r>
              <a:rPr lang="zh-CN" altLang="zh-CN" sz="3200" b="1" dirty="0" smtClean="0">
                <a:solidFill>
                  <a:srgbClr val="0070C0"/>
                </a:solidFill>
                <a:latin typeface="华文楷体" pitchFamily="2" charset="-122"/>
                <a:ea typeface="华文楷体" pitchFamily="2" charset="-122"/>
              </a:rPr>
              <a:t>注明数量、单价</a:t>
            </a:r>
            <a:r>
              <a:rPr lang="zh-CN" altLang="en-US" sz="3100" b="1" dirty="0" smtClean="0">
                <a:solidFill>
                  <a:srgbClr val="0070C0"/>
                </a:solidFill>
                <a:latin typeface="楷体" pitchFamily="49" charset="-122"/>
                <a:ea typeface="楷体" pitchFamily="49" charset="-122"/>
              </a:rPr>
              <a:t>。不能报销餐费、食品费。</a:t>
            </a:r>
            <a:r>
              <a:rPr lang="en-US" altLang="zh-CN" sz="3100" b="1" dirty="0" smtClean="0">
                <a:solidFill>
                  <a:srgbClr val="7030A0"/>
                </a:solidFill>
                <a:latin typeface="楷体" panose="02010609060101010101" pitchFamily="49" charset="-122"/>
                <a:ea typeface="楷体" panose="02010609060101010101" pitchFamily="49" charset="-122"/>
              </a:rPr>
              <a:t/>
            </a:r>
            <a:br>
              <a:rPr lang="en-US" altLang="zh-CN" sz="3100" b="1" dirty="0" smtClean="0">
                <a:solidFill>
                  <a:srgbClr val="7030A0"/>
                </a:solidFill>
                <a:latin typeface="楷体" panose="02010609060101010101" pitchFamily="49" charset="-122"/>
                <a:ea typeface="楷体" panose="02010609060101010101" pitchFamily="49" charset="-122"/>
              </a:rPr>
            </a:br>
            <a:r>
              <a:rPr lang="en-US" altLang="zh-CN" sz="2800" b="1" dirty="0" smtClean="0">
                <a:latin typeface="华文楷体" pitchFamily="2" charset="-122"/>
                <a:ea typeface="华文楷体" pitchFamily="2" charset="-122"/>
              </a:rPr>
              <a:t/>
            </a:r>
            <a:br>
              <a:rPr lang="en-US" altLang="zh-CN" sz="2800" b="1" dirty="0" smtClean="0">
                <a:latin typeface="华文楷体" pitchFamily="2" charset="-122"/>
                <a:ea typeface="华文楷体" pitchFamily="2" charset="-122"/>
              </a:rPr>
            </a:br>
            <a:r>
              <a:rPr lang="en-US" altLang="zh-CN" sz="2800" b="1" dirty="0" smtClean="0">
                <a:solidFill>
                  <a:srgbClr val="7030A0"/>
                </a:solidFill>
                <a:latin typeface="华文楷体" pitchFamily="2" charset="-122"/>
                <a:ea typeface="华文楷体" pitchFamily="2" charset="-122"/>
              </a:rPr>
              <a:t/>
            </a:r>
            <a:br>
              <a:rPr lang="en-US" altLang="zh-CN" sz="2800" b="1" dirty="0" smtClean="0">
                <a:solidFill>
                  <a:srgbClr val="7030A0"/>
                </a:solidFill>
                <a:latin typeface="华文楷体" pitchFamily="2" charset="-122"/>
                <a:ea typeface="华文楷体" pitchFamily="2" charset="-122"/>
              </a:rPr>
            </a:br>
            <a:endParaRPr lang="zh-CN" altLang="en-US" sz="2800" b="1" dirty="0">
              <a:solidFill>
                <a:srgbClr val="7030A0"/>
              </a:solidFill>
              <a:latin typeface="华文楷体" pitchFamily="2" charset="-122"/>
              <a:ea typeface="华文楷体"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9" name="椭圆形标注 8"/>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071678"/>
            <a:ext cx="8229600" cy="3500462"/>
          </a:xfrm>
        </p:spPr>
        <p:txBody>
          <a:bodyPr>
            <a:normAutofit/>
          </a:bodyPr>
          <a:lstStyle/>
          <a:p>
            <a:pPr>
              <a:lnSpc>
                <a:spcPct val="150000"/>
              </a:lnSpc>
            </a:pPr>
            <a:r>
              <a:rPr lang="en-US" altLang="zh-CN" sz="3600" b="1" dirty="0">
                <a:solidFill>
                  <a:srgbClr val="FF0000"/>
                </a:solidFill>
                <a:latin typeface="楷体" panose="02010609060101010101" pitchFamily="49" charset="-122"/>
                <a:ea typeface="楷体" panose="02010609060101010101" pitchFamily="49" charset="-122"/>
              </a:rPr>
              <a:t>4</a:t>
            </a:r>
            <a:r>
              <a:rPr lang="zh-CN" altLang="en-US" sz="3600" b="1" dirty="0" smtClean="0">
                <a:solidFill>
                  <a:srgbClr val="FF0000"/>
                </a:solidFill>
                <a:latin typeface="楷体" panose="02010609060101010101" pitchFamily="49" charset="-122"/>
                <a:ea typeface="楷体" panose="02010609060101010101" pitchFamily="49" charset="-122"/>
              </a:rPr>
              <a:t>、送温暖费</a:t>
            </a:r>
            <a:r>
              <a:rPr lang="en-US" altLang="zh-CN" sz="3600" b="1" dirty="0" smtClean="0">
                <a:solidFill>
                  <a:srgbClr val="FF0000"/>
                </a:solidFill>
                <a:latin typeface="楷体" panose="02010609060101010101" pitchFamily="49" charset="-122"/>
                <a:ea typeface="楷体" panose="02010609060101010101" pitchFamily="49" charset="-122"/>
              </a:rPr>
              <a:t/>
            </a:r>
            <a:br>
              <a:rPr lang="en-US" altLang="zh-CN" sz="3600" b="1" dirty="0" smtClean="0">
                <a:solidFill>
                  <a:srgbClr val="FF0000"/>
                </a:solidFill>
                <a:latin typeface="楷体" panose="02010609060101010101" pitchFamily="49" charset="-122"/>
                <a:ea typeface="楷体" panose="02010609060101010101" pitchFamily="49" charset="-122"/>
              </a:rPr>
            </a:br>
            <a:r>
              <a:rPr lang="en-US" altLang="zh-CN" sz="3100" b="1" dirty="0" smtClean="0">
                <a:solidFill>
                  <a:srgbClr val="00B0F0"/>
                </a:solidFill>
              </a:rPr>
              <a:t>2018</a:t>
            </a:r>
            <a:r>
              <a:rPr lang="zh-CN" altLang="en-US" sz="3100" b="1" dirty="0" smtClean="0">
                <a:solidFill>
                  <a:srgbClr val="00B0F0"/>
                </a:solidFill>
              </a:rPr>
              <a:t>年标准：</a:t>
            </a:r>
            <a:r>
              <a:rPr lang="en-US" altLang="zh-CN" sz="3100" b="1" dirty="0" smtClean="0">
                <a:solidFill>
                  <a:srgbClr val="00B0F0"/>
                </a:solidFill>
              </a:rPr>
              <a:t>50</a:t>
            </a:r>
            <a:r>
              <a:rPr lang="zh-CN" altLang="en-US" sz="3100" b="1" dirty="0" smtClean="0">
                <a:solidFill>
                  <a:srgbClr val="00B0F0"/>
                </a:solidFill>
              </a:rPr>
              <a:t>元</a:t>
            </a:r>
            <a:r>
              <a:rPr lang="en-US" altLang="zh-CN" sz="3100" b="1" dirty="0" smtClean="0">
                <a:solidFill>
                  <a:srgbClr val="00B0F0"/>
                </a:solidFill>
              </a:rPr>
              <a:t>/</a:t>
            </a:r>
            <a:r>
              <a:rPr lang="zh-CN" altLang="en-US" sz="3100" b="1" dirty="0" smtClean="0">
                <a:solidFill>
                  <a:srgbClr val="00B0F0"/>
                </a:solidFill>
              </a:rPr>
              <a:t>人</a:t>
            </a: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5187"/>
            <a:ext cx="1568501" cy="10546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FFFF00"/>
                </a:solidFill>
              </a:rPr>
              <a:t>结婚生育</a:t>
            </a:r>
            <a:endParaRPr lang="zh-CN" altLang="en-US" sz="2400"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dirty="0" smtClean="0">
                <a:solidFill>
                  <a:srgbClr val="C00000"/>
                </a:solidFill>
              </a:rPr>
              <a:t>实物</a:t>
            </a:r>
            <a:endParaRPr lang="zh-CN" altLang="en-US" sz="2800"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000" dirty="0"/>
              <a:t>不超过</a:t>
            </a:r>
            <a:r>
              <a:rPr lang="en-US" altLang="zh-CN" sz="2000" dirty="0"/>
              <a:t>500</a:t>
            </a:r>
            <a:r>
              <a:rPr lang="zh-CN" altLang="en-US" sz="2000" dirty="0"/>
              <a:t>元，不得现金慰问</a:t>
            </a:r>
            <a:r>
              <a:rPr lang="zh-CN" altLang="en-US" sz="2000" dirty="0" smtClean="0"/>
              <a:t>。生育慰问不分男女，同一单位，双份慰问。</a:t>
            </a:r>
            <a:endParaRPr lang="zh-CN" altLang="en-US" sz="2000" dirty="0"/>
          </a:p>
        </p:txBody>
      </p:sp>
      <p:sp>
        <p:nvSpPr>
          <p:cNvPr id="23" name="圆角矩形 22"/>
          <p:cNvSpPr/>
          <p:nvPr/>
        </p:nvSpPr>
        <p:spPr>
          <a:xfrm>
            <a:off x="2339752" y="3270422"/>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dirty="0" smtClean="0">
                <a:solidFill>
                  <a:srgbClr val="C00000"/>
                </a:solidFill>
              </a:rPr>
              <a:t>现金、实物</a:t>
            </a:r>
            <a:endParaRPr lang="zh-CN" altLang="en-US" sz="2000" dirty="0">
              <a:solidFill>
                <a:srgbClr val="C00000"/>
              </a:solidFill>
            </a:endParaRPr>
          </a:p>
        </p:txBody>
      </p:sp>
      <p:sp>
        <p:nvSpPr>
          <p:cNvPr id="24" name="圆角矩形 23"/>
          <p:cNvSpPr/>
          <p:nvPr/>
        </p:nvSpPr>
        <p:spPr>
          <a:xfrm>
            <a:off x="2356011"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dirty="0" smtClean="0">
                <a:solidFill>
                  <a:srgbClr val="C00000"/>
                </a:solidFill>
              </a:rPr>
              <a:t>纪念品</a:t>
            </a:r>
            <a:endParaRPr lang="zh-CN" altLang="en-US" sz="2000"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dirty="0"/>
              <a:t>不超过</a:t>
            </a:r>
            <a:r>
              <a:rPr lang="en-US" altLang="zh-CN" dirty="0"/>
              <a:t>1000</a:t>
            </a:r>
            <a:r>
              <a:rPr lang="zh-CN" altLang="en-US" dirty="0"/>
              <a:t>元，</a:t>
            </a:r>
            <a:r>
              <a:rPr lang="zh-CN" altLang="en-US" dirty="0">
                <a:solidFill>
                  <a:srgbClr val="FF0000"/>
                </a:solidFill>
              </a:rPr>
              <a:t>附</a:t>
            </a:r>
            <a:r>
              <a:rPr lang="zh-CN" altLang="en-US" dirty="0" smtClean="0">
                <a:solidFill>
                  <a:srgbClr val="FF0000"/>
                </a:solidFill>
              </a:rPr>
              <a:t>入院或出院记录</a:t>
            </a:r>
            <a:r>
              <a:rPr lang="zh-CN" altLang="en-US" dirty="0"/>
              <a:t>。同一会员同一病种当年多次住院，慰问一次为限</a:t>
            </a:r>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dirty="0"/>
              <a:t>价值不超过</a:t>
            </a:r>
            <a:r>
              <a:rPr lang="en-US" altLang="zh-CN" dirty="0"/>
              <a:t>1000</a:t>
            </a:r>
            <a:r>
              <a:rPr lang="zh-CN" altLang="en-US" dirty="0" smtClean="0"/>
              <a:t>元实物</a:t>
            </a:r>
            <a:r>
              <a:rPr lang="zh-CN" altLang="zh-CN" dirty="0" smtClean="0"/>
              <a:t>。</a:t>
            </a:r>
            <a:endParaRPr lang="zh-CN" altLang="en-US" dirty="0"/>
          </a:p>
        </p:txBody>
      </p:sp>
      <p:sp>
        <p:nvSpPr>
          <p:cNvPr id="5" name="圆角矩形 4"/>
          <p:cNvSpPr/>
          <p:nvPr/>
        </p:nvSpPr>
        <p:spPr>
          <a:xfrm>
            <a:off x="700216" y="3286897"/>
            <a:ext cx="1565189" cy="10190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dirty="0" smtClean="0">
                <a:solidFill>
                  <a:srgbClr val="FFFF00"/>
                </a:solidFill>
              </a:rPr>
              <a:t>生病住院</a:t>
            </a:r>
            <a:endParaRPr lang="zh-CN" altLang="en-US" sz="2000" dirty="0">
              <a:solidFill>
                <a:srgbClr val="FFFF00"/>
              </a:solidFill>
            </a:endParaRPr>
          </a:p>
        </p:txBody>
      </p:sp>
      <p:sp>
        <p:nvSpPr>
          <p:cNvPr id="9" name="圆角矩形 8"/>
          <p:cNvSpPr/>
          <p:nvPr/>
        </p:nvSpPr>
        <p:spPr>
          <a:xfrm>
            <a:off x="699243" y="4367712"/>
            <a:ext cx="1566162" cy="101425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FFFF00"/>
                </a:solidFill>
              </a:rPr>
              <a:t>退休</a:t>
            </a:r>
            <a:endParaRPr lang="zh-CN" altLang="en-US" sz="2400" dirty="0">
              <a:solidFill>
                <a:srgbClr val="FFFF00"/>
              </a:solidFill>
            </a:endParaRPr>
          </a:p>
        </p:txBody>
      </p:sp>
      <p:sp>
        <p:nvSpPr>
          <p:cNvPr id="4" name="圆角矩形 3"/>
          <p:cNvSpPr/>
          <p:nvPr/>
        </p:nvSpPr>
        <p:spPr>
          <a:xfrm>
            <a:off x="699244" y="5445828"/>
            <a:ext cx="1566162" cy="103939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FFFF00"/>
                </a:solidFill>
              </a:rPr>
              <a:t>去世</a:t>
            </a:r>
            <a:endParaRPr lang="zh-CN" altLang="en-US" sz="2400" dirty="0">
              <a:solidFill>
                <a:srgbClr val="FFFF00"/>
              </a:solidFill>
            </a:endParaRPr>
          </a:p>
        </p:txBody>
      </p:sp>
      <p:sp>
        <p:nvSpPr>
          <p:cNvPr id="13" name="圆角矩形 12"/>
          <p:cNvSpPr/>
          <p:nvPr/>
        </p:nvSpPr>
        <p:spPr>
          <a:xfrm>
            <a:off x="2356011" y="5452215"/>
            <a:ext cx="1671753" cy="9959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dirty="0" smtClean="0">
                <a:solidFill>
                  <a:srgbClr val="C00000"/>
                </a:solidFill>
              </a:rPr>
              <a:t>现金</a:t>
            </a:r>
            <a:endParaRPr lang="zh-CN" altLang="en-US" sz="2400" dirty="0">
              <a:solidFill>
                <a:srgbClr val="C00000"/>
              </a:solidFill>
            </a:endParaRPr>
          </a:p>
        </p:txBody>
      </p:sp>
      <p:sp>
        <p:nvSpPr>
          <p:cNvPr id="14" name="圆角矩形 13"/>
          <p:cNvSpPr/>
          <p:nvPr/>
        </p:nvSpPr>
        <p:spPr>
          <a:xfrm>
            <a:off x="4113185" y="5452214"/>
            <a:ext cx="4584385" cy="995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dirty="0"/>
              <a:t>会员去世时，给予不超过</a:t>
            </a:r>
            <a:r>
              <a:rPr lang="en-US" altLang="zh-CN" dirty="0"/>
              <a:t>2000 </a:t>
            </a:r>
            <a:r>
              <a:rPr lang="zh-CN" altLang="en-US" dirty="0"/>
              <a:t>元的慰问金，其直系亲属（限于配偶、父母、子女）去世时，给予不超过</a:t>
            </a:r>
            <a:r>
              <a:rPr lang="en-US" altLang="zh-CN" dirty="0"/>
              <a:t>1000</a:t>
            </a:r>
            <a:r>
              <a:rPr lang="zh-CN" altLang="en-US" dirty="0"/>
              <a:t>元的慰问金。</a:t>
            </a:r>
          </a:p>
        </p:txBody>
      </p:sp>
      <p:sp>
        <p:nvSpPr>
          <p:cNvPr id="18" name="TextBox 17"/>
          <p:cNvSpPr txBox="1"/>
          <p:nvPr/>
        </p:nvSpPr>
        <p:spPr>
          <a:xfrm>
            <a:off x="6948264" y="1052736"/>
            <a:ext cx="140995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送温暖费</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21064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071678"/>
            <a:ext cx="8229600" cy="3500462"/>
          </a:xfrm>
        </p:spPr>
        <p:txBody>
          <a:bodyPr>
            <a:normAutofit/>
          </a:bodyPr>
          <a:lstStyle/>
          <a:p>
            <a:pPr>
              <a:lnSpc>
                <a:spcPct val="150000"/>
              </a:lnSpc>
            </a:pPr>
            <a:r>
              <a:rPr lang="en-US" altLang="zh-CN" sz="3600" b="1" dirty="0" smtClean="0">
                <a:solidFill>
                  <a:srgbClr val="FF0000"/>
                </a:solidFill>
                <a:latin typeface="楷体" panose="02010609060101010101" pitchFamily="49" charset="-122"/>
                <a:ea typeface="楷体" panose="02010609060101010101" pitchFamily="49" charset="-122"/>
              </a:rPr>
              <a:t>5</a:t>
            </a:r>
            <a:r>
              <a:rPr lang="zh-CN" altLang="en-US" sz="3600" b="1" dirty="0" smtClean="0">
                <a:solidFill>
                  <a:srgbClr val="FF0000"/>
                </a:solidFill>
                <a:latin typeface="楷体" panose="02010609060101010101" pitchFamily="49" charset="-122"/>
                <a:ea typeface="楷体" panose="02010609060101010101" pitchFamily="49" charset="-122"/>
              </a:rPr>
              <a:t>、女工活动费</a:t>
            </a:r>
            <a:r>
              <a:rPr lang="en-US" altLang="zh-CN" sz="3600" b="1" dirty="0" smtClean="0">
                <a:solidFill>
                  <a:srgbClr val="FF0000"/>
                </a:solidFill>
                <a:latin typeface="楷体" panose="02010609060101010101" pitchFamily="49" charset="-122"/>
                <a:ea typeface="楷体" panose="02010609060101010101" pitchFamily="49" charset="-122"/>
              </a:rPr>
              <a:t/>
            </a:r>
            <a:br>
              <a:rPr lang="en-US" altLang="zh-CN" sz="3600" b="1" dirty="0" smtClean="0">
                <a:solidFill>
                  <a:srgbClr val="FF0000"/>
                </a:solidFill>
                <a:latin typeface="楷体" panose="02010609060101010101" pitchFamily="49" charset="-122"/>
                <a:ea typeface="楷体" panose="02010609060101010101" pitchFamily="49" charset="-122"/>
              </a:rPr>
            </a:br>
            <a:r>
              <a:rPr lang="en-US" altLang="zh-CN" sz="3100" b="1" dirty="0" smtClean="0">
                <a:solidFill>
                  <a:srgbClr val="00B0F0"/>
                </a:solidFill>
              </a:rPr>
              <a:t>2018</a:t>
            </a:r>
            <a:r>
              <a:rPr lang="zh-CN" altLang="en-US" sz="3100" b="1" dirty="0" smtClean="0">
                <a:solidFill>
                  <a:srgbClr val="00B0F0"/>
                </a:solidFill>
              </a:rPr>
              <a:t>年标准：</a:t>
            </a:r>
            <a:r>
              <a:rPr lang="en-US" altLang="zh-CN" sz="3100" b="1" dirty="0" smtClean="0">
                <a:solidFill>
                  <a:srgbClr val="00B0F0"/>
                </a:solidFill>
              </a:rPr>
              <a:t>100</a:t>
            </a:r>
            <a:r>
              <a:rPr lang="zh-CN" altLang="en-US" sz="3100" b="1" dirty="0" smtClean="0">
                <a:solidFill>
                  <a:srgbClr val="00B0F0"/>
                </a:solidFill>
              </a:rPr>
              <a:t>元</a:t>
            </a:r>
            <a:r>
              <a:rPr lang="en-US" altLang="zh-CN" sz="3100" b="1" dirty="0" smtClean="0">
                <a:solidFill>
                  <a:srgbClr val="00B0F0"/>
                </a:solidFill>
              </a:rPr>
              <a:t>/</a:t>
            </a:r>
            <a:r>
              <a:rPr lang="zh-CN" altLang="en-US" sz="3100" b="1" dirty="0" smtClean="0">
                <a:solidFill>
                  <a:srgbClr val="00B0F0"/>
                </a:solidFill>
              </a:rPr>
              <a:t>人</a:t>
            </a: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Tree>
    <p:extLst>
      <p:ext uri="{BB962C8B-B14F-4D97-AF65-F5344CB8AC3E}">
        <p14:creationId xmlns:p14="http://schemas.microsoft.com/office/powerpoint/2010/main" val="23894603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2673" y="2348881"/>
            <a:ext cx="1568501"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smtClean="0">
                <a:solidFill>
                  <a:srgbClr val="FFFF00"/>
                </a:solidFill>
              </a:rPr>
              <a:t>户外健身活动</a:t>
            </a:r>
            <a:endParaRPr lang="zh-CN" altLang="en-US" sz="2400" b="1" dirty="0">
              <a:solidFill>
                <a:srgbClr val="FFFF00"/>
              </a:solidFill>
            </a:endParaRPr>
          </a:p>
        </p:txBody>
      </p:sp>
      <p:sp>
        <p:nvSpPr>
          <p:cNvPr id="11" name="圆角矩形 10"/>
          <p:cNvSpPr/>
          <p:nvPr/>
        </p:nvSpPr>
        <p:spPr>
          <a:xfrm>
            <a:off x="2313270" y="2348880"/>
            <a:ext cx="1749022" cy="162083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纪念品</a:t>
            </a:r>
            <a:endParaRPr lang="zh-CN" altLang="en-US" sz="2800" b="1" dirty="0">
              <a:solidFill>
                <a:srgbClr val="C00000"/>
              </a:solidFill>
            </a:endParaRPr>
          </a:p>
        </p:txBody>
      </p:sp>
      <p:sp>
        <p:nvSpPr>
          <p:cNvPr id="12" name="圆角矩形 11"/>
          <p:cNvSpPr/>
          <p:nvPr/>
        </p:nvSpPr>
        <p:spPr>
          <a:xfrm>
            <a:off x="4102177" y="2348880"/>
            <a:ext cx="4578160" cy="16346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000" b="1" dirty="0"/>
              <a:t>凡参加者可发放不超过</a:t>
            </a:r>
            <a:r>
              <a:rPr lang="en-US" altLang="zh-CN" sz="2000" b="1" dirty="0"/>
              <a:t>100</a:t>
            </a:r>
            <a:r>
              <a:rPr lang="zh-CN" altLang="en-US" sz="2000" b="1" dirty="0"/>
              <a:t>元</a:t>
            </a:r>
            <a:r>
              <a:rPr lang="en-US" altLang="zh-CN" sz="2000" b="1" dirty="0"/>
              <a:t>/</a:t>
            </a:r>
            <a:r>
              <a:rPr lang="zh-CN" altLang="en-US" sz="2000" b="1" dirty="0"/>
              <a:t>人的日用品，不参加者不发放。不能购买食品</a:t>
            </a:r>
            <a:r>
              <a:rPr lang="zh-CN" altLang="en-US" sz="2000" b="1" dirty="0" smtClean="0"/>
              <a:t>。（签名单）</a:t>
            </a:r>
            <a:endParaRPr lang="zh-CN" altLang="en-US" sz="2000" b="1" dirty="0"/>
          </a:p>
        </p:txBody>
      </p:sp>
      <p:sp>
        <p:nvSpPr>
          <p:cNvPr id="23" name="圆角矩形 22"/>
          <p:cNvSpPr/>
          <p:nvPr/>
        </p:nvSpPr>
        <p:spPr>
          <a:xfrm>
            <a:off x="2298249" y="4311974"/>
            <a:ext cx="1688012" cy="12161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solidFill>
                  <a:srgbClr val="C00000"/>
                </a:solidFill>
              </a:rPr>
              <a:t>电影票</a:t>
            </a:r>
            <a:endParaRPr lang="zh-CN" altLang="en-US" sz="2000" b="1" dirty="0">
              <a:solidFill>
                <a:srgbClr val="C00000"/>
              </a:solidFill>
            </a:endParaRPr>
          </a:p>
        </p:txBody>
      </p:sp>
      <p:sp>
        <p:nvSpPr>
          <p:cNvPr id="26" name="圆角矩形 25"/>
          <p:cNvSpPr/>
          <p:nvPr/>
        </p:nvSpPr>
        <p:spPr>
          <a:xfrm>
            <a:off x="4062292" y="4398348"/>
            <a:ext cx="4614164" cy="11298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不超过</a:t>
            </a:r>
            <a:r>
              <a:rPr lang="en-US" altLang="zh-CN" b="1" dirty="0"/>
              <a:t>100</a:t>
            </a:r>
            <a:r>
              <a:rPr lang="zh-CN" altLang="en-US" b="1" dirty="0"/>
              <a:t>元</a:t>
            </a:r>
            <a:r>
              <a:rPr lang="en-US" altLang="zh-CN" b="1" dirty="0"/>
              <a:t>/</a:t>
            </a:r>
            <a:r>
              <a:rPr lang="zh-CN" altLang="en-US" b="1" dirty="0"/>
              <a:t>人。不能购买电影充值卡</a:t>
            </a:r>
            <a:r>
              <a:rPr lang="zh-CN" altLang="en-US" dirty="0" smtClean="0"/>
              <a:t>。</a:t>
            </a:r>
            <a:r>
              <a:rPr lang="zh-CN" altLang="en-US" b="1" dirty="0" smtClean="0"/>
              <a:t>（签名单）</a:t>
            </a:r>
            <a:endParaRPr lang="zh-CN" altLang="en-US" b="1" dirty="0"/>
          </a:p>
        </p:txBody>
      </p:sp>
      <p:sp>
        <p:nvSpPr>
          <p:cNvPr id="5" name="圆角矩形 4"/>
          <p:cNvSpPr/>
          <p:nvPr/>
        </p:nvSpPr>
        <p:spPr>
          <a:xfrm>
            <a:off x="687985" y="4311973"/>
            <a:ext cx="1565189" cy="12161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FFFF00"/>
                </a:solidFill>
              </a:rPr>
              <a:t>观影活动</a:t>
            </a:r>
            <a:endParaRPr lang="zh-CN" altLang="en-US" sz="2400" dirty="0">
              <a:solidFill>
                <a:srgbClr val="FFFF00"/>
              </a:solidFill>
            </a:endParaRPr>
          </a:p>
        </p:txBody>
      </p:sp>
      <p:sp>
        <p:nvSpPr>
          <p:cNvPr id="13" name="TextBox 12"/>
          <p:cNvSpPr txBox="1"/>
          <p:nvPr/>
        </p:nvSpPr>
        <p:spPr>
          <a:xfrm>
            <a:off x="6588224" y="1052736"/>
            <a:ext cx="176999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女工活动费</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6972029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714488"/>
            <a:ext cx="8229600" cy="4738848"/>
          </a:xfrm>
        </p:spPr>
        <p:txBody>
          <a:bodyPr>
            <a:normAutofit/>
          </a:bodyPr>
          <a:lstStyle/>
          <a:p>
            <a:pPr algn="l">
              <a:lnSpc>
                <a:spcPts val="3700"/>
              </a:lnSpc>
            </a:pPr>
            <a:r>
              <a:rPr lang="en-US" altLang="zh-CN" sz="3600" b="1" dirty="0" smtClean="0">
                <a:solidFill>
                  <a:srgbClr val="7030A0"/>
                </a:solidFill>
                <a:latin typeface="楷体" panose="02010609060101010101" pitchFamily="49" charset="-122"/>
                <a:ea typeface="楷体" panose="02010609060101010101" pitchFamily="49" charset="-122"/>
              </a:rPr>
              <a:t/>
            </a:r>
            <a:br>
              <a:rPr lang="en-US" altLang="zh-CN" sz="3600" b="1" dirty="0" smtClean="0">
                <a:solidFill>
                  <a:srgbClr val="7030A0"/>
                </a:solidFill>
                <a:latin typeface="楷体" panose="02010609060101010101" pitchFamily="49" charset="-122"/>
                <a:ea typeface="楷体" panose="02010609060101010101" pitchFamily="49" charset="-122"/>
              </a:rPr>
            </a:br>
            <a:r>
              <a:rPr lang="en-US" altLang="zh-CN" sz="3100" b="1" dirty="0">
                <a:solidFill>
                  <a:srgbClr val="0070C0"/>
                </a:solidFill>
                <a:latin typeface="华文楷体" pitchFamily="2" charset="-122"/>
                <a:ea typeface="华文楷体" pitchFamily="2" charset="-122"/>
              </a:rPr>
              <a:t/>
            </a:r>
            <a:br>
              <a:rPr lang="en-US" altLang="zh-CN" sz="3100" b="1" dirty="0">
                <a:solidFill>
                  <a:srgbClr val="0070C0"/>
                </a:solidFill>
                <a:latin typeface="华文楷体" pitchFamily="2" charset="-122"/>
                <a:ea typeface="华文楷体" pitchFamily="2" charset="-122"/>
              </a:rPr>
            </a:br>
            <a:r>
              <a:rPr lang="en-US" altLang="zh-CN" sz="3100" b="1" dirty="0" smtClean="0">
                <a:solidFill>
                  <a:srgbClr val="0070C0"/>
                </a:solidFill>
                <a:latin typeface="华文楷体" pitchFamily="2" charset="-122"/>
                <a:ea typeface="华文楷体" pitchFamily="2" charset="-122"/>
              </a:rPr>
              <a:t/>
            </a:r>
            <a:br>
              <a:rPr lang="en-US" altLang="zh-CN" sz="3100" b="1" dirty="0" smtClean="0">
                <a:solidFill>
                  <a:srgbClr val="0070C0"/>
                </a:solidFill>
                <a:latin typeface="华文楷体" pitchFamily="2" charset="-122"/>
                <a:ea typeface="华文楷体" pitchFamily="2" charset="-122"/>
              </a:rPr>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10" name="圆角矩形 9"/>
          <p:cNvSpPr/>
          <p:nvPr/>
        </p:nvSpPr>
        <p:spPr>
          <a:xfrm>
            <a:off x="699243" y="2128992"/>
            <a:ext cx="1568501" cy="325297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800" b="1" dirty="0" smtClean="0">
                <a:solidFill>
                  <a:srgbClr val="FFFF00"/>
                </a:solidFill>
              </a:rPr>
              <a:t>讲</a:t>
            </a:r>
            <a:endParaRPr lang="en-US" altLang="zh-CN" sz="2800" b="1" dirty="0" smtClean="0">
              <a:solidFill>
                <a:srgbClr val="FFFF00"/>
              </a:solidFill>
            </a:endParaRPr>
          </a:p>
          <a:p>
            <a:pPr algn="ctr"/>
            <a:r>
              <a:rPr lang="zh-CN" altLang="en-US" sz="2800" b="1" dirty="0" smtClean="0">
                <a:solidFill>
                  <a:srgbClr val="FFFF00"/>
                </a:solidFill>
              </a:rPr>
              <a:t>座</a:t>
            </a:r>
            <a:endParaRPr lang="en-US" altLang="zh-CN" sz="2800" b="1" dirty="0" smtClean="0">
              <a:solidFill>
                <a:srgbClr val="FFFF00"/>
              </a:solidFill>
            </a:endParaRPr>
          </a:p>
          <a:p>
            <a:pPr algn="ctr"/>
            <a:r>
              <a:rPr lang="zh-CN" altLang="en-US" sz="2800" b="1" dirty="0" smtClean="0">
                <a:solidFill>
                  <a:srgbClr val="FFFF00"/>
                </a:solidFill>
              </a:rPr>
              <a:t>培</a:t>
            </a:r>
            <a:endParaRPr lang="en-US" altLang="zh-CN" sz="2800" b="1" dirty="0" smtClean="0">
              <a:solidFill>
                <a:srgbClr val="FFFF00"/>
              </a:solidFill>
            </a:endParaRPr>
          </a:p>
          <a:p>
            <a:pPr algn="ctr"/>
            <a:r>
              <a:rPr lang="zh-CN" altLang="en-US" sz="2800" b="1" dirty="0" smtClean="0">
                <a:solidFill>
                  <a:srgbClr val="FFFF00"/>
                </a:solidFill>
              </a:rPr>
              <a:t>训</a:t>
            </a:r>
            <a:endParaRPr lang="zh-CN" altLang="en-US" sz="2800" b="1" dirty="0">
              <a:solidFill>
                <a:srgbClr val="FFFF00"/>
              </a:solidFill>
            </a:endParaRPr>
          </a:p>
        </p:txBody>
      </p:sp>
      <p:sp>
        <p:nvSpPr>
          <p:cNvPr id="11" name="圆角矩形 10"/>
          <p:cNvSpPr/>
          <p:nvPr/>
        </p:nvSpPr>
        <p:spPr>
          <a:xfrm>
            <a:off x="2267744" y="2125188"/>
            <a:ext cx="1749022" cy="105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solidFill>
                  <a:srgbClr val="C00000"/>
                </a:solidFill>
              </a:rPr>
              <a:t>讲课费</a:t>
            </a:r>
            <a:endParaRPr lang="zh-CN" altLang="en-US" sz="2800" b="1" dirty="0">
              <a:solidFill>
                <a:srgbClr val="C00000"/>
              </a:solidFill>
            </a:endParaRPr>
          </a:p>
        </p:txBody>
      </p:sp>
      <p:sp>
        <p:nvSpPr>
          <p:cNvPr id="12" name="圆角矩形 11"/>
          <p:cNvSpPr/>
          <p:nvPr/>
        </p:nvSpPr>
        <p:spPr>
          <a:xfrm>
            <a:off x="4098296" y="2183918"/>
            <a:ext cx="4578160" cy="1040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2000" b="1" dirty="0"/>
              <a:t>讲课费一般讲座按不超过</a:t>
            </a:r>
            <a:r>
              <a:rPr lang="en-US" altLang="zh-CN" sz="2000" b="1" dirty="0"/>
              <a:t>300</a:t>
            </a:r>
            <a:r>
              <a:rPr lang="zh-CN" altLang="en-US" sz="2000" b="1" dirty="0"/>
              <a:t>元</a:t>
            </a:r>
            <a:r>
              <a:rPr lang="en-US" altLang="zh-CN" sz="2000" b="1" dirty="0"/>
              <a:t>/</a:t>
            </a:r>
            <a:r>
              <a:rPr lang="zh-CN" altLang="en-US" sz="2000" b="1" dirty="0"/>
              <a:t>次开支，专家级讲座</a:t>
            </a:r>
            <a:r>
              <a:rPr lang="zh-CN" altLang="en-US" sz="2000" b="1" dirty="0" smtClean="0"/>
              <a:t>按</a:t>
            </a:r>
            <a:r>
              <a:rPr lang="en-US" altLang="zh-CN" sz="2000" b="1" dirty="0" smtClean="0"/>
              <a:t>500</a:t>
            </a:r>
            <a:r>
              <a:rPr lang="zh-CN" altLang="en-US" sz="2000" b="1" dirty="0" smtClean="0"/>
              <a:t>元</a:t>
            </a:r>
            <a:r>
              <a:rPr lang="en-US" altLang="zh-CN" sz="2000" b="1" dirty="0" smtClean="0"/>
              <a:t>/</a:t>
            </a:r>
            <a:r>
              <a:rPr lang="zh-CN" altLang="en-US" sz="2000" b="1" dirty="0" smtClean="0"/>
              <a:t>次开支。</a:t>
            </a:r>
            <a:endParaRPr lang="zh-CN" altLang="en-US" sz="2000" b="1" dirty="0"/>
          </a:p>
        </p:txBody>
      </p:sp>
      <p:sp>
        <p:nvSpPr>
          <p:cNvPr id="23" name="圆角矩形 22"/>
          <p:cNvSpPr/>
          <p:nvPr/>
        </p:nvSpPr>
        <p:spPr>
          <a:xfrm>
            <a:off x="2339752" y="3270422"/>
            <a:ext cx="1688012" cy="102074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rgbClr val="C00000"/>
                </a:solidFill>
              </a:rPr>
              <a:t>场租费</a:t>
            </a:r>
            <a:endParaRPr lang="zh-CN" altLang="en-US" sz="2400" b="1" dirty="0">
              <a:solidFill>
                <a:srgbClr val="C00000"/>
              </a:solidFill>
            </a:endParaRPr>
          </a:p>
        </p:txBody>
      </p:sp>
      <p:sp>
        <p:nvSpPr>
          <p:cNvPr id="24" name="圆角矩形 23"/>
          <p:cNvSpPr/>
          <p:nvPr/>
        </p:nvSpPr>
        <p:spPr>
          <a:xfrm>
            <a:off x="2356011" y="4367713"/>
            <a:ext cx="1655493" cy="9986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solidFill>
                  <a:srgbClr val="C00000"/>
                </a:solidFill>
              </a:rPr>
              <a:t>材料费</a:t>
            </a:r>
            <a:endParaRPr lang="zh-CN" altLang="en-US" sz="2000" b="1" dirty="0">
              <a:solidFill>
                <a:srgbClr val="C00000"/>
              </a:solidFill>
            </a:endParaRPr>
          </a:p>
        </p:txBody>
      </p:sp>
      <p:sp>
        <p:nvSpPr>
          <p:cNvPr id="26" name="圆角矩形 25"/>
          <p:cNvSpPr/>
          <p:nvPr/>
        </p:nvSpPr>
        <p:spPr>
          <a:xfrm>
            <a:off x="4098296" y="3285205"/>
            <a:ext cx="4614164" cy="1020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a:t>活动一般安排在校内，场租费按学校有关规定执行。</a:t>
            </a:r>
          </a:p>
        </p:txBody>
      </p:sp>
      <p:sp>
        <p:nvSpPr>
          <p:cNvPr id="27" name="圆角矩形 26"/>
          <p:cNvSpPr/>
          <p:nvPr/>
        </p:nvSpPr>
        <p:spPr>
          <a:xfrm>
            <a:off x="4098296" y="4352098"/>
            <a:ext cx="4578160" cy="10298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b="1" dirty="0" smtClean="0"/>
              <a:t>如实</a:t>
            </a:r>
            <a:r>
              <a:rPr lang="zh-CN" altLang="en-US" b="1" dirty="0"/>
              <a:t>开具发票，注明单价、数量，不能开具食品费、蛋糕费。</a:t>
            </a:r>
          </a:p>
        </p:txBody>
      </p:sp>
      <p:sp>
        <p:nvSpPr>
          <p:cNvPr id="14" name="TextBox 13"/>
          <p:cNvSpPr txBox="1"/>
          <p:nvPr/>
        </p:nvSpPr>
        <p:spPr>
          <a:xfrm>
            <a:off x="6588224" y="1052736"/>
            <a:ext cx="176999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smtClean="0">
                <a:solidFill>
                  <a:schemeClr val="accent2">
                    <a:lumMod val="75000"/>
                  </a:schemeClr>
                </a:solidFill>
                <a:latin typeface="隶书" pitchFamily="49" charset="-122"/>
                <a:ea typeface="隶书" pitchFamily="49" charset="-122"/>
              </a:rPr>
              <a:t>女工活动费</a:t>
            </a:r>
            <a:endParaRPr lang="zh-CN" altLang="en-US" sz="2400" dirty="0">
              <a:solidFill>
                <a:schemeClr val="accent2">
                  <a:lumMod val="75000"/>
                </a:schemeClr>
              </a:solidFill>
              <a:latin typeface="隶书" pitchFamily="49" charset="-122"/>
              <a:ea typeface="隶书" pitchFamily="49" charset="-122"/>
            </a:endParaRPr>
          </a:p>
        </p:txBody>
      </p:sp>
    </p:spTree>
    <p:extLst>
      <p:ext uri="{BB962C8B-B14F-4D97-AF65-F5344CB8AC3E}">
        <p14:creationId xmlns:p14="http://schemas.microsoft.com/office/powerpoint/2010/main" val="1039150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2582598"/>
          </a:xfrm>
        </p:spPr>
        <p:txBody>
          <a:bodyPr anchor="t">
            <a:noAutofit/>
          </a:bodyPr>
          <a:lstStyle/>
          <a:p>
            <a:pPr algn="l"/>
            <a:r>
              <a:rPr lang="zh-CN" altLang="en-US" sz="2800" b="1" dirty="0" smtClean="0">
                <a:solidFill>
                  <a:srgbClr val="00B0F0"/>
                </a:solidFill>
                <a:latin typeface="+mn-ea"/>
                <a:ea typeface="+mn-ea"/>
              </a:rPr>
              <a:t>               </a:t>
            </a:r>
            <a:r>
              <a:rPr lang="en-US" altLang="zh-CN" sz="2800" b="1" dirty="0" smtClean="0">
                <a:solidFill>
                  <a:srgbClr val="FF0000"/>
                </a:solidFill>
                <a:latin typeface="+mn-ea"/>
                <a:ea typeface="+mn-ea"/>
              </a:rPr>
              <a:t/>
            </a:r>
            <a:br>
              <a:rPr lang="en-US" altLang="zh-CN" sz="2800" b="1" dirty="0" smtClean="0">
                <a:solidFill>
                  <a:srgbClr val="FF0000"/>
                </a:solidFill>
                <a:latin typeface="+mn-ea"/>
                <a:ea typeface="+mn-ea"/>
              </a:rPr>
            </a:br>
            <a:r>
              <a:rPr lang="en-US" altLang="zh-CN" sz="2800" b="1" dirty="0" smtClean="0">
                <a:solidFill>
                  <a:srgbClr val="FF0000"/>
                </a:solidFill>
                <a:latin typeface="+mn-ea"/>
                <a:ea typeface="+mn-ea"/>
              </a:rPr>
              <a:t>    </a:t>
            </a:r>
            <a:r>
              <a:rPr lang="en-US" altLang="zh-CN" sz="2800" b="1" dirty="0" smtClean="0">
                <a:solidFill>
                  <a:srgbClr val="00B0F0"/>
                </a:solidFill>
                <a:latin typeface="+mn-ea"/>
                <a:ea typeface="+mn-ea"/>
              </a:rPr>
              <a:t>    </a:t>
            </a:r>
            <a:r>
              <a:rPr lang="zh-CN" altLang="en-US" sz="2800" b="1" dirty="0">
                <a:solidFill>
                  <a:srgbClr val="00B0F0"/>
                </a:solidFill>
                <a:latin typeface="+mn-ea"/>
                <a:ea typeface="+mn-ea"/>
              </a:rPr>
              <a:t/>
            </a:r>
            <a:br>
              <a:rPr lang="zh-CN" altLang="en-US" sz="2800" b="1" dirty="0">
                <a:solidFill>
                  <a:srgbClr val="00B0F0"/>
                </a:solidFill>
                <a:latin typeface="+mn-ea"/>
                <a:ea typeface="+mn-ea"/>
              </a:rPr>
            </a:br>
            <a:endParaRPr lang="zh-CN" altLang="en-US" sz="2800" b="1" dirty="0">
              <a:solidFill>
                <a:srgbClr val="00B0F0"/>
              </a:solidFill>
              <a:latin typeface="+mn-ea"/>
              <a:ea typeface="+mn-ea"/>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graphicFrame>
        <p:nvGraphicFramePr>
          <p:cNvPr id="3" name="图示 2"/>
          <p:cNvGraphicFramePr/>
          <p:nvPr>
            <p:extLst>
              <p:ext uri="{D42A27DB-BD31-4B8C-83A1-F6EECF244321}">
                <p14:modId xmlns:p14="http://schemas.microsoft.com/office/powerpoint/2010/main" val="236911955"/>
              </p:ext>
            </p:extLst>
          </p:nvPr>
        </p:nvGraphicFramePr>
        <p:xfrm>
          <a:off x="1524000" y="1714488"/>
          <a:ext cx="6096000" cy="3514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本框 4"/>
          <p:cNvSpPr txBox="1"/>
          <p:nvPr/>
        </p:nvSpPr>
        <p:spPr>
          <a:xfrm>
            <a:off x="7596336" y="980728"/>
            <a:ext cx="619593" cy="3816424"/>
          </a:xfrm>
          <a:prstGeom prst="rect">
            <a:avLst/>
          </a:prstGeom>
          <a:noFill/>
        </p:spPr>
        <p:txBody>
          <a:bodyPr vert="wordArtVertRtl" wrap="square" rtlCol="0">
            <a:spAutoFit/>
          </a:bodyPr>
          <a:lstStyle/>
          <a:p>
            <a:r>
              <a:rPr lang="zh-CN" altLang="en-US" sz="2800" b="1" dirty="0" smtClean="0">
                <a:solidFill>
                  <a:srgbClr val="002060"/>
                </a:solidFill>
                <a:latin typeface="楷体" panose="02010609060101010101" pitchFamily="49" charset="-122"/>
                <a:ea typeface="楷体" panose="02010609060101010101" pitchFamily="49" charset="-122"/>
              </a:rPr>
              <a:t>层层上解工会经费</a:t>
            </a:r>
            <a:endParaRPr lang="zh-CN" altLang="en-US" sz="2800" b="1"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752450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204864"/>
            <a:ext cx="8229600" cy="2935228"/>
          </a:xfrm>
        </p:spPr>
        <p:txBody>
          <a:bodyPr>
            <a:normAutofit fontScale="90000"/>
          </a:bodyPr>
          <a:lstStyle/>
          <a:p>
            <a:pPr algn="l"/>
            <a:r>
              <a:rPr lang="en-US" altLang="zh-CN" sz="3200" b="1" dirty="0" smtClean="0">
                <a:solidFill>
                  <a:srgbClr val="92D050"/>
                </a:solidFill>
                <a:latin typeface="华文楷体" pitchFamily="2" charset="-122"/>
                <a:ea typeface="华文楷体" pitchFamily="2" charset="-122"/>
              </a:rPr>
              <a:t>★</a:t>
            </a:r>
            <a:r>
              <a:rPr lang="zh-CN" altLang="en-US" sz="3200" b="1" dirty="0" smtClean="0">
                <a:solidFill>
                  <a:srgbClr val="0070C0"/>
                </a:solidFill>
                <a:latin typeface="楷体" pitchFamily="49" charset="-122"/>
                <a:ea typeface="楷体" pitchFamily="49" charset="-122"/>
              </a:rPr>
              <a:t>春秋游活动不在女工活动费报销之列。不能报销餐费、茶水费。 </a:t>
            </a:r>
            <a:r>
              <a:rPr lang="zh-CN" altLang="zh-CN" sz="3200" b="1" dirty="0" smtClean="0">
                <a:latin typeface="华文楷体" pitchFamily="2" charset="-122"/>
                <a:ea typeface="华文楷体" pitchFamily="2" charset="-122"/>
              </a:rPr>
              <a:t/>
            </a:r>
            <a:br>
              <a:rPr lang="zh-CN" altLang="zh-CN" sz="3200" b="1" dirty="0" smtClean="0">
                <a:latin typeface="华文楷体" pitchFamily="2" charset="-122"/>
                <a:ea typeface="华文楷体" pitchFamily="2" charset="-122"/>
              </a:rPr>
            </a:br>
            <a:r>
              <a:rPr lang="en-US" altLang="zh-CN" sz="3200" b="1" dirty="0" smtClean="0">
                <a:solidFill>
                  <a:srgbClr val="92D050"/>
                </a:solidFill>
                <a:latin typeface="华文楷体" pitchFamily="2" charset="-122"/>
                <a:ea typeface="华文楷体" pitchFamily="2" charset="-122"/>
              </a:rPr>
              <a:t>★</a:t>
            </a:r>
            <a:r>
              <a:rPr lang="zh-CN" altLang="en-US" sz="3200" b="1" dirty="0" smtClean="0">
                <a:solidFill>
                  <a:srgbClr val="0070C0"/>
                </a:solidFill>
                <a:latin typeface="华文楷体" pitchFamily="2" charset="-122"/>
                <a:ea typeface="华文楷体" pitchFamily="2" charset="-122"/>
              </a:rPr>
              <a:t>可在六一节期间组织亲子活动</a:t>
            </a:r>
            <a:r>
              <a:rPr lang="zh-CN" altLang="zh-CN" sz="3200" b="1" dirty="0" smtClean="0">
                <a:solidFill>
                  <a:srgbClr val="0070C0"/>
                </a:solidFill>
                <a:latin typeface="华文楷体" pitchFamily="2" charset="-122"/>
                <a:ea typeface="华文楷体" pitchFamily="2" charset="-122"/>
              </a:rPr>
              <a:t>。</a:t>
            </a:r>
            <a:r>
              <a:rPr lang="zh-CN" altLang="zh-CN" sz="3200" b="1" dirty="0" smtClean="0">
                <a:latin typeface="华文楷体" pitchFamily="2" charset="-122"/>
                <a:ea typeface="华文楷体" pitchFamily="2" charset="-122"/>
              </a:rPr>
              <a:t/>
            </a:r>
            <a:br>
              <a:rPr lang="zh-CN" altLang="zh-CN" sz="3200" b="1" dirty="0" smtClean="0">
                <a:latin typeface="华文楷体" pitchFamily="2" charset="-122"/>
                <a:ea typeface="华文楷体" pitchFamily="2" charset="-122"/>
              </a:rPr>
            </a:br>
            <a:r>
              <a:rPr lang="en-US" altLang="zh-CN" sz="3200" b="1" dirty="0" smtClean="0">
                <a:solidFill>
                  <a:srgbClr val="92D050"/>
                </a:solidFill>
                <a:latin typeface="华文楷体" pitchFamily="2" charset="-122"/>
                <a:ea typeface="华文楷体" pitchFamily="2" charset="-122"/>
              </a:rPr>
              <a:t>★</a:t>
            </a:r>
            <a:r>
              <a:rPr lang="zh-CN" altLang="en-US" sz="3200" b="1" dirty="0" smtClean="0">
                <a:solidFill>
                  <a:srgbClr val="0070C0"/>
                </a:solidFill>
                <a:latin typeface="华文楷体" pitchFamily="2" charset="-122"/>
                <a:ea typeface="华文楷体" pitchFamily="2" charset="-122"/>
              </a:rPr>
              <a:t>女工活动费须在上半年使用，报销截止日</a:t>
            </a:r>
            <a:r>
              <a:rPr lang="en-US" altLang="zh-CN" sz="3200" b="1" dirty="0" smtClean="0">
                <a:solidFill>
                  <a:srgbClr val="0070C0"/>
                </a:solidFill>
                <a:latin typeface="华文楷体" pitchFamily="2" charset="-122"/>
                <a:ea typeface="华文楷体" pitchFamily="2" charset="-122"/>
              </a:rPr>
              <a:t>6</a:t>
            </a:r>
            <a:r>
              <a:rPr lang="zh-CN" altLang="en-US" sz="3200" b="1" dirty="0" smtClean="0">
                <a:solidFill>
                  <a:srgbClr val="0070C0"/>
                </a:solidFill>
                <a:latin typeface="华文楷体" pitchFamily="2" charset="-122"/>
                <a:ea typeface="华文楷体" pitchFamily="2" charset="-122"/>
              </a:rPr>
              <a:t>月</a:t>
            </a:r>
            <a:r>
              <a:rPr lang="en-US" altLang="zh-CN" sz="3200" b="1" dirty="0" smtClean="0">
                <a:solidFill>
                  <a:srgbClr val="0070C0"/>
                </a:solidFill>
                <a:latin typeface="华文楷体" pitchFamily="2" charset="-122"/>
                <a:ea typeface="华文楷体" pitchFamily="2" charset="-122"/>
              </a:rPr>
              <a:t>30</a:t>
            </a:r>
            <a:r>
              <a:rPr lang="zh-CN" altLang="en-US" sz="3200" b="1" dirty="0" smtClean="0">
                <a:solidFill>
                  <a:srgbClr val="0070C0"/>
                </a:solidFill>
                <a:latin typeface="华文楷体" pitchFamily="2" charset="-122"/>
                <a:ea typeface="华文楷体" pitchFamily="2" charset="-122"/>
              </a:rPr>
              <a:t>日。</a:t>
            </a:r>
            <a:r>
              <a:rPr lang="zh-CN" altLang="en-US" sz="3200" dirty="0" smtClean="0"/>
              <a:t/>
            </a:r>
            <a:br>
              <a:rPr lang="zh-CN" altLang="en-US" sz="3200" dirty="0" smtClean="0"/>
            </a:br>
            <a:endParaRPr lang="zh-CN" altLang="zh-CN" sz="3200" b="1" dirty="0">
              <a:solidFill>
                <a:srgbClr val="0070C0"/>
              </a:solidFill>
              <a:latin typeface="华文楷体" pitchFamily="2" charset="-122"/>
              <a:ea typeface="华文楷体"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9" name="椭圆形标注 8"/>
          <p:cNvSpPr/>
          <p:nvPr/>
        </p:nvSpPr>
        <p:spPr>
          <a:xfrm>
            <a:off x="6300192" y="908720"/>
            <a:ext cx="1512168" cy="864096"/>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注意</a:t>
            </a:r>
            <a:endParaRPr lang="zh-CN" altLang="en-US" sz="24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000240"/>
            <a:ext cx="8301038" cy="3286148"/>
          </a:xfrm>
        </p:spPr>
        <p:txBody>
          <a:bodyPr>
            <a:normAutofit fontScale="90000"/>
          </a:bodyPr>
          <a:lstStyle/>
          <a:p>
            <a:pPr algn="l">
              <a:lnSpc>
                <a:spcPts val="4000"/>
              </a:lnSpc>
            </a:pPr>
            <a:r>
              <a:rPr lang="zh-CN" altLang="en-US" sz="3200" b="1" dirty="0" smtClean="0">
                <a:solidFill>
                  <a:srgbClr val="0070C0"/>
                </a:solidFill>
                <a:latin typeface="华文楷体" pitchFamily="2" charset="-122"/>
                <a:ea typeface="华文楷体" pitchFamily="2" charset="-122"/>
              </a:rPr>
              <a:t>       </a:t>
            </a:r>
            <a:r>
              <a:rPr lang="en-US" altLang="zh-CN" sz="3200" b="1" dirty="0" smtClean="0">
                <a:solidFill>
                  <a:srgbClr val="0070C0"/>
                </a:solidFill>
                <a:latin typeface="华文楷体" pitchFamily="2" charset="-122"/>
                <a:ea typeface="华文楷体" pitchFamily="2" charset="-122"/>
              </a:rPr>
              <a:t/>
            </a:r>
            <a:br>
              <a:rPr lang="en-US" altLang="zh-CN" sz="3200" b="1" dirty="0" smtClean="0">
                <a:solidFill>
                  <a:srgbClr val="0070C0"/>
                </a:solidFill>
                <a:latin typeface="华文楷体" pitchFamily="2" charset="-122"/>
                <a:ea typeface="华文楷体" pitchFamily="2" charset="-122"/>
              </a:rPr>
            </a:br>
            <a:r>
              <a:rPr lang="en-US" altLang="zh-CN" sz="3200" b="1" dirty="0" smtClean="0">
                <a:solidFill>
                  <a:srgbClr val="0070C0"/>
                </a:solidFill>
                <a:latin typeface="华文楷体" pitchFamily="2" charset="-122"/>
                <a:ea typeface="华文楷体" pitchFamily="2" charset="-122"/>
              </a:rPr>
              <a:t/>
            </a:r>
            <a:br>
              <a:rPr lang="en-US" altLang="zh-CN" sz="3200" b="1" dirty="0" smtClean="0">
                <a:solidFill>
                  <a:srgbClr val="0070C0"/>
                </a:solidFill>
                <a:latin typeface="华文楷体" pitchFamily="2" charset="-122"/>
                <a:ea typeface="华文楷体" pitchFamily="2" charset="-122"/>
              </a:rPr>
            </a:br>
            <a:r>
              <a:rPr lang="en-US" altLang="zh-CN" sz="4000" b="1" dirty="0" smtClean="0">
                <a:solidFill>
                  <a:srgbClr val="FFC000"/>
                </a:solidFill>
                <a:latin typeface="华文楷体" pitchFamily="2" charset="-122"/>
                <a:ea typeface="华文楷体" pitchFamily="2" charset="-122"/>
              </a:rPr>
              <a:t>★</a:t>
            </a:r>
            <a:r>
              <a:rPr lang="zh-CN" altLang="en-US" sz="4000" b="1" dirty="0" smtClean="0">
                <a:solidFill>
                  <a:srgbClr val="0070C0"/>
                </a:solidFill>
                <a:latin typeface="楷体" panose="02010609060101010101" pitchFamily="49" charset="-122"/>
                <a:ea typeface="楷体" panose="02010609060101010101" pitchFamily="49" charset="-122"/>
              </a:rPr>
              <a:t>当年结余的经费一般不结转下年度。 </a:t>
            </a:r>
            <a:r>
              <a:rPr lang="en-US" altLang="zh-CN" sz="4000" dirty="0" smtClean="0">
                <a:solidFill>
                  <a:srgbClr val="00B050"/>
                </a:solidFill>
                <a:latin typeface="华文楷体" pitchFamily="2" charset="-122"/>
                <a:ea typeface="华文楷体" pitchFamily="2" charset="-122"/>
              </a:rPr>
              <a:t/>
            </a:r>
            <a:br>
              <a:rPr lang="en-US" altLang="zh-CN" sz="4000" dirty="0" smtClean="0">
                <a:solidFill>
                  <a:srgbClr val="00B050"/>
                </a:solidFill>
                <a:latin typeface="华文楷体" pitchFamily="2" charset="-122"/>
                <a:ea typeface="华文楷体" pitchFamily="2" charset="-122"/>
              </a:rPr>
            </a:br>
            <a:r>
              <a:rPr lang="zh-CN" altLang="en-US" sz="2800" dirty="0" smtClean="0"/>
              <a:t/>
            </a:r>
            <a:br>
              <a:rPr lang="zh-CN" altLang="en-US" sz="2800" dirty="0" smtClean="0"/>
            </a:br>
            <a:r>
              <a:rPr lang="en-US" altLang="zh-CN" sz="2800" dirty="0" smtClean="0">
                <a:solidFill>
                  <a:srgbClr val="00B050"/>
                </a:solidFill>
                <a:latin typeface="华文行楷" pitchFamily="2" charset="-122"/>
                <a:ea typeface="华文行楷" pitchFamily="2" charset="-122"/>
              </a:rPr>
              <a:t/>
            </a:r>
            <a:br>
              <a:rPr lang="en-US" altLang="zh-CN" sz="2800" dirty="0" smtClean="0">
                <a:solidFill>
                  <a:srgbClr val="00B050"/>
                </a:solidFill>
                <a:latin typeface="华文行楷" pitchFamily="2" charset="-122"/>
                <a:ea typeface="华文行楷" pitchFamily="2" charset="-122"/>
              </a:rPr>
            </a:br>
            <a:endParaRPr lang="zh-CN" altLang="en-US" sz="2800" dirty="0">
              <a:solidFill>
                <a:srgbClr val="00B050"/>
              </a:solidFill>
              <a:latin typeface="华文行楷" pitchFamily="2" charset="-122"/>
              <a:ea typeface="华文行楷" pitchFamily="2"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3" name="图片 2"/>
          <p:cNvPicPr>
            <a:picLocks noChangeAspect="1"/>
          </p:cNvPicPr>
          <p:nvPr/>
        </p:nvPicPr>
        <p:blipFill>
          <a:blip r:embed="rId3"/>
          <a:stretch>
            <a:fillRect/>
          </a:stretch>
        </p:blipFill>
        <p:spPr>
          <a:xfrm>
            <a:off x="6228184" y="960714"/>
            <a:ext cx="1615580" cy="1072989"/>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4000" dirty="0">
                <a:solidFill>
                  <a:srgbClr val="00B0F0"/>
                </a:solidFill>
                <a:latin typeface="隶书" pitchFamily="49" charset="-122"/>
                <a:ea typeface="隶书" pitchFamily="49" charset="-122"/>
              </a:rPr>
              <a:t>四</a:t>
            </a:r>
            <a:r>
              <a:rPr lang="zh-CN" altLang="en-US" sz="4000" dirty="0" smtClean="0">
                <a:solidFill>
                  <a:srgbClr val="00B0F0"/>
                </a:solidFill>
                <a:latin typeface="隶书" pitchFamily="49" charset="-122"/>
                <a:ea typeface="隶书" pitchFamily="49" charset="-122"/>
              </a:rPr>
              <a:t>、院级工会活动经费报销须知</a:t>
            </a:r>
            <a:endParaRPr lang="zh-CN" altLang="en-US" sz="40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387725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857364"/>
            <a:ext cx="8229600" cy="3714776"/>
          </a:xfrm>
        </p:spPr>
        <p:txBody>
          <a:bodyPr>
            <a:normAutofit fontScale="90000"/>
          </a:bodyPr>
          <a:lstStyle/>
          <a:p>
            <a:pPr algn="l"/>
            <a:r>
              <a:rPr lang="en-US" altLang="zh-CN" sz="3100" b="1" dirty="0" smtClean="0">
                <a:solidFill>
                  <a:srgbClr val="FF0000"/>
                </a:solidFill>
                <a:latin typeface="楷体" panose="02010609060101010101" pitchFamily="49" charset="-122"/>
                <a:ea typeface="楷体" panose="02010609060101010101" pitchFamily="49" charset="-122"/>
              </a:rPr>
              <a:t/>
            </a:r>
            <a:br>
              <a:rPr lang="en-US" altLang="zh-CN" sz="3100" b="1" dirty="0" smtClean="0">
                <a:solidFill>
                  <a:srgbClr val="FF0000"/>
                </a:solidFill>
                <a:latin typeface="楷体" panose="02010609060101010101" pitchFamily="49" charset="-122"/>
                <a:ea typeface="楷体" panose="02010609060101010101" pitchFamily="49" charset="-122"/>
              </a:rPr>
            </a:br>
            <a:r>
              <a:rPr lang="en-US" sz="3600" b="1" dirty="0" smtClean="0">
                <a:solidFill>
                  <a:srgbClr val="C00000"/>
                </a:solidFill>
                <a:latin typeface="楷体" panose="02010609060101010101" pitchFamily="49" charset="-122"/>
                <a:ea typeface="楷体" panose="02010609060101010101" pitchFamily="49" charset="-122"/>
              </a:rPr>
              <a:t>1</a:t>
            </a:r>
            <a:r>
              <a:rPr lang="zh-CN" altLang="en-US" sz="3600" b="1" dirty="0" smtClean="0">
                <a:solidFill>
                  <a:srgbClr val="C00000"/>
                </a:solidFill>
                <a:latin typeface="楷体" panose="02010609060101010101" pitchFamily="49" charset="-122"/>
                <a:ea typeface="楷体" panose="02010609060101010101" pitchFamily="49" charset="-122"/>
              </a:rPr>
              <a:t>、</a:t>
            </a:r>
            <a:r>
              <a:rPr lang="zh-CN" altLang="en-US" sz="3600" b="1" dirty="0" smtClean="0">
                <a:solidFill>
                  <a:srgbClr val="00B050"/>
                </a:solidFill>
                <a:latin typeface="楷体" panose="02010609060101010101" pitchFamily="49" charset="-122"/>
                <a:ea typeface="楷体" panose="02010609060101010101" pitchFamily="49" charset="-122"/>
              </a:rPr>
              <a:t>票据要求真实、合法、准确、完整</a:t>
            </a:r>
            <a:br>
              <a:rPr lang="zh-CN" altLang="en-US" sz="3600" b="1" dirty="0" smtClean="0">
                <a:solidFill>
                  <a:srgbClr val="00B050"/>
                </a:solidFill>
                <a:latin typeface="楷体" panose="02010609060101010101" pitchFamily="49" charset="-122"/>
                <a:ea typeface="楷体" panose="02010609060101010101" pitchFamily="49" charset="-122"/>
              </a:rPr>
            </a:br>
            <a:r>
              <a:rPr lang="en-US" sz="3600" b="1" dirty="0" smtClean="0">
                <a:solidFill>
                  <a:srgbClr val="C00000"/>
                </a:solidFill>
                <a:latin typeface="楷体" panose="02010609060101010101" pitchFamily="49" charset="-122"/>
                <a:ea typeface="楷体" panose="02010609060101010101" pitchFamily="49" charset="-122"/>
              </a:rPr>
              <a:t>2</a:t>
            </a:r>
            <a:r>
              <a:rPr lang="zh-CN" altLang="en-US" sz="3600" b="1" dirty="0" smtClean="0">
                <a:solidFill>
                  <a:srgbClr val="C00000"/>
                </a:solidFill>
                <a:latin typeface="楷体" panose="02010609060101010101" pitchFamily="49" charset="-122"/>
                <a:ea typeface="楷体" panose="02010609060101010101" pitchFamily="49" charset="-122"/>
              </a:rPr>
              <a:t>、</a:t>
            </a:r>
            <a:r>
              <a:rPr lang="zh-CN" altLang="en-US" sz="3600" b="1" dirty="0" smtClean="0">
                <a:solidFill>
                  <a:srgbClr val="00B050"/>
                </a:solidFill>
                <a:latin typeface="楷体" panose="02010609060101010101" pitchFamily="49" charset="-122"/>
                <a:ea typeface="楷体" panose="02010609060101010101" pitchFamily="49" charset="-122"/>
              </a:rPr>
              <a:t>票据上方须印有税务或财政部门的票据监制章。</a:t>
            </a:r>
            <a:br>
              <a:rPr lang="zh-CN" altLang="en-US" sz="3600" b="1" dirty="0" smtClean="0">
                <a:solidFill>
                  <a:srgbClr val="00B050"/>
                </a:solidFill>
                <a:latin typeface="楷体" panose="02010609060101010101" pitchFamily="49" charset="-122"/>
                <a:ea typeface="楷体" panose="02010609060101010101" pitchFamily="49" charset="-122"/>
              </a:rPr>
            </a:br>
            <a:r>
              <a:rPr lang="en-US" sz="3600" b="1" dirty="0" smtClean="0">
                <a:solidFill>
                  <a:srgbClr val="C00000"/>
                </a:solidFill>
                <a:latin typeface="楷体" panose="02010609060101010101" pitchFamily="49" charset="-122"/>
                <a:ea typeface="楷体" panose="02010609060101010101" pitchFamily="49" charset="-122"/>
              </a:rPr>
              <a:t>3</a:t>
            </a:r>
            <a:r>
              <a:rPr lang="zh-CN" altLang="en-US" sz="3600" b="1" dirty="0" smtClean="0">
                <a:solidFill>
                  <a:srgbClr val="C00000"/>
                </a:solidFill>
                <a:latin typeface="楷体" panose="02010609060101010101" pitchFamily="49" charset="-122"/>
                <a:ea typeface="楷体" panose="02010609060101010101" pitchFamily="49" charset="-122"/>
              </a:rPr>
              <a:t>、</a:t>
            </a:r>
            <a:r>
              <a:rPr lang="zh-CN" altLang="en-US" sz="3600" b="1" dirty="0" smtClean="0">
                <a:solidFill>
                  <a:srgbClr val="00B050"/>
                </a:solidFill>
                <a:latin typeface="楷体" panose="02010609060101010101" pitchFamily="49" charset="-122"/>
                <a:ea typeface="楷体" panose="02010609060101010101" pitchFamily="49" charset="-122"/>
              </a:rPr>
              <a:t>付款方名称应填写“中国教育工会浙江大学委员会”。</a:t>
            </a:r>
            <a:br>
              <a:rPr lang="zh-CN" altLang="en-US" sz="3600" b="1" dirty="0" smtClean="0">
                <a:solidFill>
                  <a:srgbClr val="00B050"/>
                </a:solidFill>
                <a:latin typeface="楷体" panose="02010609060101010101" pitchFamily="49" charset="-122"/>
                <a:ea typeface="楷体" panose="02010609060101010101" pitchFamily="49" charset="-122"/>
              </a:rPr>
            </a:br>
            <a:r>
              <a:rPr lang="en-US" sz="3600" b="1" dirty="0" smtClean="0">
                <a:solidFill>
                  <a:srgbClr val="C00000"/>
                </a:solidFill>
                <a:latin typeface="楷体" panose="02010609060101010101" pitchFamily="49" charset="-122"/>
                <a:ea typeface="楷体" panose="02010609060101010101" pitchFamily="49" charset="-122"/>
              </a:rPr>
              <a:t>4</a:t>
            </a:r>
            <a:r>
              <a:rPr lang="zh-CN" altLang="en-US" sz="3600" b="1" dirty="0" smtClean="0">
                <a:solidFill>
                  <a:srgbClr val="C00000"/>
                </a:solidFill>
                <a:latin typeface="楷体" panose="02010609060101010101" pitchFamily="49" charset="-122"/>
                <a:ea typeface="楷体" panose="02010609060101010101" pitchFamily="49" charset="-122"/>
              </a:rPr>
              <a:t>、</a:t>
            </a:r>
            <a:r>
              <a:rPr lang="zh-CN" altLang="en-US" sz="3600" b="1" dirty="0" smtClean="0">
                <a:solidFill>
                  <a:srgbClr val="00B050"/>
                </a:solidFill>
                <a:latin typeface="楷体" panose="02010609060101010101" pitchFamily="49" charset="-122"/>
                <a:ea typeface="楷体" panose="02010609060101010101" pitchFamily="49" charset="-122"/>
              </a:rPr>
              <a:t>必须盖有收款单位财务印章或发票专用章。</a:t>
            </a:r>
            <a:r>
              <a:rPr lang="zh-CN" altLang="en-US" sz="2800" dirty="0" smtClean="0"/>
              <a:t/>
            </a:r>
            <a:br>
              <a:rPr lang="zh-CN" altLang="en-US" sz="2800" dirty="0" smtClean="0"/>
            </a:br>
            <a:r>
              <a:rPr lang="en-US" altLang="zh-CN" sz="3100" b="1" dirty="0" smtClean="0">
                <a:solidFill>
                  <a:srgbClr val="7030A0"/>
                </a:solidFill>
                <a:latin typeface="楷体" panose="02010609060101010101" pitchFamily="49" charset="-122"/>
                <a:ea typeface="楷体" panose="02010609060101010101" pitchFamily="49" charset="-122"/>
              </a:rPr>
              <a:t/>
            </a:r>
            <a:br>
              <a:rPr lang="en-US" altLang="zh-CN" sz="3100" b="1" dirty="0" smtClean="0">
                <a:solidFill>
                  <a:srgbClr val="7030A0"/>
                </a:solidFill>
                <a:latin typeface="楷体" panose="02010609060101010101" pitchFamily="49" charset="-122"/>
                <a:ea typeface="楷体" panose="02010609060101010101" pitchFamily="49" charset="-122"/>
              </a:rPr>
            </a:br>
            <a:endParaRPr lang="zh-CN" altLang="en-US" sz="3100" b="1" dirty="0">
              <a:solidFill>
                <a:srgbClr val="7030A0"/>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4714876" y="571480"/>
            <a:ext cx="35719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b="1" dirty="0" smtClean="0">
                <a:solidFill>
                  <a:srgbClr val="0070C0"/>
                </a:solidFill>
                <a:latin typeface="隶书" pitchFamily="49" charset="-122"/>
                <a:ea typeface="隶书" pitchFamily="49" charset="-122"/>
              </a:rPr>
              <a:t>原始票据受理的基本要求</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857364"/>
            <a:ext cx="8229600" cy="4523964"/>
          </a:xfrm>
        </p:spPr>
        <p:txBody>
          <a:bodyPr>
            <a:normAutofit fontScale="90000"/>
          </a:bodyPr>
          <a:lstStyle/>
          <a:p>
            <a:pPr algn="l"/>
            <a:r>
              <a:rPr lang="en-US" sz="3600" b="1" dirty="0" smtClean="0">
                <a:solidFill>
                  <a:srgbClr val="C00000"/>
                </a:solidFill>
                <a:latin typeface="楷体" panose="02010609060101010101" pitchFamily="49" charset="-122"/>
                <a:ea typeface="楷体" panose="02010609060101010101" pitchFamily="49" charset="-122"/>
              </a:rPr>
              <a:t>5</a:t>
            </a:r>
            <a:r>
              <a:rPr lang="zh-CN" altLang="en-US" sz="3600" b="1" dirty="0" smtClean="0">
                <a:solidFill>
                  <a:srgbClr val="C00000"/>
                </a:solidFill>
                <a:latin typeface="楷体" panose="02010609060101010101" pitchFamily="49" charset="-122"/>
                <a:ea typeface="楷体" panose="02010609060101010101" pitchFamily="49" charset="-122"/>
              </a:rPr>
              <a:t>、</a:t>
            </a:r>
            <a:r>
              <a:rPr lang="zh-CN" altLang="en-US" sz="3600" b="1" dirty="0" smtClean="0">
                <a:solidFill>
                  <a:srgbClr val="00B050"/>
                </a:solidFill>
                <a:latin typeface="楷体" panose="02010609060101010101" pitchFamily="49" charset="-122"/>
                <a:ea typeface="楷体" panose="02010609060101010101" pitchFamily="49" charset="-122"/>
              </a:rPr>
              <a:t>票据内容不能擅自添加、涂改、合计金额计算准确、大小写一致，不得涂改、挖补。</a:t>
            </a:r>
            <a:br>
              <a:rPr lang="zh-CN" altLang="en-US" sz="3600" b="1" dirty="0" smtClean="0">
                <a:solidFill>
                  <a:srgbClr val="00B050"/>
                </a:solidFill>
                <a:latin typeface="楷体" panose="02010609060101010101" pitchFamily="49" charset="-122"/>
                <a:ea typeface="楷体" panose="02010609060101010101" pitchFamily="49" charset="-122"/>
              </a:rPr>
            </a:br>
            <a:r>
              <a:rPr lang="en-US" sz="3600" b="1" dirty="0" smtClean="0">
                <a:solidFill>
                  <a:srgbClr val="C00000"/>
                </a:solidFill>
                <a:latin typeface="楷体" panose="02010609060101010101" pitchFamily="49" charset="-122"/>
                <a:ea typeface="楷体" panose="02010609060101010101" pitchFamily="49" charset="-122"/>
              </a:rPr>
              <a:t>6</a:t>
            </a:r>
            <a:r>
              <a:rPr lang="zh-CN" altLang="en-US" sz="3600" b="1" dirty="0" smtClean="0">
                <a:solidFill>
                  <a:srgbClr val="C00000"/>
                </a:solidFill>
                <a:latin typeface="楷体" panose="02010609060101010101" pitchFamily="49" charset="-122"/>
                <a:ea typeface="楷体" panose="02010609060101010101" pitchFamily="49" charset="-122"/>
              </a:rPr>
              <a:t>、</a:t>
            </a:r>
            <a:r>
              <a:rPr lang="zh-CN" altLang="en-US" sz="3600" b="1" dirty="0" smtClean="0">
                <a:solidFill>
                  <a:srgbClr val="00B050"/>
                </a:solidFill>
                <a:latin typeface="楷体" panose="02010609060101010101" pitchFamily="49" charset="-122"/>
                <a:ea typeface="楷体" panose="02010609060101010101" pitchFamily="49" charset="-122"/>
              </a:rPr>
              <a:t>购货发票应如实填写，业务性质与发票的行业分类相符，</a:t>
            </a:r>
            <a:r>
              <a:rPr lang="zh-CN" altLang="en-US" sz="3600" b="1" dirty="0" smtClean="0">
                <a:solidFill>
                  <a:srgbClr val="00B050"/>
                </a:solidFill>
                <a:latin typeface="华文楷体" pitchFamily="2" charset="-122"/>
                <a:ea typeface="华文楷体" pitchFamily="2" charset="-122"/>
              </a:rPr>
              <a:t>不能开纪念品，</a:t>
            </a:r>
            <a:r>
              <a:rPr lang="zh-CN" altLang="en-US" sz="3600" b="1" dirty="0" smtClean="0">
                <a:solidFill>
                  <a:srgbClr val="00B050"/>
                </a:solidFill>
                <a:latin typeface="楷体" panose="02010609060101010101" pitchFamily="49" charset="-122"/>
                <a:ea typeface="楷体" panose="02010609060101010101" pitchFamily="49" charset="-122"/>
              </a:rPr>
              <a:t>非办公用品勿开“办公用品”，详细填写</a:t>
            </a:r>
            <a:r>
              <a:rPr lang="zh-CN" altLang="en-US" sz="3600" b="1" dirty="0" smtClean="0">
                <a:solidFill>
                  <a:srgbClr val="FF0000"/>
                </a:solidFill>
                <a:latin typeface="楷体" panose="02010609060101010101" pitchFamily="49" charset="-122"/>
                <a:ea typeface="楷体" panose="02010609060101010101" pitchFamily="49" charset="-122"/>
              </a:rPr>
              <a:t>品名、数量、单价、金额</a:t>
            </a:r>
            <a:r>
              <a:rPr lang="zh-CN" altLang="en-US" sz="3600" b="1" dirty="0" smtClean="0">
                <a:solidFill>
                  <a:srgbClr val="00B050"/>
                </a:solidFill>
                <a:latin typeface="楷体" panose="02010609060101010101" pitchFamily="49" charset="-122"/>
                <a:ea typeface="楷体" panose="02010609060101010101" pitchFamily="49" charset="-122"/>
              </a:rPr>
              <a:t>，货物较多无法一一填写的，需附上供货单位出具的</a:t>
            </a:r>
            <a:r>
              <a:rPr lang="zh-CN" altLang="en-US" sz="3600" b="1" dirty="0" smtClean="0">
                <a:solidFill>
                  <a:srgbClr val="FF0000"/>
                </a:solidFill>
                <a:latin typeface="楷体" panose="02010609060101010101" pitchFamily="49" charset="-122"/>
                <a:ea typeface="楷体" panose="02010609060101010101" pitchFamily="49" charset="-122"/>
              </a:rPr>
              <a:t>销售清单</a:t>
            </a:r>
            <a:r>
              <a:rPr lang="zh-CN" altLang="en-US" sz="3600" b="1" dirty="0" smtClean="0">
                <a:solidFill>
                  <a:srgbClr val="00B050"/>
                </a:solidFill>
                <a:latin typeface="楷体" panose="02010609060101010101" pitchFamily="49" charset="-122"/>
                <a:ea typeface="楷体" panose="02010609060101010101" pitchFamily="49" charset="-122"/>
              </a:rPr>
              <a:t>（不能自行打印）或</a:t>
            </a:r>
            <a:r>
              <a:rPr lang="zh-CN" altLang="en-US" sz="3600" b="1" dirty="0" smtClean="0">
                <a:solidFill>
                  <a:srgbClr val="FF0000"/>
                </a:solidFill>
                <a:latin typeface="楷体" panose="02010609060101010101" pitchFamily="49" charset="-122"/>
                <a:ea typeface="楷体" panose="02010609060101010101" pitchFamily="49" charset="-122"/>
              </a:rPr>
              <a:t>电脑小票</a:t>
            </a:r>
            <a:r>
              <a:rPr lang="zh-CN" altLang="en-US" sz="3600" b="1" dirty="0" smtClean="0">
                <a:solidFill>
                  <a:srgbClr val="00B050"/>
                </a:solidFill>
                <a:latin typeface="楷体" panose="02010609060101010101" pitchFamily="49" charset="-122"/>
                <a:ea typeface="楷体" panose="02010609060101010101" pitchFamily="49" charset="-122"/>
              </a:rPr>
              <a:t>。</a:t>
            </a:r>
            <a:br>
              <a:rPr lang="zh-CN" altLang="en-US" sz="3600" b="1" dirty="0" smtClean="0">
                <a:solidFill>
                  <a:srgbClr val="00B050"/>
                </a:solidFill>
                <a:latin typeface="楷体" panose="02010609060101010101" pitchFamily="49" charset="-122"/>
                <a:ea typeface="楷体" panose="02010609060101010101" pitchFamily="49" charset="-122"/>
              </a:rPr>
            </a:br>
            <a:endParaRPr lang="zh-CN" altLang="en-US" sz="3600" b="1" dirty="0">
              <a:solidFill>
                <a:srgbClr val="00B050"/>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4714876" y="571480"/>
            <a:ext cx="35719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b="1" dirty="0" smtClean="0">
                <a:solidFill>
                  <a:srgbClr val="0070C0"/>
                </a:solidFill>
                <a:latin typeface="隶书" pitchFamily="49" charset="-122"/>
                <a:ea typeface="隶书" pitchFamily="49" charset="-122"/>
              </a:rPr>
              <a:t>原始票据受理的基本要求</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857364"/>
            <a:ext cx="8229600" cy="3714776"/>
          </a:xfrm>
        </p:spPr>
        <p:txBody>
          <a:bodyPr>
            <a:noAutofit/>
          </a:bodyPr>
          <a:lstStyle/>
          <a:p>
            <a:pPr algn="l">
              <a:lnSpc>
                <a:spcPts val="3600"/>
              </a:lnSpc>
            </a:pPr>
            <a:r>
              <a:rPr lang="en-US" sz="2800" b="1" dirty="0" smtClean="0">
                <a:solidFill>
                  <a:srgbClr val="C00000"/>
                </a:solidFill>
                <a:latin typeface="楷体" panose="02010609060101010101" pitchFamily="49" charset="-122"/>
                <a:ea typeface="楷体" panose="02010609060101010101" pitchFamily="49" charset="-122"/>
              </a:rPr>
              <a:t>7</a:t>
            </a:r>
            <a:r>
              <a:rPr lang="zh-CN" altLang="en-US" sz="2800" b="1" dirty="0" smtClean="0">
                <a:solidFill>
                  <a:srgbClr val="C00000"/>
                </a:solidFill>
                <a:latin typeface="楷体" panose="02010609060101010101" pitchFamily="49" charset="-122"/>
                <a:ea typeface="楷体" panose="02010609060101010101" pitchFamily="49" charset="-122"/>
              </a:rPr>
              <a:t>、</a:t>
            </a:r>
            <a:r>
              <a:rPr lang="zh-CN" altLang="en-US" sz="2800" b="1" dirty="0" smtClean="0">
                <a:solidFill>
                  <a:srgbClr val="00B050"/>
                </a:solidFill>
                <a:latin typeface="楷体" panose="02010609060101010101" pitchFamily="49" charset="-122"/>
                <a:ea typeface="楷体" panose="02010609060101010101" pitchFamily="49" charset="-122"/>
              </a:rPr>
              <a:t>院级活动经费按项目</a:t>
            </a:r>
            <a:r>
              <a:rPr lang="zh-CN" altLang="en-US" sz="2800" b="1" dirty="0" smtClean="0">
                <a:solidFill>
                  <a:srgbClr val="FF0000"/>
                </a:solidFill>
                <a:latin typeface="楷体" panose="02010609060101010101" pitchFamily="49" charset="-122"/>
                <a:ea typeface="楷体" panose="02010609060101010101" pitchFamily="49" charset="-122"/>
              </a:rPr>
              <a:t>分类使用、分类报销</a:t>
            </a:r>
            <a:r>
              <a:rPr lang="zh-CN" altLang="en-US" sz="2800" b="1" dirty="0" smtClean="0">
                <a:solidFill>
                  <a:srgbClr val="00B050"/>
                </a:solidFill>
                <a:latin typeface="楷体" panose="02010609060101010101" pitchFamily="49" charset="-122"/>
                <a:ea typeface="楷体" panose="02010609060101010101" pitchFamily="49" charset="-122"/>
              </a:rPr>
              <a:t>。报销时票据背面须有</a:t>
            </a:r>
            <a:r>
              <a:rPr lang="zh-CN" altLang="en-US" sz="2800" b="1" dirty="0" smtClean="0">
                <a:solidFill>
                  <a:srgbClr val="FF0000"/>
                </a:solidFill>
                <a:latin typeface="楷体" panose="02010609060101010101" pitchFamily="49" charset="-122"/>
                <a:ea typeface="楷体" panose="02010609060101010101" pitchFamily="49" charset="-122"/>
              </a:rPr>
              <a:t>工会主席、经办人</a:t>
            </a:r>
            <a:r>
              <a:rPr lang="zh-CN" altLang="en-US" sz="2800" b="1" dirty="0" smtClean="0">
                <a:solidFill>
                  <a:srgbClr val="00B050"/>
                </a:solidFill>
                <a:latin typeface="楷体" panose="02010609060101010101" pitchFamily="49" charset="-122"/>
                <a:ea typeface="楷体" panose="02010609060101010101" pitchFamily="49" charset="-122"/>
              </a:rPr>
              <a:t>二人签字，所在院级工会</a:t>
            </a:r>
            <a:r>
              <a:rPr lang="zh-CN" altLang="en-US" sz="2800" b="1" dirty="0" smtClean="0">
                <a:solidFill>
                  <a:srgbClr val="FF0000"/>
                </a:solidFill>
                <a:latin typeface="楷体" panose="02010609060101010101" pitchFamily="49" charset="-122"/>
                <a:ea typeface="楷体" panose="02010609060101010101" pitchFamily="49" charset="-122"/>
              </a:rPr>
              <a:t>盖章</a:t>
            </a:r>
            <a:r>
              <a:rPr lang="zh-CN" altLang="en-US" sz="2800" b="1" dirty="0" smtClean="0">
                <a:solidFill>
                  <a:srgbClr val="00B050"/>
                </a:solidFill>
                <a:latin typeface="楷体" panose="02010609060101010101" pitchFamily="49" charset="-122"/>
                <a:ea typeface="楷体" panose="02010609060101010101" pitchFamily="49" charset="-122"/>
              </a:rPr>
              <a:t>，并</a:t>
            </a:r>
            <a:r>
              <a:rPr lang="zh-CN" altLang="en-US" sz="2800" b="1" dirty="0">
                <a:solidFill>
                  <a:srgbClr val="00B050"/>
                </a:solidFill>
                <a:latin typeface="楷体" panose="02010609060101010101" pitchFamily="49" charset="-122"/>
                <a:ea typeface="楷体" panose="02010609060101010101" pitchFamily="49" charset="-122"/>
              </a:rPr>
              <a:t>附上注明活动内容、地点</a:t>
            </a:r>
            <a:r>
              <a:rPr lang="zh-CN" altLang="en-US" sz="2800" b="1" dirty="0" smtClean="0">
                <a:solidFill>
                  <a:srgbClr val="00B050"/>
                </a:solidFill>
                <a:latin typeface="楷体" panose="02010609060101010101" pitchFamily="49" charset="-122"/>
                <a:ea typeface="楷体" panose="02010609060101010101" pitchFamily="49" charset="-122"/>
              </a:rPr>
              <a:t>的</a:t>
            </a:r>
            <a:r>
              <a:rPr lang="zh-CN" altLang="en-US" sz="2800" b="1" dirty="0">
                <a:solidFill>
                  <a:srgbClr val="FF0000"/>
                </a:solidFill>
                <a:latin typeface="楷体" panose="02010609060101010101" pitchFamily="49" charset="-122"/>
                <a:ea typeface="楷体" panose="02010609060101010101" pitchFamily="49" charset="-122"/>
              </a:rPr>
              <a:t>上</a:t>
            </a:r>
            <a:r>
              <a:rPr lang="zh-CN" altLang="en-US" sz="2800" b="1" dirty="0" smtClean="0">
                <a:solidFill>
                  <a:srgbClr val="FF0000"/>
                </a:solidFill>
                <a:latin typeface="楷体" panose="02010609060101010101" pitchFamily="49" charset="-122"/>
                <a:ea typeface="楷体" panose="02010609060101010101" pitchFamily="49" charset="-122"/>
              </a:rPr>
              <a:t>网通知</a:t>
            </a:r>
            <a:r>
              <a:rPr lang="zh-CN" altLang="en-US" sz="2800" b="1" dirty="0">
                <a:solidFill>
                  <a:srgbClr val="00B050"/>
                </a:solidFill>
                <a:latin typeface="楷体" panose="02010609060101010101" pitchFamily="49" charset="-122"/>
                <a:ea typeface="楷体" panose="02010609060101010101" pitchFamily="49" charset="-122"/>
              </a:rPr>
              <a:t>，参加活动人员</a:t>
            </a:r>
            <a:r>
              <a:rPr lang="zh-CN" altLang="en-US" sz="2800" b="1" dirty="0">
                <a:solidFill>
                  <a:srgbClr val="FF0000"/>
                </a:solidFill>
                <a:latin typeface="楷体" panose="02010609060101010101" pitchFamily="49" charset="-122"/>
                <a:ea typeface="楷体" panose="02010609060101010101" pitchFamily="49" charset="-122"/>
              </a:rPr>
              <a:t>签名单</a:t>
            </a:r>
            <a:r>
              <a:rPr lang="zh-CN" altLang="en-US" sz="2800" b="1" dirty="0">
                <a:solidFill>
                  <a:srgbClr val="00B050"/>
                </a:solidFill>
                <a:latin typeface="楷体" panose="02010609060101010101" pitchFamily="49" charset="-122"/>
                <a:ea typeface="楷体" panose="02010609060101010101" pitchFamily="49" charset="-122"/>
              </a:rPr>
              <a:t>等相关材料。</a:t>
            </a:r>
            <a:r>
              <a:rPr lang="zh-CN" altLang="en-US" sz="2800" b="1" dirty="0" smtClean="0">
                <a:solidFill>
                  <a:srgbClr val="00B050"/>
                </a:solidFill>
                <a:latin typeface="楷体" panose="02010609060101010101" pitchFamily="49" charset="-122"/>
                <a:ea typeface="楷体" panose="02010609060101010101" pitchFamily="49" charset="-122"/>
              </a:rPr>
              <a:t/>
            </a:r>
            <a:br>
              <a:rPr lang="zh-CN" altLang="en-US" sz="2800" b="1" dirty="0" smtClean="0">
                <a:solidFill>
                  <a:srgbClr val="00B050"/>
                </a:solidFill>
                <a:latin typeface="楷体" panose="02010609060101010101" pitchFamily="49" charset="-122"/>
                <a:ea typeface="楷体" panose="02010609060101010101" pitchFamily="49" charset="-122"/>
              </a:rPr>
            </a:br>
            <a:r>
              <a:rPr lang="en-US" sz="2800" b="1" dirty="0" smtClean="0">
                <a:solidFill>
                  <a:srgbClr val="C00000"/>
                </a:solidFill>
                <a:latin typeface="楷体" panose="02010609060101010101" pitchFamily="49" charset="-122"/>
                <a:ea typeface="楷体" panose="02010609060101010101" pitchFamily="49" charset="-122"/>
              </a:rPr>
              <a:t>8</a:t>
            </a:r>
            <a:r>
              <a:rPr lang="zh-CN" altLang="en-US" sz="2800" b="1" dirty="0" smtClean="0">
                <a:solidFill>
                  <a:srgbClr val="C00000"/>
                </a:solidFill>
                <a:latin typeface="楷体" panose="02010609060101010101" pitchFamily="49" charset="-122"/>
                <a:ea typeface="楷体" panose="02010609060101010101" pitchFamily="49" charset="-122"/>
              </a:rPr>
              <a:t>、</a:t>
            </a:r>
            <a:r>
              <a:rPr lang="zh-CN" altLang="en-US" sz="2800" b="1" dirty="0" smtClean="0">
                <a:solidFill>
                  <a:srgbClr val="00B050"/>
                </a:solidFill>
                <a:latin typeface="楷体" panose="02010609060101010101" pitchFamily="49" charset="-122"/>
                <a:ea typeface="楷体" panose="02010609060101010101" pitchFamily="49" charset="-122"/>
              </a:rPr>
              <a:t>文体活动比赛如发放奖金，培训活动如发放讲课费，请填写校工会统一制作的比赛活动奖金发放表、讲课费领款单，表格可到校工会财务网页下载专区中下载。</a:t>
            </a:r>
            <a:endParaRPr lang="zh-CN" altLang="en-US" sz="2800" b="1" dirty="0">
              <a:solidFill>
                <a:srgbClr val="00B050"/>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4714876" y="571480"/>
            <a:ext cx="35719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b="1" dirty="0" smtClean="0">
                <a:solidFill>
                  <a:srgbClr val="0070C0"/>
                </a:solidFill>
                <a:latin typeface="隶书" pitchFamily="49" charset="-122"/>
                <a:ea typeface="隶书" pitchFamily="49" charset="-122"/>
              </a:rPr>
              <a:t>原始票据受理的基本要求</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857364"/>
            <a:ext cx="8229600" cy="3714776"/>
          </a:xfrm>
        </p:spPr>
        <p:txBody>
          <a:bodyPr>
            <a:noAutofit/>
          </a:bodyPr>
          <a:lstStyle/>
          <a:p>
            <a:pPr algn="l">
              <a:lnSpc>
                <a:spcPts val="3600"/>
              </a:lnSpc>
            </a:pPr>
            <a:r>
              <a:rPr lang="en-US" sz="2800" b="1" dirty="0" smtClean="0">
                <a:solidFill>
                  <a:srgbClr val="C00000"/>
                </a:solidFill>
                <a:latin typeface="楷体" panose="02010609060101010101" pitchFamily="49" charset="-122"/>
                <a:ea typeface="楷体" panose="02010609060101010101" pitchFamily="49" charset="-122"/>
              </a:rPr>
              <a:t>9</a:t>
            </a:r>
            <a:r>
              <a:rPr lang="zh-CN" altLang="en-US" sz="2800" b="1" dirty="0" smtClean="0">
                <a:solidFill>
                  <a:srgbClr val="C00000"/>
                </a:solidFill>
                <a:latin typeface="楷体" panose="02010609060101010101" pitchFamily="49" charset="-122"/>
                <a:ea typeface="楷体" panose="02010609060101010101" pitchFamily="49" charset="-122"/>
              </a:rPr>
              <a:t>、</a:t>
            </a:r>
            <a:r>
              <a:rPr lang="zh-CN" altLang="en-US" sz="3200" b="1" dirty="0" smtClean="0">
                <a:solidFill>
                  <a:srgbClr val="0066FF"/>
                </a:solidFill>
                <a:latin typeface="华文楷体" pitchFamily="2" charset="-122"/>
                <a:ea typeface="华文楷体" pitchFamily="2" charset="-122"/>
              </a:rPr>
              <a:t>活动中涉及工作餐的，需</a:t>
            </a:r>
            <a:r>
              <a:rPr lang="zh-CN" altLang="en-US" sz="3200" b="1" dirty="0" smtClean="0">
                <a:solidFill>
                  <a:srgbClr val="FF0000"/>
                </a:solidFill>
                <a:latin typeface="华文楷体" pitchFamily="2" charset="-122"/>
                <a:ea typeface="华文楷体" pitchFamily="2" charset="-122"/>
              </a:rPr>
              <a:t>填写浙江大学院级工会活动用餐审批单</a:t>
            </a:r>
            <a:r>
              <a:rPr lang="zh-CN" altLang="en-US" sz="3200" b="1" dirty="0" smtClean="0">
                <a:solidFill>
                  <a:srgbClr val="0066FF"/>
                </a:solidFill>
                <a:latin typeface="华文楷体" pitchFamily="2" charset="-122"/>
                <a:ea typeface="华文楷体" pitchFamily="2" charset="-122"/>
              </a:rPr>
              <a:t>，注明用餐事由、时间，并附上用餐人员名单。表格可到工会网页中下载。 </a:t>
            </a:r>
            <a:r>
              <a:rPr lang="en-US" altLang="zh-CN" sz="3200" b="1" dirty="0" smtClean="0">
                <a:solidFill>
                  <a:srgbClr val="0066FF"/>
                </a:solidFill>
                <a:latin typeface="华文楷体" pitchFamily="2" charset="-122"/>
                <a:ea typeface="华文楷体" pitchFamily="2" charset="-122"/>
              </a:rPr>
              <a:t/>
            </a:r>
            <a:br>
              <a:rPr lang="en-US" altLang="zh-CN" sz="3200" b="1" dirty="0" smtClean="0">
                <a:solidFill>
                  <a:srgbClr val="0066FF"/>
                </a:solidFill>
                <a:latin typeface="华文楷体" pitchFamily="2" charset="-122"/>
                <a:ea typeface="华文楷体" pitchFamily="2" charset="-122"/>
              </a:rPr>
            </a:br>
            <a:r>
              <a:rPr lang="en-US" altLang="zh-CN" sz="3200" b="1" dirty="0" smtClean="0">
                <a:solidFill>
                  <a:srgbClr val="FF0000"/>
                </a:solidFill>
                <a:latin typeface="华文楷体" pitchFamily="2" charset="-122"/>
                <a:ea typeface="华文楷体" pitchFamily="2" charset="-122"/>
              </a:rPr>
              <a:t>★</a:t>
            </a:r>
            <a:r>
              <a:rPr lang="zh-CN" altLang="en-US" sz="3200" b="1" dirty="0" smtClean="0">
                <a:solidFill>
                  <a:srgbClr val="0066FF"/>
                </a:solidFill>
                <a:latin typeface="华文楷体" pitchFamily="2" charset="-122"/>
                <a:ea typeface="华文楷体" pitchFamily="2" charset="-122"/>
              </a:rPr>
              <a:t>用餐审批时间在用餐之前。</a:t>
            </a:r>
            <a:r>
              <a:rPr lang="zh-CN" altLang="en-US" sz="2800" dirty="0" smtClean="0">
                <a:solidFill>
                  <a:srgbClr val="0066FF"/>
                </a:solidFill>
              </a:rPr>
              <a:t/>
            </a:r>
            <a:br>
              <a:rPr lang="zh-CN" altLang="en-US" sz="2800" dirty="0" smtClean="0">
                <a:solidFill>
                  <a:srgbClr val="0066FF"/>
                </a:solidFill>
              </a:rPr>
            </a:br>
            <a:endParaRPr lang="zh-CN" altLang="en-US" sz="2800" b="1" dirty="0">
              <a:solidFill>
                <a:srgbClr val="0066FF"/>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4714876" y="571480"/>
            <a:ext cx="35719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b="1" dirty="0" smtClean="0">
                <a:solidFill>
                  <a:srgbClr val="0070C0"/>
                </a:solidFill>
                <a:latin typeface="隶书" pitchFamily="49" charset="-122"/>
                <a:ea typeface="隶书" pitchFamily="49" charset="-122"/>
              </a:rPr>
              <a:t>原始票据受理的基本要求</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857364"/>
            <a:ext cx="8229600" cy="3714776"/>
          </a:xfrm>
        </p:spPr>
        <p:txBody>
          <a:bodyPr>
            <a:noAutofit/>
          </a:bodyPr>
          <a:lstStyle/>
          <a:p>
            <a:pPr algn="l">
              <a:lnSpc>
                <a:spcPts val="4300"/>
              </a:lnSpc>
            </a:pPr>
            <a:r>
              <a:rPr lang="zh-CN" altLang="en-US" sz="3200" b="1" dirty="0" smtClean="0">
                <a:solidFill>
                  <a:srgbClr val="C00000"/>
                </a:solidFill>
                <a:latin typeface="楷体" panose="02010609060101010101" pitchFamily="49" charset="-122"/>
                <a:ea typeface="楷体" panose="02010609060101010101" pitchFamily="49" charset="-122"/>
              </a:rPr>
              <a:t>院级工会活动经费的结算方式有：</a:t>
            </a:r>
            <a:r>
              <a:rPr lang="en-US" altLang="zh-CN" sz="3200" b="1" dirty="0" smtClean="0">
                <a:latin typeface="楷体" panose="02010609060101010101" pitchFamily="49" charset="-122"/>
                <a:ea typeface="楷体" panose="02010609060101010101" pitchFamily="49" charset="-122"/>
              </a:rPr>
              <a:t/>
            </a:r>
            <a:br>
              <a:rPr lang="en-US" altLang="zh-CN" sz="3200" b="1" dirty="0" smtClean="0">
                <a:latin typeface="楷体" panose="02010609060101010101" pitchFamily="49" charset="-122"/>
                <a:ea typeface="楷体" panose="02010609060101010101" pitchFamily="49" charset="-122"/>
              </a:rPr>
            </a:br>
            <a:r>
              <a:rPr lang="en-US" altLang="zh-CN" sz="3200" b="1" dirty="0" smtClean="0">
                <a:latin typeface="楷体" panose="02010609060101010101" pitchFamily="49" charset="-122"/>
                <a:ea typeface="楷体" panose="02010609060101010101" pitchFamily="49" charset="-122"/>
              </a:rPr>
              <a:t>     </a:t>
            </a:r>
            <a:r>
              <a:rPr lang="zh-CN" altLang="en-US" sz="3600" b="1" dirty="0" smtClean="0">
                <a:solidFill>
                  <a:srgbClr val="0070C0"/>
                </a:solidFill>
                <a:latin typeface="楷体" panose="02010609060101010101" pitchFamily="49" charset="-122"/>
                <a:ea typeface="楷体" panose="02010609060101010101" pitchFamily="49" charset="-122"/>
              </a:rPr>
              <a:t>支票</a:t>
            </a:r>
            <a:r>
              <a:rPr lang="en-US" altLang="zh-CN" sz="3600" b="1" dirty="0" smtClean="0">
                <a:solidFill>
                  <a:srgbClr val="0070C0"/>
                </a:solidFill>
                <a:latin typeface="楷体" panose="02010609060101010101" pitchFamily="49" charset="-122"/>
                <a:ea typeface="楷体" panose="02010609060101010101" pitchFamily="49" charset="-122"/>
              </a:rPr>
              <a:t/>
            </a:r>
            <a:br>
              <a:rPr lang="en-US" altLang="zh-CN" sz="3600" b="1" dirty="0" smtClean="0">
                <a:solidFill>
                  <a:srgbClr val="0070C0"/>
                </a:solidFill>
                <a:latin typeface="楷体" panose="02010609060101010101" pitchFamily="49" charset="-122"/>
                <a:ea typeface="楷体" panose="02010609060101010101" pitchFamily="49" charset="-122"/>
              </a:rPr>
            </a:br>
            <a:r>
              <a:rPr lang="en-US" altLang="zh-CN" sz="3600" b="1" dirty="0" smtClean="0">
                <a:solidFill>
                  <a:srgbClr val="0070C0"/>
                </a:solidFill>
                <a:latin typeface="楷体" panose="02010609060101010101" pitchFamily="49" charset="-122"/>
                <a:ea typeface="楷体" panose="02010609060101010101" pitchFamily="49" charset="-122"/>
              </a:rPr>
              <a:t>     </a:t>
            </a:r>
            <a:r>
              <a:rPr lang="zh-CN" altLang="en-US" sz="3600" b="1" dirty="0" smtClean="0">
                <a:solidFill>
                  <a:srgbClr val="0070C0"/>
                </a:solidFill>
                <a:latin typeface="楷体" panose="02010609060101010101" pitchFamily="49" charset="-122"/>
                <a:ea typeface="楷体" panose="02010609060101010101" pitchFamily="49" charset="-122"/>
              </a:rPr>
              <a:t>网银</a:t>
            </a:r>
            <a:r>
              <a:rPr lang="en-US" altLang="zh-CN" sz="3600" b="1" dirty="0" smtClean="0">
                <a:solidFill>
                  <a:srgbClr val="0070C0"/>
                </a:solidFill>
                <a:latin typeface="楷体" panose="02010609060101010101" pitchFamily="49" charset="-122"/>
                <a:ea typeface="楷体" panose="02010609060101010101" pitchFamily="49" charset="-122"/>
              </a:rPr>
              <a:t/>
            </a:r>
            <a:br>
              <a:rPr lang="en-US" altLang="zh-CN" sz="3600" b="1" dirty="0" smtClean="0">
                <a:solidFill>
                  <a:srgbClr val="0070C0"/>
                </a:solidFill>
                <a:latin typeface="楷体" panose="02010609060101010101" pitchFamily="49" charset="-122"/>
                <a:ea typeface="楷体" panose="02010609060101010101" pitchFamily="49" charset="-122"/>
              </a:rPr>
            </a:br>
            <a:r>
              <a:rPr lang="en-US" altLang="zh-CN" sz="3600" b="1" dirty="0" smtClean="0">
                <a:solidFill>
                  <a:srgbClr val="0070C0"/>
                </a:solidFill>
                <a:latin typeface="楷体" panose="02010609060101010101" pitchFamily="49" charset="-122"/>
                <a:ea typeface="楷体" panose="02010609060101010101" pitchFamily="49" charset="-122"/>
              </a:rPr>
              <a:t>     </a:t>
            </a:r>
            <a:r>
              <a:rPr lang="zh-CN" altLang="en-US" sz="3600" b="1" dirty="0" smtClean="0">
                <a:solidFill>
                  <a:srgbClr val="0070C0"/>
                </a:solidFill>
                <a:latin typeface="楷体" panose="02010609060101010101" pitchFamily="49" charset="-122"/>
                <a:ea typeface="楷体" panose="02010609060101010101" pitchFamily="49" charset="-122"/>
              </a:rPr>
              <a:t>现金</a:t>
            </a:r>
            <a:endParaRPr lang="zh-CN" altLang="en-US" sz="3600" b="1" dirty="0">
              <a:solidFill>
                <a:srgbClr val="0070C0"/>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6429388" y="571480"/>
            <a:ext cx="150019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solidFill>
                  <a:srgbClr val="0070C0"/>
                </a:solidFill>
                <a:latin typeface="隶书" pitchFamily="49" charset="-122"/>
                <a:ea typeface="隶书" pitchFamily="49" charset="-122"/>
              </a:rPr>
              <a:t>结算方式</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420888"/>
            <a:ext cx="8229600" cy="3947900"/>
          </a:xfrm>
        </p:spPr>
        <p:txBody>
          <a:bodyPr>
            <a:noAutofit/>
          </a:bodyPr>
          <a:lstStyle/>
          <a:p>
            <a:pPr algn="l"/>
            <a:r>
              <a:rPr lang="zh-CN" altLang="en-US" sz="2800" b="1" dirty="0" smtClean="0">
                <a:solidFill>
                  <a:srgbClr val="FF0000"/>
                </a:solidFill>
                <a:latin typeface="宋体" panose="02010600030101010101" pitchFamily="2" charset="-122"/>
                <a:ea typeface="宋体" panose="02010600030101010101" pitchFamily="2" charset="-122"/>
              </a:rPr>
              <a:t>●</a:t>
            </a:r>
            <a:r>
              <a:rPr lang="zh-CN" altLang="en-US" sz="2800" b="1" dirty="0" smtClean="0">
                <a:solidFill>
                  <a:srgbClr val="002060"/>
                </a:solidFill>
                <a:latin typeface="楷体" panose="02010609060101010101" pitchFamily="49" charset="-122"/>
                <a:ea typeface="楷体" panose="02010609060101010101" pitchFamily="49" charset="-122"/>
              </a:rPr>
              <a:t>发票金额</a:t>
            </a:r>
            <a:r>
              <a:rPr lang="zh-CN" altLang="en-US" sz="2800" b="1" dirty="0" smtClean="0">
                <a:solidFill>
                  <a:srgbClr val="FFC000"/>
                </a:solidFill>
                <a:latin typeface="楷体" panose="02010609060101010101" pitchFamily="49" charset="-122"/>
                <a:ea typeface="楷体" panose="02010609060101010101" pitchFamily="49" charset="-122"/>
              </a:rPr>
              <a:t>超过</a:t>
            </a:r>
            <a:r>
              <a:rPr lang="en-US" altLang="zh-CN" sz="2800" b="1" dirty="0" smtClean="0">
                <a:solidFill>
                  <a:srgbClr val="FFC000"/>
                </a:solidFill>
                <a:latin typeface="楷体" panose="02010609060101010101" pitchFamily="49" charset="-122"/>
                <a:ea typeface="楷体" panose="02010609060101010101" pitchFamily="49" charset="-122"/>
              </a:rPr>
              <a:t>1</a:t>
            </a:r>
            <a:r>
              <a:rPr lang="en-US" sz="2800" b="1" dirty="0" smtClean="0">
                <a:solidFill>
                  <a:srgbClr val="FFC000"/>
                </a:solidFill>
                <a:latin typeface="楷体" panose="02010609060101010101" pitchFamily="49" charset="-122"/>
                <a:ea typeface="楷体" panose="02010609060101010101" pitchFamily="49" charset="-122"/>
              </a:rPr>
              <a:t>000</a:t>
            </a:r>
            <a:r>
              <a:rPr lang="zh-CN" altLang="en-US" sz="2800" b="1" dirty="0" smtClean="0">
                <a:solidFill>
                  <a:srgbClr val="002060"/>
                </a:solidFill>
                <a:latin typeface="楷体" panose="02010609060101010101" pitchFamily="49" charset="-122"/>
                <a:ea typeface="楷体" panose="02010609060101010101" pitchFamily="49" charset="-122"/>
              </a:rPr>
              <a:t>元的，须通过校工会支票或网银结算。</a:t>
            </a:r>
            <a:r>
              <a:rPr lang="en-US" altLang="zh-CN" sz="2800" b="1" dirty="0" smtClean="0">
                <a:solidFill>
                  <a:srgbClr val="002060"/>
                </a:solidFill>
                <a:latin typeface="楷体" panose="02010609060101010101" pitchFamily="49" charset="-122"/>
                <a:ea typeface="楷体" panose="02010609060101010101" pitchFamily="49" charset="-122"/>
              </a:rPr>
              <a:t/>
            </a:r>
            <a:br>
              <a:rPr lang="en-US" altLang="zh-CN" sz="2800" b="1" dirty="0" smtClean="0">
                <a:solidFill>
                  <a:srgbClr val="002060"/>
                </a:solidFill>
                <a:latin typeface="楷体" panose="02010609060101010101" pitchFamily="49" charset="-122"/>
                <a:ea typeface="楷体" panose="02010609060101010101" pitchFamily="49" charset="-122"/>
              </a:rPr>
            </a:br>
            <a:r>
              <a:rPr lang="zh-CN" altLang="en-US" sz="2800" b="1" dirty="0" smtClean="0">
                <a:solidFill>
                  <a:srgbClr val="FF0000"/>
                </a:solidFill>
                <a:latin typeface="宋体" panose="02010600030101010101" pitchFamily="2" charset="-122"/>
              </a:rPr>
              <a:t>●</a:t>
            </a:r>
            <a:r>
              <a:rPr lang="zh-CN" altLang="en-US" sz="2800" b="1" dirty="0" smtClean="0">
                <a:solidFill>
                  <a:srgbClr val="002060"/>
                </a:solidFill>
                <a:latin typeface="楷体" panose="02010609060101010101" pitchFamily="49" charset="-122"/>
                <a:ea typeface="楷体" panose="02010609060101010101" pitchFamily="49" charset="-122"/>
              </a:rPr>
              <a:t>院</a:t>
            </a:r>
            <a:r>
              <a:rPr lang="zh-CN" altLang="en-US" sz="2800" b="1" dirty="0">
                <a:solidFill>
                  <a:srgbClr val="002060"/>
                </a:solidFill>
                <a:latin typeface="楷体" panose="02010609060101010101" pitchFamily="49" charset="-122"/>
                <a:ea typeface="楷体" panose="02010609060101010101" pitchFamily="49" charset="-122"/>
              </a:rPr>
              <a:t>级工会在采购活动用品时，可先到校工会办理借款手续，需提供对方单位的开户名、开户银行和</a:t>
            </a:r>
            <a:r>
              <a:rPr lang="zh-CN" altLang="en-US" sz="2800" b="1" dirty="0" smtClean="0">
                <a:solidFill>
                  <a:srgbClr val="002060"/>
                </a:solidFill>
                <a:latin typeface="楷体" panose="02010609060101010101" pitchFamily="49" charset="-122"/>
                <a:ea typeface="楷体" panose="02010609060101010101" pitchFamily="49" charset="-122"/>
              </a:rPr>
              <a:t>银行账号</a:t>
            </a:r>
            <a:r>
              <a:rPr lang="zh-CN" altLang="en-US" sz="2800" b="1" dirty="0">
                <a:solidFill>
                  <a:srgbClr val="002060"/>
                </a:solidFill>
                <a:latin typeface="楷体" panose="02010609060101010101" pitchFamily="49" charset="-122"/>
                <a:ea typeface="楷体" panose="02010609060101010101" pitchFamily="49" charset="-122"/>
              </a:rPr>
              <a:t>，</a:t>
            </a:r>
            <a:r>
              <a:rPr lang="zh-CN" altLang="en-US" sz="2800" b="1" dirty="0" smtClean="0">
                <a:solidFill>
                  <a:srgbClr val="002060"/>
                </a:solidFill>
                <a:latin typeface="楷体" panose="02010609060101010101" pitchFamily="49" charset="-122"/>
                <a:ea typeface="楷体" panose="02010609060101010101" pitchFamily="49" charset="-122"/>
              </a:rPr>
              <a:t>取得发票后及时到校工会冲账。</a:t>
            </a:r>
            <a:r>
              <a:rPr lang="en-US" altLang="zh-CN" sz="2800" b="1" dirty="0" smtClean="0">
                <a:solidFill>
                  <a:srgbClr val="002060"/>
                </a:solidFill>
                <a:latin typeface="楷体" panose="02010609060101010101" pitchFamily="49" charset="-122"/>
                <a:ea typeface="楷体" panose="02010609060101010101" pitchFamily="49" charset="-122"/>
              </a:rPr>
              <a:t/>
            </a:r>
            <a:br>
              <a:rPr lang="en-US" altLang="zh-CN" sz="2800" b="1" dirty="0" smtClean="0">
                <a:solidFill>
                  <a:srgbClr val="002060"/>
                </a:solidFill>
                <a:latin typeface="楷体" panose="02010609060101010101" pitchFamily="49" charset="-122"/>
                <a:ea typeface="楷体" panose="02010609060101010101" pitchFamily="49" charset="-122"/>
              </a:rPr>
            </a:br>
            <a:r>
              <a:rPr lang="zh-CN" altLang="en-US" sz="2800" b="1" dirty="0" smtClean="0">
                <a:solidFill>
                  <a:srgbClr val="FF0000"/>
                </a:solidFill>
                <a:latin typeface="宋体" panose="02010600030101010101" pitchFamily="2" charset="-122"/>
              </a:rPr>
              <a:t>●</a:t>
            </a:r>
            <a:r>
              <a:rPr lang="zh-CN" altLang="en-US" sz="2800" b="1" dirty="0" smtClean="0">
                <a:solidFill>
                  <a:srgbClr val="002060"/>
                </a:solidFill>
                <a:latin typeface="楷体" panose="02010609060101010101" pitchFamily="49" charset="-122"/>
                <a:ea typeface="楷体" panose="02010609060101010101" pitchFamily="49" charset="-122"/>
              </a:rPr>
              <a:t>网上</a:t>
            </a:r>
            <a:r>
              <a:rPr lang="zh-CN" altLang="en-US" sz="2800" b="1" dirty="0">
                <a:solidFill>
                  <a:srgbClr val="002060"/>
                </a:solidFill>
                <a:latin typeface="楷体" panose="02010609060101010101" pitchFamily="49" charset="-122"/>
                <a:ea typeface="楷体" panose="02010609060101010101" pitchFamily="49" charset="-122"/>
              </a:rPr>
              <a:t>购物请提前与校工会财务室联系，确定结算方式。若需个人刷卡或个人网银支付</a:t>
            </a:r>
            <a:r>
              <a:rPr lang="en-US" altLang="zh-CN" sz="2800" b="1" dirty="0">
                <a:solidFill>
                  <a:srgbClr val="002060"/>
                </a:solidFill>
                <a:latin typeface="楷体" panose="02010609060101010101" pitchFamily="49" charset="-122"/>
                <a:ea typeface="楷体" panose="02010609060101010101" pitchFamily="49" charset="-122"/>
              </a:rPr>
              <a:t>,</a:t>
            </a:r>
            <a:r>
              <a:rPr lang="zh-CN" altLang="en-US" sz="2800" b="1" dirty="0">
                <a:solidFill>
                  <a:srgbClr val="002060"/>
                </a:solidFill>
                <a:latin typeface="楷体" panose="02010609060101010101" pitchFamily="49" charset="-122"/>
                <a:ea typeface="楷体" panose="02010609060101010101" pitchFamily="49" charset="-122"/>
              </a:rPr>
              <a:t>报销时提供刷卡小票或网上支付记录。</a:t>
            </a:r>
            <a:r>
              <a:rPr lang="zh-CN" altLang="en-US" sz="3200" b="1" dirty="0">
                <a:solidFill>
                  <a:srgbClr val="002060"/>
                </a:solidFill>
                <a:latin typeface="楷体" panose="02010609060101010101" pitchFamily="49" charset="-122"/>
                <a:ea typeface="楷体" panose="02010609060101010101" pitchFamily="49" charset="-122"/>
              </a:rPr>
              <a:t/>
            </a:r>
            <a:br>
              <a:rPr lang="zh-CN" altLang="en-US" sz="3200" b="1" dirty="0">
                <a:solidFill>
                  <a:srgbClr val="002060"/>
                </a:solidFill>
                <a:latin typeface="楷体" panose="02010609060101010101" pitchFamily="49" charset="-122"/>
                <a:ea typeface="楷体" panose="02010609060101010101" pitchFamily="49" charset="-122"/>
              </a:rPr>
            </a:br>
            <a:r>
              <a:rPr lang="en-US" altLang="zh-CN" sz="3200" b="1" dirty="0" smtClean="0">
                <a:solidFill>
                  <a:srgbClr val="002060"/>
                </a:solidFill>
                <a:latin typeface="楷体" panose="02010609060101010101" pitchFamily="49" charset="-122"/>
                <a:ea typeface="楷体" panose="02010609060101010101" pitchFamily="49" charset="-122"/>
              </a:rPr>
              <a:t/>
            </a:r>
            <a:br>
              <a:rPr lang="en-US" altLang="zh-CN" sz="3200" b="1" dirty="0" smtClean="0">
                <a:solidFill>
                  <a:srgbClr val="002060"/>
                </a:solidFill>
                <a:latin typeface="楷体" panose="02010609060101010101" pitchFamily="49" charset="-122"/>
                <a:ea typeface="楷体" panose="02010609060101010101" pitchFamily="49" charset="-122"/>
              </a:rPr>
            </a:br>
            <a:endParaRPr lang="zh-CN" altLang="en-US" sz="3200" b="1" dirty="0">
              <a:solidFill>
                <a:schemeClr val="bg1">
                  <a:lumMod val="65000"/>
                </a:schemeClr>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6429388" y="571480"/>
            <a:ext cx="150019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solidFill>
                  <a:srgbClr val="0070C0"/>
                </a:solidFill>
                <a:latin typeface="隶书" pitchFamily="49" charset="-122"/>
                <a:ea typeface="隶书" pitchFamily="49" charset="-122"/>
              </a:rPr>
              <a:t>结算方式</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556792"/>
            <a:ext cx="8229600" cy="4015348"/>
          </a:xfrm>
        </p:spPr>
        <p:txBody>
          <a:bodyPr>
            <a:noAutofit/>
          </a:bodyPr>
          <a:lstStyle/>
          <a:p>
            <a:pPr algn="l">
              <a:lnSpc>
                <a:spcPts val="5100"/>
              </a:lnSpc>
            </a:pPr>
            <a:r>
              <a:rPr lang="zh-CN" altLang="en-US" sz="3200" b="1" dirty="0" smtClean="0">
                <a:solidFill>
                  <a:srgbClr val="00B050"/>
                </a:solidFill>
                <a:latin typeface="楷体" panose="02010609060101010101" pitchFamily="49" charset="-122"/>
                <a:ea typeface="楷体" panose="02010609060101010101" pitchFamily="49" charset="-122"/>
              </a:rPr>
              <a:t>             开票资料</a:t>
            </a:r>
            <a:r>
              <a:rPr lang="en-US" altLang="zh-CN" sz="3200" b="1" dirty="0" smtClean="0">
                <a:solidFill>
                  <a:srgbClr val="00B050"/>
                </a:solidFill>
                <a:latin typeface="楷体" panose="02010609060101010101" pitchFamily="49" charset="-122"/>
                <a:ea typeface="楷体" panose="02010609060101010101" pitchFamily="49" charset="-122"/>
              </a:rPr>
              <a:t/>
            </a:r>
            <a:br>
              <a:rPr lang="en-US" altLang="zh-CN" sz="3200" b="1" dirty="0" smtClean="0">
                <a:solidFill>
                  <a:srgbClr val="00B050"/>
                </a:solidFill>
                <a:latin typeface="楷体" panose="02010609060101010101" pitchFamily="49" charset="-122"/>
                <a:ea typeface="楷体" panose="02010609060101010101" pitchFamily="49" charset="-122"/>
              </a:rPr>
            </a:br>
            <a:r>
              <a:rPr lang="zh-CN" altLang="en-US" sz="3200" b="1" dirty="0" smtClean="0">
                <a:solidFill>
                  <a:srgbClr val="FF0000"/>
                </a:solidFill>
                <a:latin typeface="楷体" panose="02010609060101010101" pitchFamily="49" charset="-122"/>
                <a:ea typeface="楷体" panose="02010609060101010101" pitchFamily="49" charset="-122"/>
              </a:rPr>
              <a:t>单位全称：</a:t>
            </a:r>
            <a:r>
              <a:rPr lang="zh-CN" altLang="en-US" sz="3200" b="1" dirty="0" smtClean="0">
                <a:solidFill>
                  <a:srgbClr val="002060"/>
                </a:solidFill>
                <a:latin typeface="楷体" panose="02010609060101010101" pitchFamily="49" charset="-122"/>
                <a:ea typeface="楷体" panose="02010609060101010101" pitchFamily="49" charset="-122"/>
              </a:rPr>
              <a:t>中国教育工会浙江大学委员会</a:t>
            </a:r>
            <a:r>
              <a:rPr lang="en-US" altLang="zh-CN" sz="3200" b="1" dirty="0" smtClean="0">
                <a:solidFill>
                  <a:srgbClr val="002060"/>
                </a:solidFill>
                <a:latin typeface="楷体" panose="02010609060101010101" pitchFamily="49" charset="-122"/>
                <a:ea typeface="楷体" panose="02010609060101010101" pitchFamily="49" charset="-122"/>
              </a:rPr>
              <a:t/>
            </a:r>
            <a:br>
              <a:rPr lang="en-US" altLang="zh-CN" sz="3200" b="1" dirty="0" smtClean="0">
                <a:solidFill>
                  <a:srgbClr val="002060"/>
                </a:solidFill>
                <a:latin typeface="楷体" panose="02010609060101010101" pitchFamily="49" charset="-122"/>
                <a:ea typeface="楷体" panose="02010609060101010101" pitchFamily="49" charset="-122"/>
              </a:rPr>
            </a:br>
            <a:r>
              <a:rPr lang="zh-CN" altLang="en-US" sz="3200" b="1" dirty="0" smtClean="0">
                <a:solidFill>
                  <a:srgbClr val="FF0000"/>
                </a:solidFill>
                <a:latin typeface="楷体" panose="02010609060101010101" pitchFamily="49" charset="-122"/>
                <a:ea typeface="楷体" panose="02010609060101010101" pitchFamily="49" charset="-122"/>
              </a:rPr>
              <a:t>开户行：</a:t>
            </a:r>
            <a:r>
              <a:rPr lang="zh-CN" altLang="en-US" sz="3200" b="1" dirty="0" smtClean="0">
                <a:solidFill>
                  <a:srgbClr val="002060"/>
                </a:solidFill>
                <a:latin typeface="楷体" panose="02010609060101010101" pitchFamily="49" charset="-122"/>
                <a:ea typeface="楷体" panose="02010609060101010101" pitchFamily="49" charset="-122"/>
              </a:rPr>
              <a:t>农行浙大支行紫金港分理处</a:t>
            </a:r>
            <a:r>
              <a:rPr lang="en-US" altLang="zh-CN" sz="3200" b="1" dirty="0" smtClean="0">
                <a:solidFill>
                  <a:srgbClr val="002060"/>
                </a:solidFill>
                <a:latin typeface="楷体" panose="02010609060101010101" pitchFamily="49" charset="-122"/>
                <a:ea typeface="楷体" panose="02010609060101010101" pitchFamily="49" charset="-122"/>
              </a:rPr>
              <a:t/>
            </a:r>
            <a:br>
              <a:rPr lang="en-US" altLang="zh-CN" sz="3200" b="1" dirty="0" smtClean="0">
                <a:solidFill>
                  <a:srgbClr val="002060"/>
                </a:solidFill>
                <a:latin typeface="楷体" panose="02010609060101010101" pitchFamily="49" charset="-122"/>
                <a:ea typeface="楷体" panose="02010609060101010101" pitchFamily="49" charset="-122"/>
              </a:rPr>
            </a:br>
            <a:r>
              <a:rPr lang="zh-CN" altLang="en-US" sz="3200" b="1" dirty="0" smtClean="0">
                <a:solidFill>
                  <a:srgbClr val="FF0000"/>
                </a:solidFill>
                <a:latin typeface="楷体" panose="02010609060101010101" pitchFamily="49" charset="-122"/>
                <a:ea typeface="楷体" panose="02010609060101010101" pitchFamily="49" charset="-122"/>
              </a:rPr>
              <a:t>银行账号：</a:t>
            </a:r>
            <a:r>
              <a:rPr lang="en-US" altLang="zh-CN" sz="3200" b="1" dirty="0" smtClean="0">
                <a:solidFill>
                  <a:srgbClr val="002060"/>
                </a:solidFill>
                <a:latin typeface="楷体" panose="02010609060101010101" pitchFamily="49" charset="-122"/>
                <a:ea typeface="楷体" panose="02010609060101010101" pitchFamily="49" charset="-122"/>
              </a:rPr>
              <a:t>19042201040001681</a:t>
            </a:r>
            <a:br>
              <a:rPr lang="en-US" altLang="zh-CN" sz="3200" b="1" dirty="0" smtClean="0">
                <a:solidFill>
                  <a:srgbClr val="002060"/>
                </a:solidFill>
                <a:latin typeface="楷体" panose="02010609060101010101" pitchFamily="49" charset="-122"/>
                <a:ea typeface="楷体" panose="02010609060101010101" pitchFamily="49" charset="-122"/>
              </a:rPr>
            </a:br>
            <a:r>
              <a:rPr lang="zh-CN" altLang="en-US" sz="3200" b="1" dirty="0" smtClean="0">
                <a:solidFill>
                  <a:srgbClr val="FF0000"/>
                </a:solidFill>
                <a:latin typeface="楷体" panose="02010609060101010101" pitchFamily="49" charset="-122"/>
                <a:ea typeface="楷体" panose="02010609060101010101" pitchFamily="49" charset="-122"/>
              </a:rPr>
              <a:t>统一社会信用代码：</a:t>
            </a:r>
            <a:r>
              <a:rPr lang="en-US" altLang="zh-CN" sz="3200" b="1" dirty="0" smtClean="0">
                <a:solidFill>
                  <a:srgbClr val="002060"/>
                </a:solidFill>
                <a:latin typeface="楷体" panose="02010609060101010101" pitchFamily="49" charset="-122"/>
                <a:ea typeface="楷体" panose="02010609060101010101" pitchFamily="49" charset="-122"/>
              </a:rPr>
              <a:t>81330000779391104H</a:t>
            </a:r>
            <a:endParaRPr lang="zh-CN" altLang="en-US" sz="3200" b="1" dirty="0">
              <a:solidFill>
                <a:schemeClr val="bg1">
                  <a:lumMod val="65000"/>
                </a:schemeClr>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6429388" y="571480"/>
            <a:ext cx="150019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solidFill>
                  <a:srgbClr val="0070C0"/>
                </a:solidFill>
                <a:latin typeface="隶书" pitchFamily="49" charset="-122"/>
                <a:ea typeface="隶书" pitchFamily="49" charset="-122"/>
              </a:rPr>
              <a:t>结算方式</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11560" y="1484784"/>
            <a:ext cx="8229600" cy="3816424"/>
          </a:xfrm>
        </p:spPr>
        <p:txBody>
          <a:bodyPr anchor="t">
            <a:noAutofit/>
          </a:bodyPr>
          <a:lstStyle/>
          <a:p>
            <a:pPr algn="l"/>
            <a:r>
              <a:rPr lang="en-US" altLang="zh-CN" sz="2800" b="1" dirty="0" smtClean="0">
                <a:solidFill>
                  <a:srgbClr val="00B0F0"/>
                </a:solidFill>
                <a:latin typeface="+mn-ea"/>
                <a:ea typeface="+mn-ea"/>
              </a:rPr>
              <a:t/>
            </a:r>
            <a:br>
              <a:rPr lang="en-US" altLang="zh-CN" sz="2800" b="1" dirty="0" smtClean="0">
                <a:solidFill>
                  <a:srgbClr val="00B0F0"/>
                </a:solidFill>
                <a:latin typeface="+mn-ea"/>
                <a:ea typeface="+mn-ea"/>
              </a:rPr>
            </a:br>
            <a:r>
              <a:rPr lang="en-US" altLang="zh-CN" sz="2800" b="1" dirty="0" smtClean="0">
                <a:solidFill>
                  <a:srgbClr val="00B0F0"/>
                </a:solidFill>
                <a:latin typeface="+mn-ea"/>
                <a:ea typeface="+mn-ea"/>
              </a:rPr>
              <a:t>  </a:t>
            </a:r>
            <a:r>
              <a:rPr lang="zh-CN" altLang="en-US" sz="2800" b="1" dirty="0" smtClean="0">
                <a:solidFill>
                  <a:srgbClr val="00B0F0"/>
                </a:solidFill>
                <a:latin typeface="+mn-ea"/>
                <a:ea typeface="+mn-ea"/>
              </a:rPr>
              <a:t>   </a:t>
            </a:r>
            <a:r>
              <a:rPr lang="en-US" altLang="zh-CN" sz="3000" dirty="0" smtClean="0">
                <a:solidFill>
                  <a:srgbClr val="00B0F0"/>
                </a:solidFill>
                <a:latin typeface="黑体" pitchFamily="49" charset="-122"/>
                <a:ea typeface="黑体" pitchFamily="49" charset="-122"/>
              </a:rPr>
              <a:t>《</a:t>
            </a:r>
            <a:r>
              <a:rPr lang="zh-CN" altLang="en-US" sz="3000" dirty="0" smtClean="0">
                <a:solidFill>
                  <a:srgbClr val="00B0F0"/>
                </a:solidFill>
                <a:latin typeface="黑体" pitchFamily="49" charset="-122"/>
                <a:ea typeface="黑体" pitchFamily="49" charset="-122"/>
              </a:rPr>
              <a:t>工会法</a:t>
            </a:r>
            <a:r>
              <a:rPr lang="en-US" altLang="zh-CN" sz="3000" dirty="0" smtClean="0">
                <a:solidFill>
                  <a:srgbClr val="00B0F0"/>
                </a:solidFill>
                <a:latin typeface="黑体" pitchFamily="49" charset="-122"/>
                <a:ea typeface="黑体" pitchFamily="49" charset="-122"/>
              </a:rPr>
              <a:t>》</a:t>
            </a:r>
            <a:r>
              <a:rPr lang="zh-CN" altLang="en-US" sz="3000" dirty="0" smtClean="0">
                <a:solidFill>
                  <a:srgbClr val="00B0F0"/>
                </a:solidFill>
                <a:latin typeface="黑体" pitchFamily="49" charset="-122"/>
                <a:ea typeface="黑体" pitchFamily="49" charset="-122"/>
              </a:rPr>
              <a:t>第十四条规定，“基层工会组织具备民法通则规定的法人条件的，依法取得社会团体法人资格。”</a:t>
            </a:r>
            <a:r>
              <a:rPr lang="en-US" altLang="zh-CN" sz="3000" dirty="0" smtClean="0">
                <a:solidFill>
                  <a:srgbClr val="00B0F0"/>
                </a:solidFill>
                <a:latin typeface="黑体" pitchFamily="49" charset="-122"/>
                <a:ea typeface="黑体" pitchFamily="49" charset="-122"/>
              </a:rPr>
              <a:t/>
            </a:r>
            <a:br>
              <a:rPr lang="en-US" altLang="zh-CN" sz="3000" dirty="0" smtClean="0">
                <a:solidFill>
                  <a:srgbClr val="00B0F0"/>
                </a:solidFill>
                <a:latin typeface="黑体" pitchFamily="49" charset="-122"/>
                <a:ea typeface="黑体" pitchFamily="49" charset="-122"/>
              </a:rPr>
            </a:br>
            <a:r>
              <a:rPr lang="en-US" altLang="zh-CN" sz="3000" dirty="0" smtClean="0">
                <a:solidFill>
                  <a:srgbClr val="00B0F0"/>
                </a:solidFill>
                <a:latin typeface="黑体" pitchFamily="49" charset="-122"/>
                <a:ea typeface="黑体" pitchFamily="49" charset="-122"/>
              </a:rPr>
              <a:t>    </a:t>
            </a:r>
            <a:br>
              <a:rPr lang="en-US" altLang="zh-CN" sz="3000" dirty="0" smtClean="0">
                <a:solidFill>
                  <a:srgbClr val="00B0F0"/>
                </a:solidFill>
                <a:latin typeface="黑体" pitchFamily="49" charset="-122"/>
                <a:ea typeface="黑体" pitchFamily="49" charset="-122"/>
              </a:rPr>
            </a:br>
            <a:r>
              <a:rPr lang="en-US" altLang="zh-CN" sz="3000" dirty="0" smtClean="0">
                <a:solidFill>
                  <a:srgbClr val="00B0F0"/>
                </a:solidFill>
                <a:latin typeface="黑体" pitchFamily="49" charset="-122"/>
                <a:ea typeface="黑体" pitchFamily="49" charset="-122"/>
              </a:rPr>
              <a:t>    </a:t>
            </a:r>
            <a:r>
              <a:rPr lang="zh-CN" altLang="en-US" sz="3000" dirty="0" smtClean="0">
                <a:solidFill>
                  <a:srgbClr val="FF0000"/>
                </a:solidFill>
                <a:latin typeface="黑体" pitchFamily="49" charset="-122"/>
                <a:ea typeface="黑体" pitchFamily="49" charset="-122"/>
              </a:rPr>
              <a:t>“中国教育工会浙江大学委员会”</a:t>
            </a:r>
            <a:r>
              <a:rPr lang="zh-CN" altLang="en-US" sz="3000" dirty="0" smtClean="0">
                <a:solidFill>
                  <a:srgbClr val="00B0F0"/>
                </a:solidFill>
                <a:latin typeface="黑体" pitchFamily="49" charset="-122"/>
                <a:ea typeface="黑体" pitchFamily="49" charset="-122"/>
              </a:rPr>
              <a:t>已按上述规定取得了社会团体法人资格。</a:t>
            </a:r>
            <a:endParaRPr lang="zh-CN" altLang="en-US" sz="3000" b="1" dirty="0">
              <a:solidFill>
                <a:srgbClr val="FF0000"/>
              </a:solidFill>
              <a:latin typeface="黑体" pitchFamily="49" charset="-122"/>
              <a:ea typeface="黑体"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9267697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428736"/>
            <a:ext cx="8229600" cy="4143404"/>
          </a:xfrm>
        </p:spPr>
        <p:txBody>
          <a:bodyPr>
            <a:noAutofit/>
          </a:bodyPr>
          <a:lstStyle/>
          <a:p>
            <a:pPr algn="l">
              <a:lnSpc>
                <a:spcPts val="4500"/>
              </a:lnSpc>
            </a:pPr>
            <a:r>
              <a:rPr lang="zh-CN" altLang="en-US" sz="3200" b="1" dirty="0" smtClean="0">
                <a:solidFill>
                  <a:srgbClr val="00B050"/>
                </a:solidFill>
                <a:latin typeface="华文楷体" pitchFamily="2" charset="-122"/>
                <a:ea typeface="华文楷体" pitchFamily="2" charset="-122"/>
              </a:rPr>
              <a:t>院级工会经办人支付前与校工会财务室联系确定支付方式</a:t>
            </a:r>
            <a:r>
              <a:rPr lang="zh-CN" altLang="en-US" sz="3200" b="1" dirty="0" smtClean="0">
                <a:solidFill>
                  <a:srgbClr val="FF0000"/>
                </a:solidFill>
                <a:latin typeface="华文楷体" pitchFamily="2" charset="-122"/>
                <a:ea typeface="华文楷体" pitchFamily="2" charset="-122"/>
              </a:rPr>
              <a:t>→</a:t>
            </a:r>
            <a:r>
              <a:rPr lang="zh-CN" altLang="en-US" sz="3200" b="1" dirty="0" smtClean="0">
                <a:solidFill>
                  <a:srgbClr val="00B050"/>
                </a:solidFill>
                <a:latin typeface="华文楷体" pitchFamily="2" charset="-122"/>
                <a:ea typeface="华文楷体" pitchFamily="2" charset="-122"/>
              </a:rPr>
              <a:t>结算后工会主席、经办人发票后签字，院级工会盖章</a:t>
            </a:r>
            <a:r>
              <a:rPr lang="zh-CN" altLang="en-US" sz="3200" b="1" dirty="0" smtClean="0">
                <a:solidFill>
                  <a:srgbClr val="FF0000"/>
                </a:solidFill>
                <a:latin typeface="华文楷体" pitchFamily="2" charset="-122"/>
                <a:ea typeface="华文楷体" pitchFamily="2" charset="-122"/>
              </a:rPr>
              <a:t>→</a:t>
            </a:r>
            <a:r>
              <a:rPr lang="zh-CN" altLang="en-US" sz="3200" b="1" dirty="0" smtClean="0">
                <a:solidFill>
                  <a:srgbClr val="00B050"/>
                </a:solidFill>
                <a:latin typeface="华文楷体" pitchFamily="2" charset="-122"/>
                <a:ea typeface="华文楷体" pitchFamily="2" charset="-122"/>
              </a:rPr>
              <a:t> 院级工会财务委员携</a:t>
            </a:r>
            <a:r>
              <a:rPr lang="en-US" altLang="zh-CN" sz="3200" b="1" dirty="0" smtClean="0">
                <a:solidFill>
                  <a:srgbClr val="00B050"/>
                </a:solidFill>
                <a:latin typeface="华文楷体" pitchFamily="2" charset="-122"/>
                <a:ea typeface="华文楷体" pitchFamily="2" charset="-122"/>
              </a:rPr>
              <a:t>《</a:t>
            </a:r>
            <a:r>
              <a:rPr lang="zh-CN" altLang="en-US" sz="3200" b="1" dirty="0" smtClean="0">
                <a:solidFill>
                  <a:srgbClr val="00B050"/>
                </a:solidFill>
                <a:latin typeface="华文楷体" pitchFamily="2" charset="-122"/>
                <a:ea typeface="华文楷体" pitchFamily="2" charset="-122"/>
              </a:rPr>
              <a:t>院级工会活动经费登记本</a:t>
            </a:r>
            <a:r>
              <a:rPr lang="en-US" altLang="zh-CN" sz="3200" b="1" dirty="0" smtClean="0">
                <a:solidFill>
                  <a:srgbClr val="00B050"/>
                </a:solidFill>
                <a:latin typeface="华文楷体" pitchFamily="2" charset="-122"/>
                <a:ea typeface="华文楷体" pitchFamily="2" charset="-122"/>
              </a:rPr>
              <a:t>》</a:t>
            </a:r>
            <a:r>
              <a:rPr lang="zh-CN" altLang="en-US" sz="3200" b="1" dirty="0" smtClean="0">
                <a:solidFill>
                  <a:srgbClr val="00B050"/>
                </a:solidFill>
                <a:latin typeface="华文楷体" pitchFamily="2" charset="-122"/>
                <a:ea typeface="华文楷体" pitchFamily="2" charset="-122"/>
              </a:rPr>
              <a:t>、原始票据到校工会财务室办理报销</a:t>
            </a:r>
            <a:endParaRPr lang="zh-CN" altLang="en-US" sz="3200" b="1" dirty="0">
              <a:solidFill>
                <a:srgbClr val="002060"/>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5429256" y="571480"/>
            <a:ext cx="314327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solidFill>
                  <a:srgbClr val="0070C0"/>
                </a:solidFill>
                <a:latin typeface="隶书" pitchFamily="49" charset="-122"/>
                <a:ea typeface="隶书" pitchFamily="49" charset="-122"/>
              </a:rPr>
              <a:t>经费使用、报销程序</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428736"/>
            <a:ext cx="8229600" cy="4143404"/>
          </a:xfrm>
        </p:spPr>
        <p:txBody>
          <a:bodyPr>
            <a:noAutofit/>
          </a:bodyPr>
          <a:lstStyle/>
          <a:p>
            <a:pPr algn="l">
              <a:lnSpc>
                <a:spcPts val="4500"/>
              </a:lnSpc>
            </a:pPr>
            <a:r>
              <a:rPr lang="zh-CN" altLang="en-US" sz="3200" b="1" dirty="0" smtClean="0">
                <a:solidFill>
                  <a:srgbClr val="002060"/>
                </a:solidFill>
                <a:latin typeface="楷体" panose="02010609060101010101" pitchFamily="49" charset="-122"/>
                <a:ea typeface="楷体" panose="02010609060101010101" pitchFamily="49" charset="-122"/>
              </a:rPr>
              <a:t>每</a:t>
            </a:r>
            <a:r>
              <a:rPr lang="zh-CN" altLang="en-US" sz="3200" b="1" dirty="0" smtClean="0">
                <a:solidFill>
                  <a:srgbClr val="FF0000"/>
                </a:solidFill>
                <a:latin typeface="楷体" panose="02010609060101010101" pitchFamily="49" charset="-122"/>
                <a:ea typeface="楷体" panose="02010609060101010101" pitchFamily="49" charset="-122"/>
              </a:rPr>
              <a:t>周一</a:t>
            </a:r>
            <a:r>
              <a:rPr lang="zh-CN" altLang="en-US" sz="3200" b="1" dirty="0" smtClean="0">
                <a:solidFill>
                  <a:srgbClr val="002060"/>
                </a:solidFill>
                <a:latin typeface="楷体" panose="02010609060101010101" pitchFamily="49" charset="-122"/>
                <a:ea typeface="楷体" panose="02010609060101010101" pitchFamily="49" charset="-122"/>
              </a:rPr>
              <a:t>至</a:t>
            </a:r>
            <a:r>
              <a:rPr lang="zh-CN" altLang="en-US" sz="3200" b="1" dirty="0" smtClean="0">
                <a:solidFill>
                  <a:srgbClr val="FF0000"/>
                </a:solidFill>
                <a:latin typeface="楷体" panose="02010609060101010101" pitchFamily="49" charset="-122"/>
                <a:ea typeface="楷体" panose="02010609060101010101" pitchFamily="49" charset="-122"/>
              </a:rPr>
              <a:t>周四</a:t>
            </a:r>
            <a:r>
              <a:rPr lang="zh-CN" altLang="en-US" sz="3200" b="1" dirty="0" smtClean="0">
                <a:solidFill>
                  <a:srgbClr val="002060"/>
                </a:solidFill>
                <a:latin typeface="楷体" panose="02010609060101010101" pitchFamily="49" charset="-122"/>
                <a:ea typeface="楷体" panose="02010609060101010101" pitchFamily="49" charset="-122"/>
              </a:rPr>
              <a:t>（寒暑假、节假日除外）</a:t>
            </a:r>
            <a:r>
              <a:rPr lang="en-US" altLang="zh-CN" sz="3200" b="1" dirty="0" smtClean="0">
                <a:solidFill>
                  <a:srgbClr val="002060"/>
                </a:solidFill>
                <a:latin typeface="楷体" panose="02010609060101010101" pitchFamily="49" charset="-122"/>
                <a:ea typeface="楷体" panose="02010609060101010101" pitchFamily="49" charset="-122"/>
              </a:rPr>
              <a:t/>
            </a:r>
            <a:br>
              <a:rPr lang="en-US" altLang="zh-CN" sz="3200" b="1" dirty="0" smtClean="0">
                <a:solidFill>
                  <a:srgbClr val="002060"/>
                </a:solidFill>
                <a:latin typeface="楷体" panose="02010609060101010101" pitchFamily="49" charset="-122"/>
                <a:ea typeface="楷体" panose="02010609060101010101" pitchFamily="49" charset="-122"/>
              </a:rPr>
            </a:br>
            <a:r>
              <a:rPr lang="zh-CN" altLang="en-US" sz="3200" b="1" dirty="0" smtClean="0">
                <a:solidFill>
                  <a:srgbClr val="002060"/>
                </a:solidFill>
                <a:latin typeface="楷体" panose="02010609060101010101" pitchFamily="49" charset="-122"/>
                <a:ea typeface="楷体" panose="02010609060101010101" pitchFamily="49" charset="-122"/>
              </a:rPr>
              <a:t>上午 </a:t>
            </a:r>
            <a:r>
              <a:rPr lang="en-US" sz="3200" b="1" dirty="0" smtClean="0">
                <a:solidFill>
                  <a:srgbClr val="FF0000"/>
                </a:solidFill>
                <a:latin typeface="楷体" panose="02010609060101010101" pitchFamily="49" charset="-122"/>
                <a:ea typeface="楷体" panose="02010609060101010101" pitchFamily="49" charset="-122"/>
              </a:rPr>
              <a:t>8:30</a:t>
            </a:r>
            <a:r>
              <a:rPr lang="en-US" altLang="zh-CN" sz="3200" b="1" dirty="0" smtClean="0">
                <a:solidFill>
                  <a:srgbClr val="FF0000"/>
                </a:solidFill>
                <a:latin typeface="楷体" panose="02010609060101010101" pitchFamily="49" charset="-122"/>
                <a:ea typeface="楷体" panose="02010609060101010101" pitchFamily="49" charset="-122"/>
              </a:rPr>
              <a:t>—</a:t>
            </a:r>
            <a:r>
              <a:rPr lang="en-US" sz="3200" b="1" dirty="0" smtClean="0">
                <a:solidFill>
                  <a:srgbClr val="FF0000"/>
                </a:solidFill>
                <a:latin typeface="楷体" panose="02010609060101010101" pitchFamily="49" charset="-122"/>
                <a:ea typeface="楷体" panose="02010609060101010101" pitchFamily="49" charset="-122"/>
              </a:rPr>
              <a:t>12:00</a:t>
            </a:r>
            <a:r>
              <a:rPr lang="zh-CN" altLang="en-US" sz="3200" b="1" dirty="0" smtClean="0">
                <a:solidFill>
                  <a:srgbClr val="002060"/>
                </a:solidFill>
                <a:latin typeface="楷体" panose="02010609060101010101" pitchFamily="49" charset="-122"/>
                <a:ea typeface="楷体" panose="02010609060101010101" pitchFamily="49" charset="-122"/>
              </a:rPr>
              <a:t> </a:t>
            </a:r>
            <a:r>
              <a:rPr lang="en-US" altLang="zh-CN" sz="3200" b="1" dirty="0" smtClean="0">
                <a:solidFill>
                  <a:srgbClr val="002060"/>
                </a:solidFill>
                <a:latin typeface="楷体" panose="02010609060101010101" pitchFamily="49" charset="-122"/>
                <a:ea typeface="楷体" panose="02010609060101010101" pitchFamily="49" charset="-122"/>
              </a:rPr>
              <a:t/>
            </a:r>
            <a:br>
              <a:rPr lang="en-US" altLang="zh-CN" sz="3200" b="1" dirty="0" smtClean="0">
                <a:solidFill>
                  <a:srgbClr val="002060"/>
                </a:solidFill>
                <a:latin typeface="楷体" panose="02010609060101010101" pitchFamily="49" charset="-122"/>
                <a:ea typeface="楷体" panose="02010609060101010101" pitchFamily="49" charset="-122"/>
              </a:rPr>
            </a:br>
            <a:r>
              <a:rPr lang="zh-CN" altLang="en-US" sz="3200" b="1" dirty="0" smtClean="0">
                <a:solidFill>
                  <a:srgbClr val="002060"/>
                </a:solidFill>
                <a:latin typeface="楷体" panose="02010609060101010101" pitchFamily="49" charset="-122"/>
                <a:ea typeface="楷体" panose="02010609060101010101" pitchFamily="49" charset="-122"/>
              </a:rPr>
              <a:t>下午</a:t>
            </a:r>
            <a:r>
              <a:rPr lang="en-US" sz="3200" b="1" dirty="0" smtClean="0">
                <a:solidFill>
                  <a:srgbClr val="FF0000"/>
                </a:solidFill>
                <a:latin typeface="楷体" panose="02010609060101010101" pitchFamily="49" charset="-122"/>
                <a:ea typeface="楷体" panose="02010609060101010101" pitchFamily="49" charset="-122"/>
              </a:rPr>
              <a:t>13</a:t>
            </a:r>
            <a:r>
              <a:rPr lang="zh-CN" altLang="en-US" sz="3200" b="1" dirty="0" smtClean="0">
                <a:solidFill>
                  <a:srgbClr val="FF0000"/>
                </a:solidFill>
                <a:latin typeface="楷体" panose="02010609060101010101" pitchFamily="49" charset="-122"/>
                <a:ea typeface="楷体" panose="02010609060101010101" pitchFamily="49" charset="-122"/>
              </a:rPr>
              <a:t>：</a:t>
            </a:r>
            <a:r>
              <a:rPr lang="en-US" sz="3200" b="1" dirty="0" smtClean="0">
                <a:solidFill>
                  <a:srgbClr val="FF0000"/>
                </a:solidFill>
                <a:latin typeface="楷体" panose="02010609060101010101" pitchFamily="49" charset="-122"/>
                <a:ea typeface="楷体" panose="02010609060101010101" pitchFamily="49" charset="-122"/>
              </a:rPr>
              <a:t>00</a:t>
            </a:r>
            <a:r>
              <a:rPr lang="en-US" altLang="zh-CN" sz="3200" b="1" dirty="0" smtClean="0">
                <a:solidFill>
                  <a:srgbClr val="FF0000"/>
                </a:solidFill>
                <a:latin typeface="楷体" panose="02010609060101010101" pitchFamily="49" charset="-122"/>
                <a:ea typeface="楷体" panose="02010609060101010101" pitchFamily="49" charset="-122"/>
              </a:rPr>
              <a:t>—</a:t>
            </a:r>
            <a:r>
              <a:rPr lang="en-US" sz="3200" b="1" dirty="0" smtClean="0">
                <a:solidFill>
                  <a:srgbClr val="FF0000"/>
                </a:solidFill>
                <a:latin typeface="楷体" panose="02010609060101010101" pitchFamily="49" charset="-122"/>
                <a:ea typeface="楷体" panose="02010609060101010101" pitchFamily="49" charset="-122"/>
              </a:rPr>
              <a:t>17:00</a:t>
            </a:r>
            <a:r>
              <a:rPr lang="en-US" altLang="zh-CN" sz="3200" b="1" dirty="0" smtClean="0">
                <a:solidFill>
                  <a:srgbClr val="002060"/>
                </a:solidFill>
                <a:latin typeface="楷体" panose="02010609060101010101" pitchFamily="49" charset="-122"/>
                <a:ea typeface="楷体" panose="02010609060101010101" pitchFamily="49" charset="-122"/>
              </a:rPr>
              <a:t/>
            </a:r>
            <a:br>
              <a:rPr lang="en-US" altLang="zh-CN" sz="3200" b="1" dirty="0" smtClean="0">
                <a:solidFill>
                  <a:srgbClr val="002060"/>
                </a:solidFill>
                <a:latin typeface="楷体" panose="02010609060101010101" pitchFamily="49" charset="-122"/>
                <a:ea typeface="楷体" panose="02010609060101010101" pitchFamily="49" charset="-122"/>
              </a:rPr>
            </a:br>
            <a:r>
              <a:rPr lang="zh-CN" altLang="en-US" sz="3200" b="1" dirty="0" smtClean="0">
                <a:solidFill>
                  <a:srgbClr val="002060"/>
                </a:solidFill>
                <a:latin typeface="楷体" panose="02010609060101010101" pitchFamily="49" charset="-122"/>
                <a:ea typeface="楷体" panose="02010609060101010101" pitchFamily="49" charset="-122"/>
              </a:rPr>
              <a:t>请</a:t>
            </a:r>
            <a:r>
              <a:rPr lang="zh-CN" altLang="en-US" sz="3200" b="1" u="sng" dirty="0" smtClean="0">
                <a:solidFill>
                  <a:srgbClr val="FF0000"/>
                </a:solidFill>
                <a:latin typeface="楷体" panose="02010609060101010101" pitchFamily="49" charset="-122"/>
                <a:ea typeface="楷体" panose="02010609060101010101" pitchFamily="49" charset="-122"/>
              </a:rPr>
              <a:t>提前一天</a:t>
            </a:r>
            <a:r>
              <a:rPr lang="zh-CN" altLang="en-US" sz="3200" b="1" dirty="0" smtClean="0">
                <a:solidFill>
                  <a:srgbClr val="002060"/>
                </a:solidFill>
                <a:latin typeface="楷体" panose="02010609060101010101" pitchFamily="49" charset="-122"/>
                <a:ea typeface="楷体" panose="02010609060101010101" pitchFamily="49" charset="-122"/>
              </a:rPr>
              <a:t>电话</a:t>
            </a:r>
            <a:r>
              <a:rPr lang="zh-CN" altLang="en-US" sz="3200" b="1" u="sng" dirty="0" smtClean="0">
                <a:solidFill>
                  <a:srgbClr val="FF0000"/>
                </a:solidFill>
                <a:latin typeface="楷体" panose="02010609060101010101" pitchFamily="49" charset="-122"/>
                <a:ea typeface="楷体" panose="02010609060101010101" pitchFamily="49" charset="-122"/>
              </a:rPr>
              <a:t>预约</a:t>
            </a:r>
            <a:endParaRPr lang="zh-CN" altLang="en-US" sz="3200" b="1" dirty="0">
              <a:solidFill>
                <a:srgbClr val="002060"/>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6072198" y="571480"/>
            <a:ext cx="214314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solidFill>
                  <a:srgbClr val="0070C0"/>
                </a:solidFill>
                <a:latin typeface="隶书" pitchFamily="49" charset="-122"/>
                <a:ea typeface="隶书" pitchFamily="49" charset="-122"/>
              </a:rPr>
              <a:t>经费报销时间</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928802"/>
            <a:ext cx="8229600" cy="2428892"/>
          </a:xfrm>
        </p:spPr>
        <p:txBody>
          <a:bodyPr>
            <a:noAutofit/>
          </a:bodyPr>
          <a:lstStyle/>
          <a:p>
            <a:pPr>
              <a:lnSpc>
                <a:spcPts val="4500"/>
              </a:lnSpc>
            </a:pPr>
            <a:r>
              <a:rPr lang="en-US" altLang="zh-CN" sz="3200" b="1" dirty="0" smtClean="0">
                <a:solidFill>
                  <a:srgbClr val="00B050"/>
                </a:solidFill>
                <a:latin typeface="楷体" panose="02010609060101010101" pitchFamily="49" charset="-122"/>
                <a:ea typeface="楷体" panose="02010609060101010101" pitchFamily="49" charset="-122"/>
              </a:rPr>
              <a:t>2018</a:t>
            </a:r>
            <a:r>
              <a:rPr lang="zh-CN" altLang="en-US" sz="3200" b="1" dirty="0" smtClean="0">
                <a:solidFill>
                  <a:srgbClr val="00B050"/>
                </a:solidFill>
                <a:latin typeface="楷体" panose="02010609060101010101" pitchFamily="49" charset="-122"/>
                <a:ea typeface="楷体" panose="02010609060101010101" pitchFamily="49" charset="-122"/>
              </a:rPr>
              <a:t>年报销截止时间：</a:t>
            </a:r>
            <a:r>
              <a:rPr lang="en-US" altLang="zh-CN" sz="3200" b="1" dirty="0" smtClean="0">
                <a:solidFill>
                  <a:srgbClr val="FF00FF"/>
                </a:solidFill>
                <a:latin typeface="楷体" panose="02010609060101010101" pitchFamily="49" charset="-122"/>
                <a:ea typeface="楷体" panose="02010609060101010101" pitchFamily="49" charset="-122"/>
              </a:rPr>
              <a:t>12</a:t>
            </a:r>
            <a:r>
              <a:rPr lang="zh-CN" altLang="en-US" sz="3200" b="1" dirty="0" smtClean="0">
                <a:solidFill>
                  <a:srgbClr val="FF00FF"/>
                </a:solidFill>
                <a:latin typeface="楷体" panose="02010609060101010101" pitchFamily="49" charset="-122"/>
                <a:ea typeface="楷体" panose="02010609060101010101" pitchFamily="49" charset="-122"/>
              </a:rPr>
              <a:t>月</a:t>
            </a:r>
            <a:r>
              <a:rPr lang="en-US" altLang="zh-CN" sz="3200" b="1" dirty="0" smtClean="0">
                <a:solidFill>
                  <a:srgbClr val="FF00FF"/>
                </a:solidFill>
                <a:latin typeface="楷体" panose="02010609060101010101" pitchFamily="49" charset="-122"/>
                <a:ea typeface="楷体" panose="02010609060101010101" pitchFamily="49" charset="-122"/>
              </a:rPr>
              <a:t>21</a:t>
            </a:r>
            <a:r>
              <a:rPr lang="zh-CN" altLang="en-US" sz="3200" b="1" dirty="0" smtClean="0">
                <a:solidFill>
                  <a:srgbClr val="FF00FF"/>
                </a:solidFill>
                <a:latin typeface="楷体" panose="02010609060101010101" pitchFamily="49" charset="-122"/>
                <a:ea typeface="楷体" panose="02010609060101010101" pitchFamily="49" charset="-122"/>
              </a:rPr>
              <a:t>日 </a:t>
            </a:r>
            <a:endParaRPr lang="zh-CN" altLang="en-US" sz="3200" b="1" dirty="0">
              <a:solidFill>
                <a:srgbClr val="FF00FF"/>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6" name="TextBox 5"/>
          <p:cNvSpPr txBox="1"/>
          <p:nvPr/>
        </p:nvSpPr>
        <p:spPr>
          <a:xfrm>
            <a:off x="6072198" y="571480"/>
            <a:ext cx="214314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solidFill>
                  <a:srgbClr val="0070C0"/>
                </a:solidFill>
                <a:latin typeface="隶书" pitchFamily="49" charset="-122"/>
                <a:ea typeface="隶书" pitchFamily="49" charset="-122"/>
              </a:rPr>
              <a:t>经费报销时间</a:t>
            </a:r>
            <a:endParaRPr lang="zh-CN" altLang="en-US" sz="24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4000" dirty="0" smtClean="0">
                <a:solidFill>
                  <a:srgbClr val="00B0F0"/>
                </a:solidFill>
                <a:latin typeface="隶书" pitchFamily="49" charset="-122"/>
                <a:ea typeface="隶书" pitchFamily="49" charset="-122"/>
              </a:rPr>
              <a:t>五、工会帮扶济困工作</a:t>
            </a:r>
            <a:endParaRPr lang="zh-CN" altLang="en-US" sz="40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387725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endParaRPr lang="zh-CN" altLang="en-US" sz="36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graphicFrame>
        <p:nvGraphicFramePr>
          <p:cNvPr id="4" name="图示 3"/>
          <p:cNvGraphicFramePr/>
          <p:nvPr/>
        </p:nvGraphicFramePr>
        <p:xfrm>
          <a:off x="1475656" y="24208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060848"/>
            <a:ext cx="8784976" cy="4032448"/>
          </a:xfrm>
        </p:spPr>
        <p:txBody>
          <a:bodyPr>
            <a:noAutofit/>
          </a:bodyPr>
          <a:lstStyle/>
          <a:p>
            <a:pPr algn="l">
              <a:lnSpc>
                <a:spcPts val="3000"/>
              </a:lnSpc>
            </a:pPr>
            <a:r>
              <a:rPr lang="zh-CN" altLang="en-US" sz="2800" b="1" dirty="0" smtClean="0">
                <a:solidFill>
                  <a:srgbClr val="C00000"/>
                </a:solidFill>
                <a:latin typeface="楷体" panose="02010609060101010101" pitchFamily="49" charset="-122"/>
                <a:ea typeface="楷体" panose="02010609060101010101" pitchFamily="49" charset="-122"/>
              </a:rPr>
              <a:t>    </a:t>
            </a:r>
            <a:r>
              <a:rPr lang="zh-CN" altLang="en-US" sz="2800" b="1" dirty="0" smtClean="0">
                <a:solidFill>
                  <a:srgbClr val="002060"/>
                </a:solidFill>
                <a:latin typeface="楷体" panose="02010609060101010101" pitchFamily="49" charset="-122"/>
                <a:ea typeface="楷体" panose="02010609060101010101" pitchFamily="49" charset="-122"/>
              </a:rPr>
              <a:t>进一步</a:t>
            </a:r>
            <a:r>
              <a:rPr lang="zh-CN" altLang="en-US" sz="2800" b="1" dirty="0">
                <a:solidFill>
                  <a:srgbClr val="002060"/>
                </a:solidFill>
                <a:latin typeface="楷体" panose="02010609060101010101" pitchFamily="49" charset="-122"/>
                <a:ea typeface="楷体" panose="02010609060101010101" pitchFamily="49" charset="-122"/>
              </a:rPr>
              <a:t>做大做强爱心基金教职工专项基金和省产业工会职工大病医疗互助保障</a:t>
            </a:r>
            <a:r>
              <a:rPr lang="zh-CN" altLang="en-US" sz="2800" b="1" dirty="0" smtClean="0">
                <a:solidFill>
                  <a:srgbClr val="002060"/>
                </a:solidFill>
                <a:latin typeface="楷体" panose="02010609060101010101" pitchFamily="49" charset="-122"/>
                <a:ea typeface="楷体" panose="02010609060101010101" pitchFamily="49" charset="-122"/>
              </a:rPr>
              <a:t>，为</a:t>
            </a:r>
            <a:r>
              <a:rPr lang="zh-CN" altLang="en-US" sz="2800" b="1" dirty="0">
                <a:solidFill>
                  <a:srgbClr val="002060"/>
                </a:solidFill>
                <a:latin typeface="楷体" panose="02010609060101010101" pitchFamily="49" charset="-122"/>
                <a:ea typeface="楷体" panose="02010609060101010101" pitchFamily="49" charset="-122"/>
              </a:rPr>
              <a:t>身患重病教职工</a:t>
            </a:r>
            <a:r>
              <a:rPr lang="zh-CN" altLang="en-US" sz="2800" b="1" dirty="0" smtClean="0">
                <a:solidFill>
                  <a:srgbClr val="002060"/>
                </a:solidFill>
                <a:latin typeface="楷体" panose="02010609060101010101" pitchFamily="49" charset="-122"/>
                <a:ea typeface="楷体" panose="02010609060101010101" pitchFamily="49" charset="-122"/>
              </a:rPr>
              <a:t>提供双</a:t>
            </a:r>
            <a:r>
              <a:rPr lang="zh-CN" altLang="en-US" sz="2800" b="1" dirty="0">
                <a:solidFill>
                  <a:srgbClr val="002060"/>
                </a:solidFill>
                <a:latin typeface="楷体" panose="02010609060101010101" pitchFamily="49" charset="-122"/>
                <a:ea typeface="楷体" panose="02010609060101010101" pitchFamily="49" charset="-122"/>
              </a:rPr>
              <a:t>保障，切实有效地缓解重病教职工的经济压力</a:t>
            </a:r>
            <a:r>
              <a:rPr lang="en-US" altLang="zh-CN" sz="2800" b="1" dirty="0">
                <a:solidFill>
                  <a:srgbClr val="002060"/>
                </a:solidFill>
                <a:latin typeface="楷体" panose="02010609060101010101" pitchFamily="49" charset="-122"/>
                <a:ea typeface="楷体" panose="02010609060101010101" pitchFamily="49" charset="-122"/>
              </a:rPr>
              <a:t>,</a:t>
            </a:r>
            <a:r>
              <a:rPr lang="zh-CN" altLang="en-US" sz="2800" b="1" dirty="0">
                <a:solidFill>
                  <a:srgbClr val="002060"/>
                </a:solidFill>
                <a:latin typeface="楷体" panose="02010609060101010101" pitchFamily="49" charset="-122"/>
                <a:ea typeface="楷体" panose="02010609060101010101" pitchFamily="49" charset="-122"/>
              </a:rPr>
              <a:t>让教职工宽心。</a:t>
            </a:r>
            <a:r>
              <a:rPr lang="en-US" altLang="zh-CN" sz="2800" b="1" dirty="0" smtClean="0">
                <a:solidFill>
                  <a:srgbClr val="002060"/>
                </a:solidFill>
                <a:latin typeface="楷体" panose="02010609060101010101" pitchFamily="49" charset="-122"/>
                <a:ea typeface="楷体" panose="02010609060101010101" pitchFamily="49" charset="-122"/>
              </a:rPr>
              <a:t/>
            </a:r>
            <a:br>
              <a:rPr lang="en-US" altLang="zh-CN" sz="2800" b="1" dirty="0" smtClean="0">
                <a:solidFill>
                  <a:srgbClr val="002060"/>
                </a:solidFill>
                <a:latin typeface="楷体" panose="02010609060101010101" pitchFamily="49" charset="-122"/>
                <a:ea typeface="楷体" panose="02010609060101010101" pitchFamily="49" charset="-122"/>
              </a:rPr>
            </a:br>
            <a:r>
              <a:rPr lang="en-US" altLang="zh-CN" sz="2800" b="1" dirty="0" smtClean="0">
                <a:solidFill>
                  <a:srgbClr val="002060"/>
                </a:solidFill>
                <a:latin typeface="楷体" panose="02010609060101010101" pitchFamily="49" charset="-122"/>
                <a:ea typeface="楷体" panose="02010609060101010101" pitchFamily="49" charset="-122"/>
              </a:rPr>
              <a:t>  </a:t>
            </a:r>
            <a:r>
              <a:rPr lang="zh-CN" altLang="en-US" sz="2800" b="1" dirty="0" smtClean="0">
                <a:solidFill>
                  <a:srgbClr val="002060"/>
                </a:solidFill>
                <a:latin typeface="楷体" panose="02010609060101010101" pitchFamily="49" charset="-122"/>
                <a:ea typeface="楷体" panose="02010609060101010101" pitchFamily="49" charset="-122"/>
              </a:rPr>
              <a:t>健全</a:t>
            </a:r>
            <a:r>
              <a:rPr lang="zh-CN" altLang="en-US" sz="2800" b="1" dirty="0">
                <a:solidFill>
                  <a:srgbClr val="002060"/>
                </a:solidFill>
                <a:latin typeface="楷体" panose="02010609060101010101" pitchFamily="49" charset="-122"/>
                <a:ea typeface="楷体" panose="02010609060101010101" pitchFamily="49" charset="-122"/>
              </a:rPr>
              <a:t>校院两级帮困送温暖体系，建立困难教职工信息库，做到雪中送炭。</a:t>
            </a:r>
            <a:r>
              <a:rPr lang="zh-CN" altLang="en-US" sz="2400" b="1" dirty="0" smtClean="0">
                <a:solidFill>
                  <a:srgbClr val="002060"/>
                </a:solidFill>
              </a:rPr>
              <a:t/>
            </a:r>
            <a:br>
              <a:rPr lang="zh-CN" altLang="en-US" sz="2400" b="1" dirty="0" smtClean="0">
                <a:solidFill>
                  <a:srgbClr val="002060"/>
                </a:solidFill>
              </a:rPr>
            </a:br>
            <a:endParaRPr lang="zh-CN" altLang="en-US" sz="2400" b="1" dirty="0">
              <a:solidFill>
                <a:srgbClr val="002060"/>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Tree>
    <p:extLst>
      <p:ext uri="{BB962C8B-B14F-4D97-AF65-F5344CB8AC3E}">
        <p14:creationId xmlns:p14="http://schemas.microsoft.com/office/powerpoint/2010/main" val="39390192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4000" dirty="0" smtClean="0">
                <a:solidFill>
                  <a:srgbClr val="00B0F0"/>
                </a:solidFill>
                <a:latin typeface="隶书" pitchFamily="49" charset="-122"/>
                <a:ea typeface="隶书" pitchFamily="49" charset="-122"/>
              </a:rPr>
              <a:t>（一）爱心基金教职工专项基金</a:t>
            </a:r>
            <a:endParaRPr lang="zh-CN" altLang="en-US" sz="40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3877251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492896"/>
            <a:ext cx="8784976" cy="3600400"/>
          </a:xfrm>
        </p:spPr>
        <p:txBody>
          <a:bodyPr>
            <a:noAutofit/>
          </a:bodyPr>
          <a:lstStyle/>
          <a:p>
            <a:pPr algn="l">
              <a:lnSpc>
                <a:spcPts val="3000"/>
              </a:lnSpc>
            </a:pPr>
            <a:r>
              <a:rPr lang="zh-CN" altLang="en-US" sz="2800" b="1" dirty="0" smtClean="0">
                <a:solidFill>
                  <a:srgbClr val="C00000"/>
                </a:solidFill>
                <a:latin typeface="楷体" panose="02010609060101010101" pitchFamily="49" charset="-122"/>
                <a:ea typeface="楷体" panose="02010609060101010101" pitchFamily="49" charset="-122"/>
              </a:rPr>
              <a:t>  实施时间</a:t>
            </a:r>
            <a:r>
              <a:rPr lang="en-US" altLang="zh-CN" sz="2800" b="1" dirty="0" smtClean="0">
                <a:solidFill>
                  <a:srgbClr val="C00000"/>
                </a:solidFill>
                <a:latin typeface="楷体" panose="02010609060101010101" pitchFamily="49" charset="-122"/>
                <a:ea typeface="楷体" panose="02010609060101010101" pitchFamily="49" charset="-122"/>
              </a:rPr>
              <a:t>: </a:t>
            </a:r>
            <a:r>
              <a:rPr lang="en-US" altLang="zh-CN" sz="2800" b="1" dirty="0" smtClean="0">
                <a:solidFill>
                  <a:srgbClr val="002060"/>
                </a:solidFill>
                <a:latin typeface="楷体" panose="02010609060101010101" pitchFamily="49" charset="-122"/>
                <a:ea typeface="楷体" panose="02010609060101010101" pitchFamily="49" charset="-122"/>
              </a:rPr>
              <a:t>2008</a:t>
            </a:r>
            <a:r>
              <a:rPr lang="zh-CN" altLang="en-US" sz="2800" b="1" dirty="0" smtClean="0">
                <a:solidFill>
                  <a:srgbClr val="002060"/>
                </a:solidFill>
                <a:latin typeface="楷体" panose="02010609060101010101" pitchFamily="49" charset="-122"/>
                <a:ea typeface="楷体" panose="02010609060101010101" pitchFamily="49" charset="-122"/>
              </a:rPr>
              <a:t>年</a:t>
            </a:r>
            <a:r>
              <a:rPr lang="en-US" altLang="zh-CN" sz="2800" b="1" dirty="0" smtClean="0">
                <a:solidFill>
                  <a:srgbClr val="C00000"/>
                </a:solidFill>
                <a:latin typeface="楷体" panose="02010609060101010101" pitchFamily="49" charset="-122"/>
                <a:ea typeface="楷体" panose="02010609060101010101" pitchFamily="49" charset="-122"/>
              </a:rPr>
              <a:t/>
            </a:r>
            <a:br>
              <a:rPr lang="en-US" altLang="zh-CN" sz="2800" b="1" dirty="0" smtClean="0">
                <a:solidFill>
                  <a:srgbClr val="C00000"/>
                </a:solidFill>
                <a:latin typeface="楷体" panose="02010609060101010101" pitchFamily="49" charset="-122"/>
                <a:ea typeface="楷体" panose="02010609060101010101" pitchFamily="49" charset="-122"/>
              </a:rPr>
            </a:br>
            <a:r>
              <a:rPr lang="en-US" altLang="zh-CN" sz="2800" b="1" dirty="0" smtClean="0">
                <a:solidFill>
                  <a:srgbClr val="C00000"/>
                </a:solidFill>
                <a:latin typeface="楷体" panose="02010609060101010101" pitchFamily="49" charset="-122"/>
                <a:ea typeface="楷体" panose="02010609060101010101" pitchFamily="49" charset="-122"/>
              </a:rPr>
              <a:t>  </a:t>
            </a:r>
            <a:r>
              <a:rPr lang="zh-CN" altLang="en-US" sz="2800" b="1" dirty="0" smtClean="0">
                <a:solidFill>
                  <a:srgbClr val="C00000"/>
                </a:solidFill>
                <a:latin typeface="楷体" panose="02010609060101010101" pitchFamily="49" charset="-122"/>
                <a:ea typeface="楷体" panose="02010609060101010101" pitchFamily="49" charset="-122"/>
              </a:rPr>
              <a:t>经费来源</a:t>
            </a:r>
            <a:r>
              <a:rPr lang="zh-CN" altLang="en-US" sz="2800" dirty="0">
                <a:solidFill>
                  <a:srgbClr val="C00000"/>
                </a:solidFill>
                <a:latin typeface="楷体" panose="02010609060101010101" pitchFamily="49" charset="-122"/>
                <a:ea typeface="楷体" panose="02010609060101010101" pitchFamily="49" charset="-122"/>
              </a:rPr>
              <a:t>：</a:t>
            </a:r>
            <a:r>
              <a:rPr lang="zh-CN" altLang="en-US" sz="2800" b="1" dirty="0">
                <a:solidFill>
                  <a:srgbClr val="002060"/>
                </a:solidFill>
                <a:latin typeface="楷体" panose="02010609060101010101" pitchFamily="49" charset="-122"/>
                <a:ea typeface="楷体" panose="02010609060101010101" pitchFamily="49" charset="-122"/>
              </a:rPr>
              <a:t>多渠道、多形式的筹集</a:t>
            </a:r>
            <a:r>
              <a:rPr lang="zh-CN" altLang="en-US" sz="2800" b="1" dirty="0" smtClean="0">
                <a:solidFill>
                  <a:srgbClr val="002060"/>
                </a:solidFill>
                <a:latin typeface="楷体" panose="02010609060101010101" pitchFamily="49" charset="-122"/>
                <a:ea typeface="楷体" panose="02010609060101010101" pitchFamily="49" charset="-122"/>
              </a:rPr>
              <a:t>原则</a:t>
            </a:r>
            <a:r>
              <a:rPr lang="zh-CN" altLang="en-US" sz="2800" b="1" dirty="0">
                <a:solidFill>
                  <a:srgbClr val="002060"/>
                </a:solidFill>
                <a:latin typeface="楷体" panose="02010609060101010101" pitchFamily="49" charset="-122"/>
                <a:ea typeface="楷体" panose="02010609060101010101" pitchFamily="49" charset="-122"/>
              </a:rPr>
              <a:t/>
            </a:r>
            <a:br>
              <a:rPr lang="zh-CN" altLang="en-US" sz="2800" b="1" dirty="0">
                <a:solidFill>
                  <a:srgbClr val="002060"/>
                </a:solidFill>
                <a:latin typeface="楷体" panose="02010609060101010101" pitchFamily="49" charset="-122"/>
                <a:ea typeface="楷体" panose="02010609060101010101" pitchFamily="49" charset="-122"/>
              </a:rPr>
            </a:br>
            <a:r>
              <a:rPr lang="zh-CN" altLang="en-US" sz="2800" b="1" dirty="0" smtClean="0">
                <a:solidFill>
                  <a:srgbClr val="002060"/>
                </a:solidFill>
                <a:latin typeface="楷体" panose="02010609060101010101" pitchFamily="49" charset="-122"/>
                <a:ea typeface="楷体" panose="02010609060101010101" pitchFamily="49" charset="-122"/>
              </a:rPr>
              <a:t>          （</a:t>
            </a:r>
            <a:r>
              <a:rPr lang="zh-CN" altLang="en-US" sz="2800" b="1" dirty="0">
                <a:solidFill>
                  <a:srgbClr val="002060"/>
                </a:solidFill>
                <a:latin typeface="楷体" panose="02010609060101010101" pitchFamily="49" charset="-122"/>
                <a:ea typeface="楷体" panose="02010609060101010101" pitchFamily="49" charset="-122"/>
              </a:rPr>
              <a:t>一）</a:t>
            </a:r>
            <a:r>
              <a:rPr lang="zh-CN" altLang="en-US" sz="2800" b="1" dirty="0">
                <a:solidFill>
                  <a:srgbClr val="7030A0"/>
                </a:solidFill>
                <a:latin typeface="楷体" panose="02010609060101010101" pitchFamily="49" charset="-122"/>
                <a:ea typeface="楷体" panose="02010609060101010101" pitchFamily="49" charset="-122"/>
              </a:rPr>
              <a:t>教职工自愿捐赠</a:t>
            </a:r>
            <a:r>
              <a:rPr lang="zh-CN" altLang="en-US" sz="2800" b="1" dirty="0">
                <a:solidFill>
                  <a:srgbClr val="002060"/>
                </a:solidFill>
                <a:latin typeface="楷体" panose="02010609060101010101" pitchFamily="49" charset="-122"/>
                <a:ea typeface="楷体" panose="02010609060101010101" pitchFamily="49" charset="-122"/>
              </a:rPr>
              <a:t>；</a:t>
            </a:r>
            <a:br>
              <a:rPr lang="zh-CN" altLang="en-US" sz="2800" b="1" dirty="0">
                <a:solidFill>
                  <a:srgbClr val="002060"/>
                </a:solidFill>
                <a:latin typeface="楷体" panose="02010609060101010101" pitchFamily="49" charset="-122"/>
                <a:ea typeface="楷体" panose="02010609060101010101" pitchFamily="49" charset="-122"/>
              </a:rPr>
            </a:br>
            <a:r>
              <a:rPr lang="zh-CN" altLang="en-US" sz="2800" b="1" dirty="0" smtClean="0">
                <a:solidFill>
                  <a:srgbClr val="002060"/>
                </a:solidFill>
                <a:latin typeface="楷体" panose="02010609060101010101" pitchFamily="49" charset="-122"/>
                <a:ea typeface="楷体" panose="02010609060101010101" pitchFamily="49" charset="-122"/>
              </a:rPr>
              <a:t>          （</a:t>
            </a:r>
            <a:r>
              <a:rPr lang="zh-CN" altLang="en-US" sz="2800" b="1" dirty="0">
                <a:solidFill>
                  <a:srgbClr val="002060"/>
                </a:solidFill>
                <a:latin typeface="楷体" panose="02010609060101010101" pitchFamily="49" charset="-122"/>
                <a:ea typeface="楷体" panose="02010609060101010101" pitchFamily="49" charset="-122"/>
              </a:rPr>
              <a:t>二）学校行政拨款；</a:t>
            </a:r>
            <a:br>
              <a:rPr lang="zh-CN" altLang="en-US" sz="2800" b="1" dirty="0">
                <a:solidFill>
                  <a:srgbClr val="002060"/>
                </a:solidFill>
                <a:latin typeface="楷体" panose="02010609060101010101" pitchFamily="49" charset="-122"/>
                <a:ea typeface="楷体" panose="02010609060101010101" pitchFamily="49" charset="-122"/>
              </a:rPr>
            </a:br>
            <a:r>
              <a:rPr lang="zh-CN" altLang="en-US" sz="2800" b="1" dirty="0">
                <a:solidFill>
                  <a:srgbClr val="002060"/>
                </a:solidFill>
                <a:latin typeface="楷体" panose="02010609060101010101" pitchFamily="49" charset="-122"/>
                <a:ea typeface="楷体" panose="02010609060101010101" pitchFamily="49" charset="-122"/>
              </a:rPr>
              <a:t> </a:t>
            </a:r>
            <a:r>
              <a:rPr lang="zh-CN" altLang="en-US" sz="2800" b="1" dirty="0" smtClean="0">
                <a:solidFill>
                  <a:srgbClr val="002060"/>
                </a:solidFill>
                <a:latin typeface="楷体" panose="02010609060101010101" pitchFamily="49" charset="-122"/>
                <a:ea typeface="楷体" panose="02010609060101010101" pitchFamily="49" charset="-122"/>
              </a:rPr>
              <a:t>         （</a:t>
            </a:r>
            <a:r>
              <a:rPr lang="zh-CN" altLang="en-US" sz="2800" b="1" dirty="0">
                <a:solidFill>
                  <a:srgbClr val="002060"/>
                </a:solidFill>
                <a:latin typeface="楷体" panose="02010609060101010101" pitchFamily="49" charset="-122"/>
                <a:ea typeface="楷体" panose="02010609060101010101" pitchFamily="49" charset="-122"/>
              </a:rPr>
              <a:t>三）校工会拨款；</a:t>
            </a:r>
            <a:br>
              <a:rPr lang="zh-CN" altLang="en-US" sz="2800" b="1" dirty="0">
                <a:solidFill>
                  <a:srgbClr val="002060"/>
                </a:solidFill>
                <a:latin typeface="楷体" panose="02010609060101010101" pitchFamily="49" charset="-122"/>
                <a:ea typeface="楷体" panose="02010609060101010101" pitchFamily="49" charset="-122"/>
              </a:rPr>
            </a:br>
            <a:r>
              <a:rPr lang="zh-CN" altLang="en-US" sz="2800" b="1" dirty="0" smtClean="0">
                <a:solidFill>
                  <a:srgbClr val="002060"/>
                </a:solidFill>
                <a:latin typeface="楷体" panose="02010609060101010101" pitchFamily="49" charset="-122"/>
                <a:ea typeface="楷体" panose="02010609060101010101" pitchFamily="49" charset="-122"/>
              </a:rPr>
              <a:t>          （</a:t>
            </a:r>
            <a:r>
              <a:rPr lang="zh-CN" altLang="en-US" sz="2400" b="1" dirty="0">
                <a:solidFill>
                  <a:srgbClr val="002060"/>
                </a:solidFill>
                <a:latin typeface="楷体" panose="02010609060101010101" pitchFamily="49" charset="-122"/>
                <a:ea typeface="楷体" panose="02010609060101010101" pitchFamily="49" charset="-122"/>
              </a:rPr>
              <a:t>四）校内外企事业单位、社会团体和个人</a:t>
            </a:r>
            <a:r>
              <a:rPr lang="zh-CN" altLang="en-US" sz="2400" b="1" dirty="0" smtClean="0">
                <a:solidFill>
                  <a:srgbClr val="002060"/>
                </a:solidFill>
                <a:latin typeface="楷体" panose="02010609060101010101" pitchFamily="49" charset="-122"/>
                <a:ea typeface="楷体" panose="02010609060101010101" pitchFamily="49" charset="-122"/>
              </a:rPr>
              <a:t>的捐赠</a:t>
            </a:r>
            <a:r>
              <a:rPr lang="zh-CN" altLang="en-US" sz="2400" b="1" dirty="0">
                <a:solidFill>
                  <a:srgbClr val="002060"/>
                </a:solidFill>
                <a:latin typeface="楷体" panose="02010609060101010101" pitchFamily="49" charset="-122"/>
                <a:ea typeface="楷体" panose="02010609060101010101" pitchFamily="49" charset="-122"/>
              </a:rPr>
              <a:t>； </a:t>
            </a:r>
            <a:r>
              <a:rPr lang="zh-CN" altLang="en-US" sz="2800" b="1" dirty="0">
                <a:solidFill>
                  <a:srgbClr val="002060"/>
                </a:solidFill>
                <a:latin typeface="楷体" panose="02010609060101010101" pitchFamily="49" charset="-122"/>
                <a:ea typeface="楷体" panose="02010609060101010101" pitchFamily="49" charset="-122"/>
              </a:rPr>
              <a:t/>
            </a:r>
            <a:br>
              <a:rPr lang="zh-CN" altLang="en-US" sz="2800" b="1" dirty="0">
                <a:solidFill>
                  <a:srgbClr val="002060"/>
                </a:solidFill>
                <a:latin typeface="楷体" panose="02010609060101010101" pitchFamily="49" charset="-122"/>
                <a:ea typeface="楷体" panose="02010609060101010101" pitchFamily="49" charset="-122"/>
              </a:rPr>
            </a:br>
            <a:r>
              <a:rPr lang="zh-CN" altLang="en-US" sz="2800" b="1" dirty="0" smtClean="0">
                <a:solidFill>
                  <a:srgbClr val="002060"/>
                </a:solidFill>
                <a:latin typeface="楷体" panose="02010609060101010101" pitchFamily="49" charset="-122"/>
                <a:ea typeface="楷体" panose="02010609060101010101" pitchFamily="49" charset="-122"/>
              </a:rPr>
              <a:t>          （</a:t>
            </a:r>
            <a:r>
              <a:rPr lang="zh-CN" altLang="en-US" sz="2800" b="1" dirty="0">
                <a:solidFill>
                  <a:srgbClr val="002060"/>
                </a:solidFill>
                <a:latin typeface="楷体" panose="02010609060101010101" pitchFamily="49" charset="-122"/>
                <a:ea typeface="楷体" panose="02010609060101010101" pitchFamily="49" charset="-122"/>
              </a:rPr>
              <a:t>五）本专项基金的增值和积累；</a:t>
            </a:r>
            <a:br>
              <a:rPr lang="zh-CN" altLang="en-US" sz="2800" b="1" dirty="0">
                <a:solidFill>
                  <a:srgbClr val="002060"/>
                </a:solidFill>
                <a:latin typeface="楷体" panose="02010609060101010101" pitchFamily="49" charset="-122"/>
                <a:ea typeface="楷体" panose="02010609060101010101" pitchFamily="49" charset="-122"/>
              </a:rPr>
            </a:br>
            <a:r>
              <a:rPr lang="zh-CN" altLang="en-US" sz="2800" b="1" dirty="0" smtClean="0">
                <a:solidFill>
                  <a:srgbClr val="002060"/>
                </a:solidFill>
                <a:latin typeface="楷体" panose="02010609060101010101" pitchFamily="49" charset="-122"/>
                <a:ea typeface="楷体" panose="02010609060101010101" pitchFamily="49" charset="-122"/>
              </a:rPr>
              <a:t>          （</a:t>
            </a:r>
            <a:r>
              <a:rPr lang="zh-CN" altLang="en-US" sz="2800" b="1" dirty="0">
                <a:solidFill>
                  <a:srgbClr val="002060"/>
                </a:solidFill>
                <a:latin typeface="楷体" panose="02010609060101010101" pitchFamily="49" charset="-122"/>
                <a:ea typeface="楷体" panose="02010609060101010101" pitchFamily="49" charset="-122"/>
              </a:rPr>
              <a:t>六）其他资助。</a:t>
            </a:r>
            <a:r>
              <a:rPr lang="zh-CN" altLang="en-US" sz="3200" b="1" dirty="0">
                <a:solidFill>
                  <a:srgbClr val="002060"/>
                </a:solidFill>
                <a:latin typeface="楷体" panose="02010609060101010101" pitchFamily="49" charset="-122"/>
                <a:ea typeface="楷体" panose="02010609060101010101" pitchFamily="49" charset="-122"/>
              </a:rPr>
              <a:t/>
            </a:r>
            <a:br>
              <a:rPr lang="zh-CN" altLang="en-US" sz="3200" b="1" dirty="0">
                <a:solidFill>
                  <a:srgbClr val="002060"/>
                </a:solidFill>
                <a:latin typeface="楷体" panose="02010609060101010101" pitchFamily="49" charset="-122"/>
                <a:ea typeface="楷体" panose="02010609060101010101" pitchFamily="49" charset="-122"/>
              </a:rPr>
            </a:br>
            <a:r>
              <a:rPr lang="zh-CN" altLang="en-US" sz="2400" dirty="0" smtClean="0"/>
              <a:t/>
            </a:r>
            <a:br>
              <a:rPr lang="zh-CN" altLang="en-US" sz="2400" dirty="0" smtClean="0"/>
            </a:br>
            <a:endParaRPr lang="zh-CN" altLang="en-US" sz="2400" b="1" dirty="0">
              <a:solidFill>
                <a:srgbClr val="0066FF"/>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8" name="矩形 7"/>
          <p:cNvSpPr/>
          <p:nvPr/>
        </p:nvSpPr>
        <p:spPr>
          <a:xfrm>
            <a:off x="5292080" y="692696"/>
            <a:ext cx="3168352"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爱心基金教职工专项基金</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785926"/>
            <a:ext cx="8229600" cy="3643338"/>
          </a:xfrm>
        </p:spPr>
        <p:txBody>
          <a:bodyPr>
            <a:noAutofit/>
          </a:bodyPr>
          <a:lstStyle/>
          <a:p>
            <a:pPr algn="l">
              <a:lnSpc>
                <a:spcPts val="4000"/>
              </a:lnSpc>
            </a:pPr>
            <a:r>
              <a:rPr lang="en-US" altLang="zh-CN" sz="2400" b="1" dirty="0" smtClean="0">
                <a:solidFill>
                  <a:srgbClr val="FF00FF"/>
                </a:solidFill>
                <a:latin typeface="楷体" panose="02010609060101010101" pitchFamily="49" charset="-122"/>
                <a:ea typeface="楷体" panose="02010609060101010101" pitchFamily="49" charset="-122"/>
              </a:rPr>
              <a:t>    </a:t>
            </a:r>
            <a:endParaRPr lang="zh-CN" altLang="en-US" sz="2400" b="1" dirty="0">
              <a:solidFill>
                <a:srgbClr val="0066FF"/>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graphicFrame>
        <p:nvGraphicFramePr>
          <p:cNvPr id="6" name="表格 5"/>
          <p:cNvGraphicFramePr>
            <a:graphicFrameLocks noGrp="1"/>
          </p:cNvGraphicFramePr>
          <p:nvPr/>
        </p:nvGraphicFramePr>
        <p:xfrm>
          <a:off x="642910" y="2132856"/>
          <a:ext cx="7961538" cy="3260739"/>
        </p:xfrm>
        <a:graphic>
          <a:graphicData uri="http://schemas.openxmlformats.org/drawingml/2006/table">
            <a:tbl>
              <a:tblPr firstRow="1" bandRow="1">
                <a:tableStyleId>{21E4AEA4-8DFA-4A89-87EB-49C32662AFE0}</a:tableStyleId>
              </a:tblPr>
              <a:tblGrid>
                <a:gridCol w="2188265"/>
                <a:gridCol w="5773273"/>
              </a:tblGrid>
              <a:tr h="720080">
                <a:tc>
                  <a:txBody>
                    <a:bodyPr/>
                    <a:lstStyle/>
                    <a:p>
                      <a:pPr algn="ctr">
                        <a:spcAft>
                          <a:spcPts val="0"/>
                        </a:spcAft>
                      </a:pPr>
                      <a:r>
                        <a:rPr lang="zh-CN" sz="2000" b="1" kern="100" dirty="0">
                          <a:latin typeface="Calibri" panose="020F0502020204030204"/>
                          <a:ea typeface="宋体" panose="02010600030101010101" pitchFamily="2" charset="-122"/>
                          <a:cs typeface="Times New Roman" panose="02020603050405020304"/>
                        </a:rPr>
                        <a:t>内</a:t>
                      </a:r>
                      <a:r>
                        <a:rPr lang="en-US" sz="2000" b="1" kern="100" dirty="0">
                          <a:latin typeface="Calibri" panose="020F0502020204030204"/>
                          <a:ea typeface="宋体" panose="02010600030101010101" pitchFamily="2" charset="-122"/>
                          <a:cs typeface="Times New Roman" panose="02020603050405020304"/>
                        </a:rPr>
                        <a:t>  </a:t>
                      </a:r>
                      <a:r>
                        <a:rPr lang="zh-CN" sz="2000" b="1" kern="100" dirty="0">
                          <a:latin typeface="Calibri" panose="020F0502020204030204"/>
                          <a:ea typeface="宋体" panose="02010600030101010101" pitchFamily="2" charset="-122"/>
                          <a:cs typeface="Times New Roman" panose="02020603050405020304"/>
                        </a:rPr>
                        <a:t>容</a:t>
                      </a:r>
                      <a:endParaRPr lang="zh-CN" sz="2000" kern="100" dirty="0">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altLang="en-US" sz="2000" kern="100" dirty="0" smtClean="0">
                          <a:latin typeface="Calibri" panose="020F0502020204030204"/>
                          <a:ea typeface="宋体" panose="02010600030101010101" pitchFamily="2" charset="-122"/>
                          <a:cs typeface="Times New Roman" panose="02020603050405020304"/>
                        </a:rPr>
                        <a:t>具体规定</a:t>
                      </a:r>
                      <a:endParaRPr lang="zh-CN" sz="2000" kern="100" dirty="0">
                        <a:latin typeface="Calibri" panose="020F0502020204030204"/>
                        <a:ea typeface="宋体" panose="02010600030101010101" pitchFamily="2" charset="-122"/>
                        <a:cs typeface="Times New Roman" panose="02020603050405020304"/>
                      </a:endParaRPr>
                    </a:p>
                  </a:txBody>
                  <a:tcPr marL="68580" marR="68580" marT="0" marB="0" anchor="ctr"/>
                </a:tc>
              </a:tr>
              <a:tr h="805186">
                <a:tc>
                  <a:txBody>
                    <a:bodyPr/>
                    <a:lstStyle/>
                    <a:p>
                      <a:pPr algn="ctr">
                        <a:spcAft>
                          <a:spcPts val="0"/>
                        </a:spcAft>
                      </a:pPr>
                      <a:r>
                        <a:rPr lang="zh-CN" sz="2400" b="1" kern="100" dirty="0">
                          <a:solidFill>
                            <a:srgbClr val="7030A0"/>
                          </a:solidFill>
                          <a:latin typeface="Calibri" panose="020F0502020204030204"/>
                          <a:ea typeface="宋体" panose="02010600030101010101" pitchFamily="2" charset="-122"/>
                          <a:cs typeface="Times New Roman" panose="02020603050405020304"/>
                        </a:rPr>
                        <a:t>适用范围</a:t>
                      </a:r>
                    </a:p>
                  </a:txBody>
                  <a:tcPr marL="68580" marR="68580" marT="0" marB="0" anchor="ctr"/>
                </a:tc>
                <a:tc>
                  <a:txBody>
                    <a:bodyPr/>
                    <a:lstStyle/>
                    <a:p>
                      <a:pPr algn="just">
                        <a:spcAft>
                          <a:spcPts val="0"/>
                        </a:spcAft>
                      </a:pPr>
                      <a:r>
                        <a:rPr lang="zh-CN" sz="2400" b="1" kern="100" dirty="0" smtClean="0">
                          <a:solidFill>
                            <a:srgbClr val="00B050"/>
                          </a:solidFill>
                          <a:latin typeface="Calibri" panose="020F0502020204030204"/>
                          <a:ea typeface="宋体" panose="02010600030101010101" pitchFamily="2" charset="-122"/>
                          <a:cs typeface="Times New Roman" panose="02020603050405020304"/>
                        </a:rPr>
                        <a:t>浙江大学</a:t>
                      </a:r>
                      <a:r>
                        <a:rPr lang="zh-CN" altLang="en-US" sz="2400" b="1" kern="100" dirty="0" smtClean="0">
                          <a:solidFill>
                            <a:srgbClr val="00B050"/>
                          </a:solidFill>
                          <a:latin typeface="Calibri" panose="020F0502020204030204"/>
                          <a:ea typeface="宋体" panose="02010600030101010101" pitchFamily="2" charset="-122"/>
                          <a:cs typeface="Times New Roman" panose="02020603050405020304"/>
                        </a:rPr>
                        <a:t>本级</a:t>
                      </a:r>
                      <a:r>
                        <a:rPr lang="zh-CN" sz="2400" b="1" kern="100" dirty="0" smtClean="0">
                          <a:solidFill>
                            <a:srgbClr val="00B050"/>
                          </a:solidFill>
                          <a:latin typeface="Calibri" panose="020F0502020204030204"/>
                          <a:ea typeface="宋体" panose="02010600030101010101" pitchFamily="2" charset="-122"/>
                          <a:cs typeface="Times New Roman" panose="02020603050405020304"/>
                        </a:rPr>
                        <a:t>工会</a:t>
                      </a:r>
                      <a:r>
                        <a:rPr lang="zh-CN" sz="2400" b="1" kern="100" dirty="0">
                          <a:solidFill>
                            <a:srgbClr val="00B050"/>
                          </a:solidFill>
                          <a:latin typeface="Calibri" panose="020F0502020204030204"/>
                          <a:ea typeface="宋体" panose="02010600030101010101" pitchFamily="2" charset="-122"/>
                          <a:cs typeface="Times New Roman" panose="02020603050405020304"/>
                        </a:rPr>
                        <a:t>会员</a:t>
                      </a:r>
                    </a:p>
                  </a:txBody>
                  <a:tcPr marL="68580" marR="68580" marT="0" marB="0" anchor="ctr"/>
                </a:tc>
              </a:tr>
              <a:tr h="1735473">
                <a:tc>
                  <a:txBody>
                    <a:bodyPr/>
                    <a:lstStyle/>
                    <a:p>
                      <a:pPr algn="ctr"/>
                      <a:r>
                        <a:rPr lang="zh-CN" altLang="en-US" sz="2400" b="1" kern="1200" dirty="0" smtClean="0">
                          <a:solidFill>
                            <a:srgbClr val="7030A0"/>
                          </a:solidFill>
                          <a:latin typeface="+mn-lt"/>
                          <a:ea typeface="+mn-ea"/>
                          <a:cs typeface="+mn-cs"/>
                        </a:rPr>
                        <a:t>重大疾病</a:t>
                      </a:r>
                      <a:endParaRPr lang="en-US" altLang="zh-CN" sz="2400" b="1" kern="1200" dirty="0" smtClean="0">
                        <a:solidFill>
                          <a:srgbClr val="7030A0"/>
                        </a:solidFill>
                        <a:latin typeface="+mn-lt"/>
                        <a:ea typeface="+mn-ea"/>
                        <a:cs typeface="+mn-cs"/>
                      </a:endParaRPr>
                    </a:p>
                    <a:p>
                      <a:pPr algn="ctr"/>
                      <a:r>
                        <a:rPr lang="zh-CN" altLang="en-US" sz="2400" b="1" kern="1200" dirty="0" smtClean="0">
                          <a:solidFill>
                            <a:srgbClr val="7030A0"/>
                          </a:solidFill>
                          <a:latin typeface="+mn-lt"/>
                          <a:ea typeface="+mn-ea"/>
                          <a:cs typeface="+mn-cs"/>
                        </a:rPr>
                        <a:t>补        助</a:t>
                      </a:r>
                      <a:endParaRPr lang="zh-CN" altLang="en-US" sz="2400" b="1" dirty="0">
                        <a:solidFill>
                          <a:srgbClr val="7030A0"/>
                        </a:solidFill>
                      </a:endParaRPr>
                    </a:p>
                  </a:txBody>
                  <a:tcPr anchor="ctr"/>
                </a:tc>
                <a:tc>
                  <a:txBody>
                    <a:bodyPr/>
                    <a:lstStyle/>
                    <a:p>
                      <a:pPr marL="0" marR="0" indent="0" algn="l" defTabSz="914400" rtl="0" eaLnBrk="1" fontAlgn="auto" latinLnBrk="0" hangingPunct="1">
                        <a:lnSpc>
                          <a:spcPts val="3500"/>
                        </a:lnSpc>
                        <a:spcBef>
                          <a:spcPts val="0"/>
                        </a:spcBef>
                        <a:spcAft>
                          <a:spcPts val="0"/>
                        </a:spcAft>
                        <a:buClrTx/>
                        <a:buSzTx/>
                        <a:buFontTx/>
                        <a:buNone/>
                        <a:defRPr/>
                      </a:pPr>
                      <a:r>
                        <a:rPr lang="zh-CN" altLang="en-US" sz="2400" b="1" kern="1200" dirty="0" smtClean="0">
                          <a:solidFill>
                            <a:srgbClr val="00B050"/>
                          </a:solidFill>
                          <a:latin typeface="+mn-lt"/>
                          <a:ea typeface="+mn-ea"/>
                          <a:cs typeface="+mn-cs"/>
                        </a:rPr>
                        <a:t>首次确诊身患恶性肿瘤补助人民币</a:t>
                      </a:r>
                      <a:r>
                        <a:rPr lang="en-US" sz="2400" b="1" kern="1200" dirty="0" smtClean="0">
                          <a:solidFill>
                            <a:srgbClr val="FF0000"/>
                          </a:solidFill>
                          <a:latin typeface="+mn-lt"/>
                          <a:ea typeface="+mn-ea"/>
                          <a:cs typeface="+mn-cs"/>
                        </a:rPr>
                        <a:t>2</a:t>
                      </a:r>
                      <a:r>
                        <a:rPr lang="zh-CN" altLang="en-US" sz="2400" b="1" kern="1200" dirty="0" smtClean="0">
                          <a:solidFill>
                            <a:srgbClr val="FF0000"/>
                          </a:solidFill>
                          <a:latin typeface="+mn-lt"/>
                          <a:ea typeface="+mn-ea"/>
                          <a:cs typeface="+mn-cs"/>
                        </a:rPr>
                        <a:t>万</a:t>
                      </a:r>
                      <a:r>
                        <a:rPr lang="zh-CN" altLang="en-US" sz="2400" b="1" kern="1200" dirty="0" smtClean="0">
                          <a:solidFill>
                            <a:srgbClr val="00B050"/>
                          </a:solidFill>
                          <a:latin typeface="+mn-lt"/>
                          <a:ea typeface="+mn-ea"/>
                          <a:cs typeface="+mn-cs"/>
                        </a:rPr>
                        <a:t>元，甲状腺恶性肿瘤补助人民币</a:t>
                      </a:r>
                      <a:r>
                        <a:rPr lang="en-US" sz="2400" b="1" kern="1200" dirty="0" smtClean="0">
                          <a:solidFill>
                            <a:srgbClr val="FF0000"/>
                          </a:solidFill>
                          <a:latin typeface="+mn-lt"/>
                          <a:ea typeface="+mn-ea"/>
                          <a:cs typeface="+mn-cs"/>
                        </a:rPr>
                        <a:t>1</a:t>
                      </a:r>
                      <a:r>
                        <a:rPr lang="zh-CN" altLang="en-US" sz="2400" b="1" kern="1200" dirty="0" smtClean="0">
                          <a:solidFill>
                            <a:srgbClr val="FF0000"/>
                          </a:solidFill>
                          <a:latin typeface="+mn-lt"/>
                          <a:ea typeface="+mn-ea"/>
                          <a:cs typeface="+mn-cs"/>
                        </a:rPr>
                        <a:t>万元</a:t>
                      </a:r>
                      <a:r>
                        <a:rPr lang="zh-CN" altLang="en-US" sz="2400" b="1" kern="1200" dirty="0" smtClean="0">
                          <a:solidFill>
                            <a:srgbClr val="00B050"/>
                          </a:solidFill>
                          <a:latin typeface="+mn-lt"/>
                          <a:ea typeface="+mn-ea"/>
                          <a:cs typeface="+mn-cs"/>
                        </a:rPr>
                        <a:t>。</a:t>
                      </a:r>
                    </a:p>
                    <a:p>
                      <a:pPr>
                        <a:lnSpc>
                          <a:spcPts val="3500"/>
                        </a:lnSpc>
                      </a:pPr>
                      <a:endParaRPr lang="zh-CN" altLang="en-US" sz="2400" b="1" dirty="0">
                        <a:solidFill>
                          <a:srgbClr val="00B050"/>
                        </a:solidFill>
                      </a:endParaRPr>
                    </a:p>
                  </a:txBody>
                  <a:tcPr anchor="ctr"/>
                </a:tc>
              </a:tr>
            </a:tbl>
          </a:graphicData>
        </a:graphic>
      </p:graphicFrame>
      <p:sp>
        <p:nvSpPr>
          <p:cNvPr id="9" name="矩形 8"/>
          <p:cNvSpPr/>
          <p:nvPr/>
        </p:nvSpPr>
        <p:spPr>
          <a:xfrm>
            <a:off x="5292080" y="692696"/>
            <a:ext cx="3168352"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爱心基金教职工专项基金</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785926"/>
            <a:ext cx="8229600" cy="3643338"/>
          </a:xfrm>
        </p:spPr>
        <p:txBody>
          <a:bodyPr>
            <a:noAutofit/>
          </a:bodyPr>
          <a:lstStyle/>
          <a:p>
            <a:pPr algn="l">
              <a:lnSpc>
                <a:spcPts val="4000"/>
              </a:lnSpc>
            </a:pPr>
            <a:r>
              <a:rPr lang="en-US" altLang="zh-CN" sz="2400" b="1" dirty="0" smtClean="0">
                <a:solidFill>
                  <a:srgbClr val="FF00FF"/>
                </a:solidFill>
                <a:latin typeface="楷体" panose="02010609060101010101" pitchFamily="49" charset="-122"/>
                <a:ea typeface="楷体" panose="02010609060101010101" pitchFamily="49" charset="-122"/>
              </a:rPr>
              <a:t>    </a:t>
            </a:r>
            <a:endParaRPr lang="zh-CN" altLang="en-US" sz="2400" b="1" dirty="0">
              <a:solidFill>
                <a:srgbClr val="0066FF"/>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3801203885"/>
              </p:ext>
            </p:extLst>
          </p:nvPr>
        </p:nvGraphicFramePr>
        <p:xfrm>
          <a:off x="683568" y="2132856"/>
          <a:ext cx="7961538" cy="2951944"/>
        </p:xfrm>
        <a:graphic>
          <a:graphicData uri="http://schemas.openxmlformats.org/drawingml/2006/table">
            <a:tbl>
              <a:tblPr firstRow="1" bandRow="1">
                <a:tableStyleId>{21E4AEA4-8DFA-4A89-87EB-49C32662AFE0}</a:tableStyleId>
              </a:tblPr>
              <a:tblGrid>
                <a:gridCol w="2776962"/>
                <a:gridCol w="5184576"/>
              </a:tblGrid>
              <a:tr h="357694">
                <a:tc>
                  <a:txBody>
                    <a:bodyPr/>
                    <a:lstStyle/>
                    <a:p>
                      <a:pPr algn="ctr">
                        <a:spcAft>
                          <a:spcPts val="0"/>
                        </a:spcAft>
                      </a:pPr>
                      <a:r>
                        <a:rPr lang="zh-CN" sz="2000" b="1" kern="100" dirty="0">
                          <a:latin typeface="Calibri" panose="020F0502020204030204"/>
                          <a:ea typeface="宋体" panose="02010600030101010101" pitchFamily="2" charset="-122"/>
                          <a:cs typeface="Times New Roman" panose="02020603050405020304"/>
                        </a:rPr>
                        <a:t>内</a:t>
                      </a:r>
                      <a:r>
                        <a:rPr lang="en-US" sz="2000" b="1" kern="100" dirty="0">
                          <a:latin typeface="Calibri" panose="020F0502020204030204"/>
                          <a:ea typeface="宋体" panose="02010600030101010101" pitchFamily="2" charset="-122"/>
                          <a:cs typeface="Times New Roman" panose="02020603050405020304"/>
                        </a:rPr>
                        <a:t>  </a:t>
                      </a:r>
                      <a:r>
                        <a:rPr lang="zh-CN" sz="2000" b="1" kern="100" dirty="0">
                          <a:latin typeface="Calibri" panose="020F0502020204030204"/>
                          <a:ea typeface="宋体" panose="02010600030101010101" pitchFamily="2" charset="-122"/>
                          <a:cs typeface="Times New Roman" panose="02020603050405020304"/>
                        </a:rPr>
                        <a:t>容</a:t>
                      </a:r>
                      <a:endParaRPr lang="zh-CN" sz="2000" kern="100" dirty="0">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altLang="en-US" sz="2000" b="1" kern="100" dirty="0" smtClean="0">
                          <a:latin typeface="Calibri" panose="020F0502020204030204"/>
                          <a:ea typeface="宋体" panose="02010600030101010101" pitchFamily="2" charset="-122"/>
                          <a:cs typeface="Times New Roman" panose="02020603050405020304"/>
                        </a:rPr>
                        <a:t>具体规定</a:t>
                      </a:r>
                      <a:endParaRPr lang="zh-CN" sz="2000" kern="100" dirty="0">
                        <a:latin typeface="Calibri" panose="020F0502020204030204"/>
                        <a:ea typeface="宋体" panose="02010600030101010101" pitchFamily="2" charset="-122"/>
                        <a:cs typeface="Times New Roman" panose="02020603050405020304"/>
                      </a:endParaRPr>
                    </a:p>
                  </a:txBody>
                  <a:tcPr marL="68580" marR="68580" marT="0" marB="0" anchor="ctr"/>
                </a:tc>
              </a:tr>
              <a:tr h="2594250">
                <a:tc>
                  <a:txBody>
                    <a:bodyPr/>
                    <a:lstStyle/>
                    <a:p>
                      <a:pPr algn="ctr">
                        <a:lnSpc>
                          <a:spcPct val="200000"/>
                        </a:lnSpc>
                        <a:spcAft>
                          <a:spcPts val="0"/>
                        </a:spcAft>
                      </a:pPr>
                      <a:r>
                        <a:rPr lang="zh-CN" altLang="en-US" sz="2400" b="1" kern="1200" dirty="0" smtClean="0">
                          <a:solidFill>
                            <a:srgbClr val="7030A0"/>
                          </a:solidFill>
                          <a:latin typeface="+mn-lt"/>
                          <a:ea typeface="+mn-ea"/>
                          <a:cs typeface="+mn-cs"/>
                        </a:rPr>
                        <a:t>大额医药费补助</a:t>
                      </a:r>
                      <a:endParaRPr lang="zh-CN" sz="2400" b="1" kern="100" dirty="0">
                        <a:solidFill>
                          <a:srgbClr val="7030A0"/>
                        </a:solidFill>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spcAft>
                          <a:spcPts val="0"/>
                        </a:spcAft>
                      </a:pPr>
                      <a:r>
                        <a:rPr lang="zh-CN" altLang="en-US" sz="2300" b="1" kern="1200" dirty="0" smtClean="0">
                          <a:solidFill>
                            <a:srgbClr val="00B050"/>
                          </a:solidFill>
                          <a:latin typeface="+mn-lt"/>
                          <a:ea typeface="+mn-ea"/>
                          <a:cs typeface="+mn-cs"/>
                        </a:rPr>
                        <a:t>本人患重大疾病或遭受重大意外伤害，在医保定点机构住院或特殊病种门诊医疗发生的基本医疗保险</a:t>
                      </a:r>
                      <a:r>
                        <a:rPr lang="zh-CN" altLang="en-US" sz="2300" b="1" u="sng" kern="1200" dirty="0" smtClean="0">
                          <a:solidFill>
                            <a:srgbClr val="FF0000"/>
                          </a:solidFill>
                          <a:latin typeface="+mn-lt"/>
                          <a:ea typeface="+mn-ea"/>
                          <a:cs typeface="+mn-cs"/>
                        </a:rPr>
                        <a:t>自理、自费</a:t>
                      </a:r>
                      <a:r>
                        <a:rPr lang="zh-CN" altLang="en-US" sz="2300" b="1" kern="1200" dirty="0" smtClean="0">
                          <a:solidFill>
                            <a:srgbClr val="00B050"/>
                          </a:solidFill>
                          <a:latin typeface="+mn-lt"/>
                          <a:ea typeface="+mn-ea"/>
                          <a:cs typeface="+mn-cs"/>
                        </a:rPr>
                        <a:t>费用，以及在医保定点机构产生的</a:t>
                      </a:r>
                      <a:r>
                        <a:rPr lang="zh-CN" altLang="en-US" sz="2300" b="1" u="sng" kern="1200" dirty="0" smtClean="0">
                          <a:solidFill>
                            <a:srgbClr val="FF0000"/>
                          </a:solidFill>
                          <a:latin typeface="+mn-lt"/>
                          <a:ea typeface="+mn-ea"/>
                          <a:cs typeface="+mn-cs"/>
                        </a:rPr>
                        <a:t>大病医疗保险个人承担部分</a:t>
                      </a:r>
                      <a:r>
                        <a:rPr lang="zh-CN" altLang="en-US" sz="2300" b="1" kern="1200" dirty="0" smtClean="0">
                          <a:solidFill>
                            <a:srgbClr val="00B050"/>
                          </a:solidFill>
                          <a:latin typeface="+mn-lt"/>
                          <a:ea typeface="+mn-ea"/>
                          <a:cs typeface="+mn-cs"/>
                        </a:rPr>
                        <a:t>（由学校医保办审定）累计总额超过人民币</a:t>
                      </a:r>
                      <a:r>
                        <a:rPr lang="en-US" sz="2300" b="1" kern="1200" dirty="0" smtClean="0">
                          <a:solidFill>
                            <a:srgbClr val="FF0000"/>
                          </a:solidFill>
                          <a:latin typeface="+mn-lt"/>
                          <a:ea typeface="+mn-ea"/>
                          <a:cs typeface="+mn-cs"/>
                        </a:rPr>
                        <a:t>3,000</a:t>
                      </a:r>
                      <a:r>
                        <a:rPr lang="zh-CN" altLang="en-US" sz="2300" b="1" kern="1200" dirty="0" smtClean="0">
                          <a:solidFill>
                            <a:srgbClr val="FF0000"/>
                          </a:solidFill>
                          <a:latin typeface="+mn-lt"/>
                          <a:ea typeface="+mn-ea"/>
                          <a:cs typeface="+mn-cs"/>
                        </a:rPr>
                        <a:t>元</a:t>
                      </a:r>
                      <a:endParaRPr lang="en-US" altLang="zh-CN" sz="2300" b="1" kern="1200" dirty="0" smtClean="0">
                        <a:solidFill>
                          <a:srgbClr val="FF0000"/>
                        </a:solidFill>
                        <a:latin typeface="+mn-lt"/>
                        <a:ea typeface="+mn-ea"/>
                        <a:cs typeface="+mn-cs"/>
                      </a:endParaRPr>
                    </a:p>
                  </a:txBody>
                  <a:tcPr marL="68580" marR="68580" marT="0" marB="0" anchor="ctr"/>
                </a:tc>
              </a:tr>
            </a:tbl>
          </a:graphicData>
        </a:graphic>
      </p:graphicFrame>
      <p:sp>
        <p:nvSpPr>
          <p:cNvPr id="5" name="矩形 4"/>
          <p:cNvSpPr/>
          <p:nvPr/>
        </p:nvSpPr>
        <p:spPr>
          <a:xfrm>
            <a:off x="5292080" y="692696"/>
            <a:ext cx="3168352"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爱心基金教职工专项基金</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11560" y="1628800"/>
            <a:ext cx="8229600" cy="3672408"/>
          </a:xfrm>
        </p:spPr>
        <p:txBody>
          <a:bodyPr anchor="t">
            <a:noAutofit/>
          </a:bodyPr>
          <a:lstStyle/>
          <a:p>
            <a:pPr algn="l">
              <a:lnSpc>
                <a:spcPts val="3000"/>
              </a:lnSpc>
            </a:pPr>
            <a:r>
              <a:rPr lang="en-US" altLang="zh-CN" sz="2800" dirty="0" smtClean="0"/>
              <a:t/>
            </a:r>
            <a:br>
              <a:rPr lang="en-US" altLang="zh-CN" sz="2800" dirty="0" smtClean="0"/>
            </a:br>
            <a:r>
              <a:rPr lang="en-US" altLang="zh-CN" sz="2800" dirty="0" smtClean="0"/>
              <a:t>     </a:t>
            </a:r>
            <a:r>
              <a:rPr lang="en-US" altLang="zh-CN" sz="2800" dirty="0" smtClean="0">
                <a:solidFill>
                  <a:srgbClr val="00B0F0"/>
                </a:solidFill>
                <a:latin typeface="黑体" pitchFamily="49" charset="-122"/>
                <a:ea typeface="黑体" pitchFamily="49" charset="-122"/>
              </a:rPr>
              <a:t>《</a:t>
            </a:r>
            <a:r>
              <a:rPr lang="zh-CN" altLang="en-US" sz="2800" dirty="0" smtClean="0">
                <a:solidFill>
                  <a:srgbClr val="00B0F0"/>
                </a:solidFill>
                <a:latin typeface="黑体" pitchFamily="49" charset="-122"/>
                <a:ea typeface="黑体" pitchFamily="49" charset="-122"/>
              </a:rPr>
              <a:t>工会法</a:t>
            </a:r>
            <a:r>
              <a:rPr lang="en-US" altLang="zh-CN" sz="2800" dirty="0" smtClean="0">
                <a:solidFill>
                  <a:srgbClr val="00B0F0"/>
                </a:solidFill>
                <a:latin typeface="黑体" pitchFamily="49" charset="-122"/>
                <a:ea typeface="黑体" pitchFamily="49" charset="-122"/>
              </a:rPr>
              <a:t>》</a:t>
            </a:r>
            <a:r>
              <a:rPr lang="zh-CN" altLang="en-US" sz="2800" dirty="0" smtClean="0">
                <a:solidFill>
                  <a:srgbClr val="00B0F0"/>
                </a:solidFill>
                <a:latin typeface="黑体" pitchFamily="49" charset="-122"/>
                <a:ea typeface="黑体" pitchFamily="49" charset="-122"/>
              </a:rPr>
              <a:t>第四十四条规定，“工会应当根据经费独立原则，建立预、决算和经费审查监督制度。</a:t>
            </a: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t>
            </a:r>
            <a:r>
              <a:rPr lang="zh-CN" altLang="en-US" sz="2800" dirty="0" smtClean="0">
                <a:solidFill>
                  <a:srgbClr val="00B0F0"/>
                </a:solidFill>
                <a:latin typeface="黑体" pitchFamily="49" charset="-122"/>
                <a:ea typeface="黑体" pitchFamily="49" charset="-122"/>
              </a:rPr>
              <a:t>各级工会建立经费审查委员会。</a:t>
            </a: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t>
            </a:r>
            <a:r>
              <a:rPr lang="zh-CN" altLang="en-US" sz="2800" dirty="0" smtClean="0">
                <a:solidFill>
                  <a:srgbClr val="00B0F0"/>
                </a:solidFill>
                <a:latin typeface="黑体" pitchFamily="49" charset="-122"/>
                <a:ea typeface="黑体" pitchFamily="49" charset="-122"/>
              </a:rPr>
              <a:t>各级工会收支情况应当</a:t>
            </a:r>
            <a:r>
              <a:rPr lang="zh-CN" altLang="en-US" sz="2800" dirty="0" smtClean="0">
                <a:solidFill>
                  <a:srgbClr val="FF0000"/>
                </a:solidFill>
                <a:latin typeface="黑体" pitchFamily="49" charset="-122"/>
                <a:ea typeface="黑体" pitchFamily="49" charset="-122"/>
              </a:rPr>
              <a:t>由同级工会经费审查委员会审查</a:t>
            </a:r>
            <a:r>
              <a:rPr lang="zh-CN" altLang="en-US" sz="2800" dirty="0" smtClean="0">
                <a:solidFill>
                  <a:srgbClr val="00B0F0"/>
                </a:solidFill>
                <a:latin typeface="黑体" pitchFamily="49" charset="-122"/>
                <a:ea typeface="黑体" pitchFamily="49" charset="-122"/>
              </a:rPr>
              <a:t>，并且定期向会员大会或者会员代表大会报告，接受监督。”</a:t>
            </a: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t>
            </a:r>
            <a:r>
              <a:rPr lang="zh-CN" altLang="en-US" sz="2800" dirty="0" smtClean="0">
                <a:solidFill>
                  <a:srgbClr val="00B0F0"/>
                </a:solidFill>
                <a:latin typeface="黑体" pitchFamily="49" charset="-122"/>
                <a:ea typeface="黑体" pitchFamily="49" charset="-122"/>
              </a:rPr>
              <a:t>这就确立了工会经费独立管理的法律依据，明确工会经费由工会自行管理，不受企事业单位财务预算的控制与调度。”</a:t>
            </a:r>
            <a:r>
              <a:rPr lang="en-US" altLang="zh-CN" sz="3000" dirty="0" smtClean="0">
                <a:solidFill>
                  <a:srgbClr val="00B0F0"/>
                </a:solidFill>
                <a:latin typeface="黑体" pitchFamily="49" charset="-122"/>
                <a:ea typeface="黑体" pitchFamily="49" charset="-122"/>
              </a:rPr>
              <a:t/>
            </a:r>
            <a:br>
              <a:rPr lang="en-US" altLang="zh-CN" sz="3000" dirty="0" smtClean="0">
                <a:solidFill>
                  <a:srgbClr val="00B0F0"/>
                </a:solidFill>
                <a:latin typeface="黑体" pitchFamily="49" charset="-122"/>
                <a:ea typeface="黑体" pitchFamily="49" charset="-122"/>
              </a:rPr>
            </a:br>
            <a:r>
              <a:rPr lang="en-US" altLang="zh-CN" sz="3000" dirty="0" smtClean="0">
                <a:solidFill>
                  <a:srgbClr val="00B0F0"/>
                </a:solidFill>
                <a:latin typeface="黑体" pitchFamily="49" charset="-122"/>
                <a:ea typeface="黑体" pitchFamily="49" charset="-122"/>
              </a:rPr>
              <a:t/>
            </a:r>
            <a:br>
              <a:rPr lang="en-US" altLang="zh-CN" sz="30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en-US" altLang="zh-CN" sz="2800" dirty="0" smtClean="0">
                <a:solidFill>
                  <a:srgbClr val="00B0F0"/>
                </a:solidFill>
                <a:latin typeface="黑体" pitchFamily="49" charset="-122"/>
                <a:ea typeface="黑体" pitchFamily="49" charset="-122"/>
              </a:rPr>
              <a:t/>
            </a:r>
            <a:br>
              <a:rPr lang="en-US" altLang="zh-CN" sz="2800" dirty="0" smtClean="0">
                <a:solidFill>
                  <a:srgbClr val="00B0F0"/>
                </a:solidFill>
                <a:latin typeface="黑体" pitchFamily="49" charset="-122"/>
                <a:ea typeface="黑体" pitchFamily="49" charset="-122"/>
              </a:rPr>
            </a:br>
            <a:r>
              <a:rPr lang="zh-CN" altLang="en-US" sz="2800" dirty="0" smtClean="0">
                <a:solidFill>
                  <a:srgbClr val="00B0F0"/>
                </a:solidFill>
                <a:latin typeface="黑体" pitchFamily="49" charset="-122"/>
                <a:ea typeface="黑体" pitchFamily="49" charset="-122"/>
              </a:rPr>
              <a:t>‘’</a:t>
            </a:r>
            <a:endParaRPr lang="zh-CN" altLang="en-US" sz="2800" b="1" dirty="0">
              <a:solidFill>
                <a:srgbClr val="00B0F0"/>
              </a:solidFill>
              <a:latin typeface="黑体" pitchFamily="49" charset="-122"/>
              <a:ea typeface="黑体"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9267697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785926"/>
            <a:ext cx="8229600" cy="3643338"/>
          </a:xfrm>
        </p:spPr>
        <p:txBody>
          <a:bodyPr>
            <a:noAutofit/>
          </a:bodyPr>
          <a:lstStyle/>
          <a:p>
            <a:pPr algn="l">
              <a:lnSpc>
                <a:spcPts val="4000"/>
              </a:lnSpc>
            </a:pPr>
            <a:r>
              <a:rPr lang="en-US" altLang="zh-CN" sz="2400" b="1" dirty="0" smtClean="0">
                <a:solidFill>
                  <a:srgbClr val="FF00FF"/>
                </a:solidFill>
                <a:latin typeface="楷体" panose="02010609060101010101" pitchFamily="49" charset="-122"/>
                <a:ea typeface="楷体" panose="02010609060101010101" pitchFamily="49" charset="-122"/>
              </a:rPr>
              <a:t>    </a:t>
            </a:r>
            <a:endParaRPr lang="zh-CN" altLang="en-US" sz="2400" b="1" dirty="0">
              <a:solidFill>
                <a:srgbClr val="0066FF"/>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graphicFrame>
        <p:nvGraphicFramePr>
          <p:cNvPr id="6" name="表格 5"/>
          <p:cNvGraphicFramePr>
            <a:graphicFrameLocks noGrp="1"/>
          </p:cNvGraphicFramePr>
          <p:nvPr/>
        </p:nvGraphicFramePr>
        <p:xfrm>
          <a:off x="642910" y="1896227"/>
          <a:ext cx="8033546" cy="3404981"/>
        </p:xfrm>
        <a:graphic>
          <a:graphicData uri="http://schemas.openxmlformats.org/drawingml/2006/table">
            <a:tbl>
              <a:tblPr firstRow="1" bandRow="1">
                <a:tableStyleId>{21E4AEA4-8DFA-4A89-87EB-49C32662AFE0}</a:tableStyleId>
              </a:tblPr>
              <a:tblGrid>
                <a:gridCol w="1840858"/>
                <a:gridCol w="6192688"/>
              </a:tblGrid>
              <a:tr h="559082">
                <a:tc>
                  <a:txBody>
                    <a:bodyPr/>
                    <a:lstStyle/>
                    <a:p>
                      <a:pPr algn="ctr">
                        <a:spcAft>
                          <a:spcPts val="0"/>
                        </a:spcAft>
                      </a:pPr>
                      <a:r>
                        <a:rPr lang="zh-CN" sz="2000" b="1" kern="100" dirty="0">
                          <a:latin typeface="Calibri" panose="020F0502020204030204"/>
                          <a:ea typeface="宋体" panose="02010600030101010101" pitchFamily="2" charset="-122"/>
                          <a:cs typeface="Times New Roman" panose="02020603050405020304"/>
                        </a:rPr>
                        <a:t>内</a:t>
                      </a:r>
                      <a:r>
                        <a:rPr lang="en-US" sz="2000" b="1" kern="100" dirty="0">
                          <a:latin typeface="Calibri" panose="020F0502020204030204"/>
                          <a:ea typeface="宋体" panose="02010600030101010101" pitchFamily="2" charset="-122"/>
                          <a:cs typeface="Times New Roman" panose="02020603050405020304"/>
                        </a:rPr>
                        <a:t>  </a:t>
                      </a:r>
                      <a:r>
                        <a:rPr lang="zh-CN" sz="2000" b="1" kern="100" dirty="0">
                          <a:latin typeface="Calibri" panose="020F0502020204030204"/>
                          <a:ea typeface="宋体" panose="02010600030101010101" pitchFamily="2" charset="-122"/>
                          <a:cs typeface="Times New Roman" panose="02020603050405020304"/>
                        </a:rPr>
                        <a:t>容</a:t>
                      </a:r>
                      <a:endParaRPr lang="zh-CN" sz="2000" kern="100" dirty="0">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altLang="en-US" sz="2000" kern="100" dirty="0" smtClean="0">
                          <a:latin typeface="Calibri" panose="020F0502020204030204"/>
                          <a:ea typeface="宋体" panose="02010600030101010101" pitchFamily="2" charset="-122"/>
                          <a:cs typeface="Times New Roman" panose="02020603050405020304"/>
                        </a:rPr>
                        <a:t>具体规定</a:t>
                      </a:r>
                      <a:endParaRPr lang="zh-CN" sz="2000" kern="100" dirty="0">
                        <a:latin typeface="Calibri" panose="020F0502020204030204"/>
                        <a:ea typeface="宋体" panose="02010600030101010101" pitchFamily="2" charset="-122"/>
                        <a:cs typeface="Times New Roman" panose="02020603050405020304"/>
                      </a:endParaRPr>
                    </a:p>
                  </a:txBody>
                  <a:tcPr marL="68580" marR="68580" marT="0" marB="0" anchor="ctr"/>
                </a:tc>
              </a:tr>
              <a:tr h="2845899">
                <a:tc>
                  <a:txBody>
                    <a:bodyPr/>
                    <a:lstStyle/>
                    <a:p>
                      <a:pPr algn="ctr">
                        <a:lnSpc>
                          <a:spcPct val="200000"/>
                        </a:lnSpc>
                        <a:spcAft>
                          <a:spcPts val="0"/>
                        </a:spcAft>
                      </a:pPr>
                      <a:r>
                        <a:rPr lang="zh-CN" altLang="en-US" sz="2400" b="1" kern="1200" dirty="0" smtClean="0">
                          <a:solidFill>
                            <a:srgbClr val="7030A0"/>
                          </a:solidFill>
                          <a:latin typeface="+mn-lt"/>
                          <a:ea typeface="+mn-ea"/>
                          <a:cs typeface="+mn-cs"/>
                        </a:rPr>
                        <a:t>大额医药费</a:t>
                      </a:r>
                      <a:endParaRPr lang="en-US" altLang="zh-CN" sz="2400" b="1" kern="1200" dirty="0" smtClean="0">
                        <a:solidFill>
                          <a:srgbClr val="7030A0"/>
                        </a:solidFill>
                        <a:latin typeface="+mn-lt"/>
                        <a:ea typeface="+mn-ea"/>
                        <a:cs typeface="+mn-cs"/>
                      </a:endParaRPr>
                    </a:p>
                    <a:p>
                      <a:pPr algn="ctr">
                        <a:lnSpc>
                          <a:spcPct val="200000"/>
                        </a:lnSpc>
                        <a:spcAft>
                          <a:spcPts val="0"/>
                        </a:spcAft>
                      </a:pPr>
                      <a:r>
                        <a:rPr lang="zh-CN" altLang="en-US" sz="2400" b="1" kern="1200" dirty="0" smtClean="0">
                          <a:solidFill>
                            <a:srgbClr val="7030A0"/>
                          </a:solidFill>
                          <a:latin typeface="+mn-lt"/>
                          <a:ea typeface="+mn-ea"/>
                          <a:cs typeface="+mn-cs"/>
                        </a:rPr>
                        <a:t>补    助</a:t>
                      </a:r>
                      <a:endParaRPr lang="zh-CN" sz="2400" b="1" kern="100" dirty="0">
                        <a:solidFill>
                          <a:srgbClr val="7030A0"/>
                        </a:solidFill>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nSpc>
                          <a:spcPts val="4400"/>
                        </a:lnSpc>
                      </a:pPr>
                      <a:r>
                        <a:rPr lang="en-US" sz="2800" b="1" kern="1200" dirty="0" smtClean="0">
                          <a:solidFill>
                            <a:srgbClr val="00B050"/>
                          </a:solidFill>
                          <a:latin typeface="+mn-lt"/>
                          <a:ea typeface="+mn-ea"/>
                          <a:cs typeface="+mn-cs"/>
                        </a:rPr>
                        <a:t>3,000—15,000</a:t>
                      </a:r>
                      <a:r>
                        <a:rPr lang="zh-CN" altLang="en-US" sz="2800" b="1" kern="1200" dirty="0" smtClean="0">
                          <a:solidFill>
                            <a:srgbClr val="00B050"/>
                          </a:solidFill>
                          <a:latin typeface="+mn-lt"/>
                          <a:ea typeface="+mn-ea"/>
                          <a:cs typeface="+mn-cs"/>
                        </a:rPr>
                        <a:t>元（含）部分补助</a:t>
                      </a:r>
                      <a:r>
                        <a:rPr lang="en-US" sz="2800" b="1" kern="1200" dirty="0" smtClean="0">
                          <a:solidFill>
                            <a:srgbClr val="FF0000"/>
                          </a:solidFill>
                          <a:latin typeface="+mn-lt"/>
                          <a:ea typeface="+mn-ea"/>
                          <a:cs typeface="+mn-cs"/>
                        </a:rPr>
                        <a:t>45</a:t>
                      </a:r>
                      <a:r>
                        <a:rPr lang="en-US" sz="2800" b="1" kern="1200" dirty="0" smtClean="0">
                          <a:solidFill>
                            <a:srgbClr val="00B050"/>
                          </a:solidFill>
                          <a:latin typeface="+mn-lt"/>
                          <a:ea typeface="+mn-ea"/>
                          <a:cs typeface="+mn-cs"/>
                        </a:rPr>
                        <a:t>%</a:t>
                      </a:r>
                      <a:r>
                        <a:rPr lang="zh-CN" altLang="en-US" sz="2800" b="1" kern="1200" dirty="0" smtClean="0">
                          <a:solidFill>
                            <a:srgbClr val="00B050"/>
                          </a:solidFill>
                          <a:latin typeface="+mn-lt"/>
                          <a:ea typeface="+mn-ea"/>
                          <a:cs typeface="+mn-cs"/>
                        </a:rPr>
                        <a:t>；</a:t>
                      </a:r>
                      <a:r>
                        <a:rPr lang="en-US" sz="2800" b="1" kern="1200" dirty="0" smtClean="0">
                          <a:solidFill>
                            <a:srgbClr val="00B050"/>
                          </a:solidFill>
                          <a:latin typeface="+mn-lt"/>
                          <a:ea typeface="+mn-ea"/>
                          <a:cs typeface="+mn-cs"/>
                        </a:rPr>
                        <a:t>    </a:t>
                      </a:r>
                      <a:endParaRPr lang="zh-CN" altLang="en-US" sz="2800" b="1" kern="1200" dirty="0" smtClean="0">
                        <a:solidFill>
                          <a:srgbClr val="00B050"/>
                        </a:solidFill>
                        <a:latin typeface="+mn-lt"/>
                        <a:ea typeface="+mn-ea"/>
                        <a:cs typeface="+mn-cs"/>
                      </a:endParaRPr>
                    </a:p>
                    <a:p>
                      <a:pPr>
                        <a:lnSpc>
                          <a:spcPts val="4400"/>
                        </a:lnSpc>
                      </a:pPr>
                      <a:r>
                        <a:rPr lang="en-US" sz="2800" b="1" kern="1200" dirty="0" smtClean="0">
                          <a:solidFill>
                            <a:srgbClr val="00B050"/>
                          </a:solidFill>
                          <a:latin typeface="+mn-lt"/>
                          <a:ea typeface="+mn-ea"/>
                          <a:cs typeface="+mn-cs"/>
                        </a:rPr>
                        <a:t>15,000—30,000</a:t>
                      </a:r>
                      <a:r>
                        <a:rPr lang="zh-CN" altLang="en-US" sz="2800" b="1" kern="1200" dirty="0" smtClean="0">
                          <a:solidFill>
                            <a:srgbClr val="00B050"/>
                          </a:solidFill>
                          <a:latin typeface="+mn-lt"/>
                          <a:ea typeface="+mn-ea"/>
                          <a:cs typeface="+mn-cs"/>
                        </a:rPr>
                        <a:t>元（含）部分补助</a:t>
                      </a:r>
                      <a:r>
                        <a:rPr lang="en-US" sz="2800" b="1" kern="1200" dirty="0" smtClean="0">
                          <a:solidFill>
                            <a:srgbClr val="FF0000"/>
                          </a:solidFill>
                          <a:latin typeface="+mn-lt"/>
                          <a:ea typeface="+mn-ea"/>
                          <a:cs typeface="+mn-cs"/>
                        </a:rPr>
                        <a:t>50</a:t>
                      </a:r>
                      <a:r>
                        <a:rPr lang="en-US" sz="2800" b="1" kern="1200" dirty="0" smtClean="0">
                          <a:solidFill>
                            <a:srgbClr val="00B050"/>
                          </a:solidFill>
                          <a:latin typeface="+mn-lt"/>
                          <a:ea typeface="+mn-ea"/>
                          <a:cs typeface="+mn-cs"/>
                        </a:rPr>
                        <a:t>%</a:t>
                      </a:r>
                      <a:r>
                        <a:rPr lang="zh-CN" altLang="en-US" sz="2800" b="1" kern="1200" dirty="0" smtClean="0">
                          <a:solidFill>
                            <a:srgbClr val="00B050"/>
                          </a:solidFill>
                          <a:latin typeface="+mn-lt"/>
                          <a:ea typeface="+mn-ea"/>
                          <a:cs typeface="+mn-cs"/>
                        </a:rPr>
                        <a:t>；</a:t>
                      </a:r>
                      <a:r>
                        <a:rPr lang="en-US" sz="2800" b="1" kern="1200" dirty="0" smtClean="0">
                          <a:solidFill>
                            <a:srgbClr val="00B050"/>
                          </a:solidFill>
                          <a:latin typeface="+mn-lt"/>
                          <a:ea typeface="+mn-ea"/>
                          <a:cs typeface="+mn-cs"/>
                        </a:rPr>
                        <a:t> </a:t>
                      </a:r>
                      <a:endParaRPr lang="zh-CN" altLang="en-US" sz="2800" b="1" kern="1200" dirty="0" smtClean="0">
                        <a:solidFill>
                          <a:srgbClr val="00B050"/>
                        </a:solidFill>
                        <a:latin typeface="+mn-lt"/>
                        <a:ea typeface="+mn-ea"/>
                        <a:cs typeface="+mn-cs"/>
                      </a:endParaRPr>
                    </a:p>
                    <a:p>
                      <a:pPr>
                        <a:lnSpc>
                          <a:spcPts val="4400"/>
                        </a:lnSpc>
                      </a:pPr>
                      <a:r>
                        <a:rPr lang="en-US" sz="2800" b="1" kern="1200" dirty="0" smtClean="0">
                          <a:solidFill>
                            <a:srgbClr val="00B050"/>
                          </a:solidFill>
                          <a:latin typeface="+mn-lt"/>
                          <a:ea typeface="+mn-ea"/>
                          <a:cs typeface="+mn-cs"/>
                        </a:rPr>
                        <a:t>30,000</a:t>
                      </a:r>
                      <a:r>
                        <a:rPr lang="zh-CN" altLang="en-US" sz="2800" b="1" kern="1200" dirty="0" smtClean="0">
                          <a:solidFill>
                            <a:srgbClr val="00B050"/>
                          </a:solidFill>
                          <a:latin typeface="+mn-lt"/>
                          <a:ea typeface="+mn-ea"/>
                          <a:cs typeface="+mn-cs"/>
                        </a:rPr>
                        <a:t>－</a:t>
                      </a:r>
                      <a:r>
                        <a:rPr lang="en-US" sz="2800" b="1" kern="1200" dirty="0" smtClean="0">
                          <a:solidFill>
                            <a:srgbClr val="00B050"/>
                          </a:solidFill>
                          <a:latin typeface="+mn-lt"/>
                          <a:ea typeface="+mn-ea"/>
                          <a:cs typeface="+mn-cs"/>
                        </a:rPr>
                        <a:t>50,000</a:t>
                      </a:r>
                      <a:r>
                        <a:rPr lang="zh-CN" altLang="en-US" sz="2800" b="1" kern="1200" dirty="0" smtClean="0">
                          <a:solidFill>
                            <a:srgbClr val="00B050"/>
                          </a:solidFill>
                          <a:latin typeface="+mn-lt"/>
                          <a:ea typeface="+mn-ea"/>
                          <a:cs typeface="+mn-cs"/>
                        </a:rPr>
                        <a:t>元（含）部分补助</a:t>
                      </a:r>
                      <a:r>
                        <a:rPr lang="en-US" sz="2800" b="1" kern="1200" dirty="0" smtClean="0">
                          <a:solidFill>
                            <a:srgbClr val="FF0000"/>
                          </a:solidFill>
                          <a:latin typeface="+mn-lt"/>
                          <a:ea typeface="+mn-ea"/>
                          <a:cs typeface="+mn-cs"/>
                        </a:rPr>
                        <a:t>55</a:t>
                      </a:r>
                      <a:r>
                        <a:rPr lang="zh-CN" altLang="en-US" sz="2800" b="1" kern="1200" dirty="0" smtClean="0">
                          <a:solidFill>
                            <a:srgbClr val="00B050"/>
                          </a:solidFill>
                          <a:latin typeface="+mn-lt"/>
                          <a:ea typeface="+mn-ea"/>
                          <a:cs typeface="+mn-cs"/>
                        </a:rPr>
                        <a:t>％；</a:t>
                      </a:r>
                      <a:r>
                        <a:rPr lang="en-US" sz="2800" b="1" kern="1200" dirty="0" smtClean="0">
                          <a:solidFill>
                            <a:srgbClr val="00B050"/>
                          </a:solidFill>
                          <a:latin typeface="+mn-lt"/>
                          <a:ea typeface="+mn-ea"/>
                          <a:cs typeface="+mn-cs"/>
                        </a:rPr>
                        <a:t> </a:t>
                      </a:r>
                      <a:endParaRPr lang="zh-CN" altLang="en-US" sz="2800" b="1" kern="1200" dirty="0" smtClean="0">
                        <a:solidFill>
                          <a:srgbClr val="00B050"/>
                        </a:solidFill>
                        <a:latin typeface="+mn-lt"/>
                        <a:ea typeface="+mn-ea"/>
                        <a:cs typeface="+mn-cs"/>
                      </a:endParaRPr>
                    </a:p>
                    <a:p>
                      <a:pPr>
                        <a:lnSpc>
                          <a:spcPts val="4400"/>
                        </a:lnSpc>
                      </a:pPr>
                      <a:r>
                        <a:rPr lang="en-US" sz="2800" b="1" kern="1200" dirty="0" smtClean="0">
                          <a:solidFill>
                            <a:srgbClr val="00B050"/>
                          </a:solidFill>
                          <a:latin typeface="+mn-lt"/>
                          <a:ea typeface="+mn-ea"/>
                          <a:cs typeface="+mn-cs"/>
                        </a:rPr>
                        <a:t>50,000</a:t>
                      </a:r>
                      <a:r>
                        <a:rPr lang="zh-CN" altLang="en-US" sz="2800" b="1" kern="1200" dirty="0" smtClean="0">
                          <a:solidFill>
                            <a:srgbClr val="00B050"/>
                          </a:solidFill>
                          <a:latin typeface="+mn-lt"/>
                          <a:ea typeface="+mn-ea"/>
                          <a:cs typeface="+mn-cs"/>
                        </a:rPr>
                        <a:t>元以上部分补助</a:t>
                      </a:r>
                      <a:r>
                        <a:rPr lang="en-US" sz="2800" b="1" kern="1200" dirty="0" smtClean="0">
                          <a:solidFill>
                            <a:srgbClr val="FF0000"/>
                          </a:solidFill>
                          <a:latin typeface="+mn-lt"/>
                          <a:ea typeface="+mn-ea"/>
                          <a:cs typeface="+mn-cs"/>
                        </a:rPr>
                        <a:t>60</a:t>
                      </a:r>
                      <a:r>
                        <a:rPr lang="zh-CN" altLang="en-US" sz="2800" b="1" kern="1200" dirty="0" smtClean="0">
                          <a:solidFill>
                            <a:srgbClr val="00B050"/>
                          </a:solidFill>
                          <a:latin typeface="+mn-lt"/>
                          <a:ea typeface="+mn-ea"/>
                          <a:cs typeface="+mn-cs"/>
                        </a:rPr>
                        <a:t>％</a:t>
                      </a:r>
                    </a:p>
                    <a:p>
                      <a:pPr>
                        <a:lnSpc>
                          <a:spcPts val="4400"/>
                        </a:lnSpc>
                      </a:pPr>
                      <a:r>
                        <a:rPr lang="zh-CN" altLang="en-US" sz="2800" b="1" kern="1200" dirty="0" smtClean="0">
                          <a:solidFill>
                            <a:srgbClr val="00B050"/>
                          </a:solidFill>
                          <a:latin typeface="+mn-lt"/>
                          <a:ea typeface="+mn-ea"/>
                          <a:cs typeface="+mn-cs"/>
                        </a:rPr>
                        <a:t>最高补助</a:t>
                      </a:r>
                      <a:r>
                        <a:rPr lang="en-US" altLang="zh-CN" sz="2800" b="1" kern="1200" dirty="0" smtClean="0">
                          <a:solidFill>
                            <a:srgbClr val="FF0000"/>
                          </a:solidFill>
                          <a:latin typeface="+mn-lt"/>
                          <a:ea typeface="+mn-ea"/>
                          <a:cs typeface="+mn-cs"/>
                        </a:rPr>
                        <a:t>10</a:t>
                      </a:r>
                      <a:r>
                        <a:rPr lang="zh-CN" altLang="en-US" sz="2800" b="1" kern="1200" dirty="0" smtClean="0">
                          <a:solidFill>
                            <a:srgbClr val="00B050"/>
                          </a:solidFill>
                          <a:latin typeface="+mn-lt"/>
                          <a:ea typeface="+mn-ea"/>
                          <a:cs typeface="+mn-cs"/>
                        </a:rPr>
                        <a:t>万元</a:t>
                      </a:r>
                    </a:p>
                  </a:txBody>
                  <a:tcPr marL="68580" marR="68580" marT="0" marB="0" anchor="ctr"/>
                </a:tc>
              </a:tr>
            </a:tbl>
          </a:graphicData>
        </a:graphic>
      </p:graphicFrame>
      <p:sp>
        <p:nvSpPr>
          <p:cNvPr id="5" name="矩形 4"/>
          <p:cNvSpPr/>
          <p:nvPr/>
        </p:nvSpPr>
        <p:spPr>
          <a:xfrm>
            <a:off x="5292080" y="692696"/>
            <a:ext cx="3168352"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爱心基金教职工专项基金</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285992"/>
            <a:ext cx="8229600" cy="3143272"/>
          </a:xfrm>
        </p:spPr>
        <p:txBody>
          <a:bodyPr>
            <a:noAutofit/>
          </a:bodyPr>
          <a:lstStyle/>
          <a:p>
            <a:pPr algn="l">
              <a:lnSpc>
                <a:spcPts val="4000"/>
              </a:lnSpc>
            </a:pPr>
            <a:r>
              <a:rPr lang="en-US" altLang="zh-CN" sz="3200" dirty="0" smtClean="0">
                <a:solidFill>
                  <a:srgbClr val="C00000"/>
                </a:solidFill>
                <a:latin typeface="楷体" panose="02010609060101010101" pitchFamily="49" charset="-122"/>
                <a:ea typeface="楷体" panose="02010609060101010101" pitchFamily="49" charset="-122"/>
              </a:rPr>
              <a:t/>
            </a:r>
            <a:br>
              <a:rPr lang="en-US" altLang="zh-CN" sz="3200" dirty="0" smtClean="0">
                <a:solidFill>
                  <a:srgbClr val="C00000"/>
                </a:solidFill>
                <a:latin typeface="楷体" panose="02010609060101010101" pitchFamily="49" charset="-122"/>
                <a:ea typeface="楷体" panose="02010609060101010101" pitchFamily="49" charset="-122"/>
              </a:rPr>
            </a:br>
            <a:r>
              <a:rPr lang="en-US" altLang="zh-CN" sz="3200" b="1" dirty="0" smtClean="0">
                <a:solidFill>
                  <a:srgbClr val="92D050"/>
                </a:solidFill>
                <a:latin typeface="楷体" panose="02010609060101010101" pitchFamily="49" charset="-122"/>
                <a:ea typeface="楷体" panose="02010609060101010101" pitchFamily="49" charset="-122"/>
              </a:rPr>
              <a:t>※</a:t>
            </a:r>
            <a:r>
              <a:rPr lang="zh-CN" altLang="en-US" sz="3200" dirty="0" smtClean="0">
                <a:ln/>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重大疾病补助年度内随时申请随时补助；大额医药费补助的审批工作每年进行一次，一般在次年三月份。</a:t>
            </a:r>
            <a:r>
              <a:rPr lang="en-US" altLang="zh-CN" sz="3200" dirty="0" smtClean="0">
                <a:ln/>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
            </a:r>
            <a:br>
              <a:rPr lang="en-US" altLang="zh-CN" sz="3200" dirty="0" smtClean="0">
                <a:ln/>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br>
            <a:r>
              <a:rPr lang="en-US" altLang="zh-CN" sz="3200" b="1" dirty="0" smtClean="0">
                <a:solidFill>
                  <a:srgbClr val="92D050"/>
                </a:solidFill>
                <a:latin typeface="楷体" panose="02010609060101010101" pitchFamily="49" charset="-122"/>
                <a:ea typeface="楷体" panose="02010609060101010101" pitchFamily="49" charset="-122"/>
              </a:rPr>
              <a:t> ※</a:t>
            </a:r>
            <a:r>
              <a:rPr lang="zh-CN" altLang="en-US" sz="3200" dirty="0" smtClean="0">
                <a:ln/>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捐款五年及以上且未享受补助的教职工退休后，首次确诊身患恶性肿瘤的，可申请享受重大疾病补助一次。 </a:t>
            </a:r>
            <a:r>
              <a:rPr lang="en-US" altLang="zh-CN" sz="2800" dirty="0" smtClean="0">
                <a:ln/>
                <a:solidFill>
                  <a:schemeClr val="accent1"/>
                </a:solidFill>
                <a:effectLst>
                  <a:outerShdw blurRad="38100" dist="25400" dir="5400000" algn="ctr" rotWithShape="0">
                    <a:srgbClr val="6E747A">
                      <a:alpha val="43000"/>
                    </a:srgbClr>
                  </a:outerShdw>
                </a:effectLst>
              </a:rPr>
              <a:t/>
            </a:r>
            <a:br>
              <a:rPr lang="en-US" altLang="zh-CN" sz="2800" dirty="0" smtClean="0">
                <a:ln/>
                <a:solidFill>
                  <a:schemeClr val="accent1"/>
                </a:solidFill>
                <a:effectLst>
                  <a:outerShdw blurRad="38100" dist="25400" dir="5400000" algn="ctr" rotWithShape="0">
                    <a:srgbClr val="6E747A">
                      <a:alpha val="43000"/>
                    </a:srgbClr>
                  </a:outerShdw>
                </a:effectLst>
              </a:rPr>
            </a:br>
            <a:r>
              <a:rPr lang="zh-CN" altLang="en-US" sz="2400" dirty="0" smtClean="0"/>
              <a:t/>
            </a:r>
            <a:br>
              <a:rPr lang="zh-CN" altLang="en-US" sz="2400" dirty="0" smtClean="0"/>
            </a:br>
            <a:endParaRPr lang="zh-CN" altLang="en-US" sz="2400" b="1" dirty="0">
              <a:solidFill>
                <a:srgbClr val="0066FF"/>
              </a:solidFill>
              <a:latin typeface="楷体" panose="02010609060101010101" pitchFamily="49" charset="-122"/>
              <a:ea typeface="楷体" panose="02010609060101010101"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sp>
        <p:nvSpPr>
          <p:cNvPr id="4" name="矩形 3"/>
          <p:cNvSpPr/>
          <p:nvPr/>
        </p:nvSpPr>
        <p:spPr>
          <a:xfrm>
            <a:off x="5292080" y="692696"/>
            <a:ext cx="3168352"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爱心基金教职工专项基金</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4099"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4100"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4101" name="Text Box 5"/>
          <p:cNvSpPr txBox="1">
            <a:spLocks noChangeArrowheads="1"/>
          </p:cNvSpPr>
          <p:nvPr/>
        </p:nvSpPr>
        <p:spPr bwMode="auto">
          <a:xfrm>
            <a:off x="900113" y="1412875"/>
            <a:ext cx="7561262"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sp>
        <p:nvSpPr>
          <p:cNvPr id="4102" name="Text Box 5"/>
          <p:cNvSpPr txBox="1">
            <a:spLocks noChangeArrowheads="1"/>
          </p:cNvSpPr>
          <p:nvPr/>
        </p:nvSpPr>
        <p:spPr bwMode="auto">
          <a:xfrm>
            <a:off x="928688" y="1196752"/>
            <a:ext cx="7964487" cy="1471172"/>
          </a:xfrm>
          <a:prstGeom prst="rect">
            <a:avLst/>
          </a:prstGeom>
          <a:noFill/>
          <a:ln w="9525">
            <a:noFill/>
            <a:miter lim="800000"/>
          </a:ln>
        </p:spPr>
        <p:txBody>
          <a:bodyPr wrap="square">
            <a:spAutoFit/>
          </a:bodyPr>
          <a:lstStyle/>
          <a:p>
            <a:pPr algn="ctr">
              <a:lnSpc>
                <a:spcPct val="160000"/>
              </a:lnSpc>
            </a:pPr>
            <a:r>
              <a:rPr lang="en-US" altLang="zh-CN" sz="2400" dirty="0" smtClean="0">
                <a:solidFill>
                  <a:srgbClr val="FF3300"/>
                </a:solidFill>
                <a:ea typeface="黑体" panose="02010609060101010101" pitchFamily="49" charset="-122"/>
              </a:rPr>
              <a:t>1</a:t>
            </a:r>
            <a:r>
              <a:rPr lang="zh-CN" altLang="en-US" sz="2400" dirty="0" smtClean="0">
                <a:solidFill>
                  <a:srgbClr val="FF3300"/>
                </a:solidFill>
                <a:ea typeface="黑体" panose="02010609060101010101" pitchFamily="49" charset="-122"/>
              </a:rPr>
              <a:t>、教职工</a:t>
            </a:r>
            <a:r>
              <a:rPr lang="zh-CN" altLang="en-US" sz="2400" dirty="0">
                <a:solidFill>
                  <a:srgbClr val="FF3300"/>
                </a:solidFill>
                <a:ea typeface="黑体" panose="02010609060101010101" pitchFamily="49" charset="-122"/>
              </a:rPr>
              <a:t>捐款情况</a:t>
            </a:r>
          </a:p>
          <a:p>
            <a:pPr algn="ctr">
              <a:lnSpc>
                <a:spcPct val="160000"/>
              </a:lnSpc>
            </a:pPr>
            <a:endParaRPr lang="zh-CN" altLang="en-US" sz="3200" dirty="0">
              <a:solidFill>
                <a:srgbClr val="FF3300"/>
              </a:solidFill>
              <a:ea typeface="黑体" panose="02010609060101010101" pitchFamily="49" charset="-122"/>
            </a:endParaRPr>
          </a:p>
        </p:txBody>
      </p:sp>
      <p:sp>
        <p:nvSpPr>
          <p:cNvPr id="4103" name="Text Box 5"/>
          <p:cNvSpPr txBox="1">
            <a:spLocks noChangeArrowheads="1"/>
          </p:cNvSpPr>
          <p:nvPr/>
        </p:nvSpPr>
        <p:spPr bwMode="auto">
          <a:xfrm>
            <a:off x="1428750" y="1857375"/>
            <a:ext cx="7561263"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graphicFrame>
        <p:nvGraphicFramePr>
          <p:cNvPr id="202795" name="Group 43"/>
          <p:cNvGraphicFramePr>
            <a:graphicFrameLocks noGrp="1"/>
          </p:cNvGraphicFramePr>
          <p:nvPr>
            <p:extLst>
              <p:ext uri="{D42A27DB-BD31-4B8C-83A1-F6EECF244321}">
                <p14:modId xmlns:p14="http://schemas.microsoft.com/office/powerpoint/2010/main" val="1288699656"/>
              </p:ext>
            </p:extLst>
          </p:nvPr>
        </p:nvGraphicFramePr>
        <p:xfrm>
          <a:off x="785813" y="1857363"/>
          <a:ext cx="7602564" cy="4759593"/>
        </p:xfrm>
        <a:graphic>
          <a:graphicData uri="http://schemas.openxmlformats.org/drawingml/2006/table">
            <a:tbl>
              <a:tblPr/>
              <a:tblGrid>
                <a:gridCol w="3300031"/>
                <a:gridCol w="1937010"/>
                <a:gridCol w="2365523"/>
              </a:tblGrid>
              <a:tr h="392764">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smtClean="0">
                          <a:ln>
                            <a:noFill/>
                          </a:ln>
                          <a:solidFill>
                            <a:srgbClr val="3333CC"/>
                          </a:solidFill>
                          <a:effectLst/>
                          <a:latin typeface="Arial" panose="020B0604020202020204" pitchFamily="34" charset="0"/>
                          <a:ea typeface="黑体" panose="02010609060101010101" pitchFamily="49" charset="-122"/>
                        </a:rPr>
                        <a:t>捐款人数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rgbClr val="3333CC"/>
                          </a:solidFill>
                          <a:effectLst/>
                          <a:latin typeface="Arial" panose="020B0604020202020204" pitchFamily="34" charset="0"/>
                          <a:ea typeface="黑体" panose="02010609060101010101" pitchFamily="49" charset="-122"/>
                        </a:rPr>
                        <a:t>捐款金额</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2008</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6,657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a:solidFill>
                            <a:srgbClr val="7030A0"/>
                          </a:solidFill>
                          <a:latin typeface="黑体" panose="02010609060101010101" pitchFamily="49" charset="-122"/>
                          <a:ea typeface="黑体" panose="02010609060101010101" pitchFamily="49" charset="-122"/>
                        </a:rPr>
                        <a:t>461,557.70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2009</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6,639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a:solidFill>
                            <a:srgbClr val="7030A0"/>
                          </a:solidFill>
                          <a:latin typeface="黑体" panose="02010609060101010101" pitchFamily="49" charset="-122"/>
                          <a:ea typeface="黑体" panose="02010609060101010101" pitchFamily="49" charset="-122"/>
                        </a:rPr>
                        <a:t>452,448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2010</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7,413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a:solidFill>
                            <a:srgbClr val="7030A0"/>
                          </a:solidFill>
                          <a:latin typeface="黑体" panose="02010609060101010101" pitchFamily="49" charset="-122"/>
                          <a:ea typeface="黑体" panose="02010609060101010101" pitchFamily="49" charset="-122"/>
                        </a:rPr>
                        <a:t>477,966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2011</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7,519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a:solidFill>
                            <a:srgbClr val="7030A0"/>
                          </a:solidFill>
                          <a:latin typeface="黑体" panose="02010609060101010101" pitchFamily="49" charset="-122"/>
                          <a:ea typeface="黑体" panose="02010609060101010101" pitchFamily="49" charset="-122"/>
                        </a:rPr>
                        <a:t>478,816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2012</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7,978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a:solidFill>
                            <a:srgbClr val="7030A0"/>
                          </a:solidFill>
                          <a:latin typeface="黑体" panose="02010609060101010101" pitchFamily="49" charset="-122"/>
                          <a:ea typeface="黑体" panose="02010609060101010101" pitchFamily="49" charset="-122"/>
                        </a:rPr>
                        <a:t>512,010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713">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2013</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8,115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a:solidFill>
                            <a:srgbClr val="7030A0"/>
                          </a:solidFill>
                          <a:latin typeface="黑体" panose="02010609060101010101" pitchFamily="49" charset="-122"/>
                          <a:ea typeface="黑体" panose="02010609060101010101" pitchFamily="49" charset="-122"/>
                        </a:rPr>
                        <a:t>520,360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2014</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8,102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a:solidFill>
                            <a:srgbClr val="7030A0"/>
                          </a:solidFill>
                          <a:latin typeface="黑体" panose="02010609060101010101" pitchFamily="49" charset="-122"/>
                          <a:ea typeface="黑体" panose="02010609060101010101" pitchFamily="49" charset="-122"/>
                        </a:rPr>
                        <a:t>518,650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2015</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rgbClr val="7030A0"/>
                          </a:solidFill>
                          <a:latin typeface="黑体" panose="02010609060101010101" pitchFamily="49" charset="-122"/>
                          <a:ea typeface="黑体" panose="02010609060101010101" pitchFamily="49" charset="-122"/>
                        </a:rPr>
                        <a:t>8,058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a:solidFill>
                            <a:srgbClr val="7030A0"/>
                          </a:solidFill>
                          <a:latin typeface="黑体" panose="02010609060101010101" pitchFamily="49" charset="-122"/>
                          <a:ea typeface="黑体" panose="02010609060101010101" pitchFamily="49" charset="-122"/>
                        </a:rPr>
                        <a:t>513,340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en-US" altLang="zh-CN" sz="2000" b="0" i="0" u="none" strike="noStrike" dirty="0">
                          <a:solidFill>
                            <a:srgbClr val="C00000"/>
                          </a:solidFill>
                          <a:latin typeface="黑体" panose="02010609060101010101" pitchFamily="49" charset="-122"/>
                          <a:ea typeface="黑体" panose="02010609060101010101" pitchFamily="49" charset="-122"/>
                        </a:rPr>
                        <a:t>2016</a:t>
                      </a:r>
                      <a:r>
                        <a:rPr lang="zh-CN" altLang="en-US" sz="2000" b="0" i="0" u="none" strike="noStrike" dirty="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a:solidFill>
                            <a:srgbClr val="7030A0"/>
                          </a:solidFill>
                          <a:latin typeface="黑体" panose="02010609060101010101" pitchFamily="49" charset="-122"/>
                          <a:ea typeface="黑体" panose="02010609060101010101" pitchFamily="49" charset="-122"/>
                        </a:rPr>
                        <a:t>8,213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a:solidFill>
                            <a:srgbClr val="7030A0"/>
                          </a:solidFill>
                          <a:latin typeface="黑体" panose="02010609060101010101" pitchFamily="49" charset="-122"/>
                          <a:ea typeface="黑体" panose="02010609060101010101" pitchFamily="49" charset="-122"/>
                        </a:rPr>
                        <a:t>519,580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2000" b="0" i="0" u="none" strike="noStrike" dirty="0" smtClean="0">
                          <a:solidFill>
                            <a:srgbClr val="C00000"/>
                          </a:solidFill>
                          <a:latin typeface="黑体" panose="02010609060101010101" pitchFamily="49" charset="-122"/>
                          <a:ea typeface="黑体" panose="02010609060101010101" pitchFamily="49" charset="-122"/>
                        </a:rPr>
                        <a:t>2017</a:t>
                      </a:r>
                      <a:r>
                        <a:rPr lang="zh-CN" altLang="en-US" sz="2000" b="0" i="0" u="none" strike="noStrike" dirty="0" smtClean="0">
                          <a:solidFill>
                            <a:srgbClr val="C0000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smtClean="0">
                          <a:solidFill>
                            <a:srgbClr val="7030A0"/>
                          </a:solidFill>
                          <a:latin typeface="黑体" panose="02010609060101010101" pitchFamily="49" charset="-122"/>
                          <a:ea typeface="黑体" panose="02010609060101010101" pitchFamily="49" charset="-122"/>
                        </a:rPr>
                        <a:t>8,191</a:t>
                      </a:r>
                      <a:endParaRPr lang="en-US" altLang="zh-CN" sz="2000" b="0" i="0" u="none" strike="noStrike" dirty="0">
                        <a:solidFill>
                          <a:srgbClr val="7030A0"/>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smtClean="0">
                          <a:solidFill>
                            <a:srgbClr val="7030A0"/>
                          </a:solidFill>
                          <a:latin typeface="黑体" panose="02010609060101010101" pitchFamily="49" charset="-122"/>
                          <a:ea typeface="黑体" panose="02010609060101010101" pitchFamily="49" charset="-122"/>
                        </a:rPr>
                        <a:t>513,940</a:t>
                      </a:r>
                      <a:endParaRPr lang="en-US" altLang="zh-CN" sz="2000" b="0" i="0" u="none" strike="noStrike" dirty="0">
                        <a:solidFill>
                          <a:srgbClr val="7030A0"/>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64">
                <a:tc>
                  <a:txBody>
                    <a:bodyPr/>
                    <a:lstStyle/>
                    <a:p>
                      <a:pPr algn="ctr" fontAlgn="ctr"/>
                      <a:r>
                        <a:rPr lang="zh-CN" altLang="en-US" sz="2000" b="1" i="0" u="none" strike="noStrike" dirty="0">
                          <a:solidFill>
                            <a:srgbClr val="002060"/>
                          </a:solidFill>
                          <a:latin typeface="黑体" panose="02010609060101010101" pitchFamily="49" charset="-122"/>
                          <a:ea typeface="黑体" panose="02010609060101010101" pitchFamily="49" charset="-122"/>
                        </a:rPr>
                        <a:t>合   计</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2000" b="1" i="0" u="none" strike="noStrike" dirty="0">
                          <a:solidFill>
                            <a:srgbClr val="002060"/>
                          </a:solidFill>
                          <a:latin typeface="黑体" panose="02010609060101010101" pitchFamily="49" charset="-122"/>
                          <a:ea typeface="黑体" panose="02010609060101010101" pitchFamily="49" charset="-122"/>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1" i="0" u="none" strike="noStrike" dirty="0" smtClean="0">
                          <a:solidFill>
                            <a:srgbClr val="002060"/>
                          </a:solidFill>
                          <a:latin typeface="黑体" panose="02010609060101010101" pitchFamily="49" charset="-122"/>
                          <a:ea typeface="黑体" panose="02010609060101010101" pitchFamily="49" charset="-122"/>
                        </a:rPr>
                        <a:t>4,968,667.70</a:t>
                      </a:r>
                      <a:endParaRPr lang="en-US" altLang="zh-CN" sz="2000" b="1" i="0" u="none" strike="noStrike" dirty="0">
                        <a:solidFill>
                          <a:srgbClr val="002060"/>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5364088" y="476672"/>
            <a:ext cx="3168352"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爱心基金教职工专项基金</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9219"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9220" name="Picture 4" descr="zdname"/>
          <p:cNvPicPr>
            <a:picLocks noChangeAspect="1" noChangeArrowheads="1"/>
          </p:cNvPicPr>
          <p:nvPr/>
        </p:nvPicPr>
        <p:blipFill>
          <a:blip r:embed="rId3" cstate="print"/>
          <a:srcRect/>
          <a:stretch>
            <a:fillRect/>
          </a:stretch>
        </p:blipFill>
        <p:spPr bwMode="auto">
          <a:xfrm>
            <a:off x="1428750" y="571500"/>
            <a:ext cx="1728788" cy="649288"/>
          </a:xfrm>
          <a:prstGeom prst="rect">
            <a:avLst/>
          </a:prstGeom>
          <a:noFill/>
          <a:ln w="9525">
            <a:noFill/>
            <a:miter lim="800000"/>
            <a:headEnd/>
            <a:tailEnd/>
          </a:ln>
        </p:spPr>
      </p:pic>
      <p:sp>
        <p:nvSpPr>
          <p:cNvPr id="9221" name="Text Box 5"/>
          <p:cNvSpPr txBox="1">
            <a:spLocks noChangeArrowheads="1"/>
          </p:cNvSpPr>
          <p:nvPr/>
        </p:nvSpPr>
        <p:spPr bwMode="auto">
          <a:xfrm>
            <a:off x="1000125" y="1714500"/>
            <a:ext cx="7561263"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sp>
        <p:nvSpPr>
          <p:cNvPr id="9222" name="Text Box 5"/>
          <p:cNvSpPr txBox="1">
            <a:spLocks noChangeArrowheads="1"/>
          </p:cNvSpPr>
          <p:nvPr/>
        </p:nvSpPr>
        <p:spPr bwMode="auto">
          <a:xfrm>
            <a:off x="357188" y="1143000"/>
            <a:ext cx="8642350" cy="1274195"/>
          </a:xfrm>
          <a:prstGeom prst="rect">
            <a:avLst/>
          </a:prstGeom>
          <a:noFill/>
          <a:ln w="9525">
            <a:noFill/>
            <a:miter lim="800000"/>
          </a:ln>
        </p:spPr>
        <p:txBody>
          <a:bodyPr>
            <a:spAutoFit/>
          </a:bodyPr>
          <a:lstStyle/>
          <a:p>
            <a:pPr algn="ctr">
              <a:lnSpc>
                <a:spcPct val="160000"/>
              </a:lnSpc>
            </a:pPr>
            <a:r>
              <a:rPr lang="en-US" altLang="zh-CN" sz="2400" dirty="0">
                <a:solidFill>
                  <a:srgbClr val="FF3300"/>
                </a:solidFill>
                <a:latin typeface="黑体" panose="02010609060101010101" pitchFamily="49" charset="-122"/>
                <a:ea typeface="黑体" panose="02010609060101010101" pitchFamily="49" charset="-122"/>
              </a:rPr>
              <a:t>2</a:t>
            </a:r>
            <a:r>
              <a:rPr lang="zh-CN" altLang="en-US" sz="2400" dirty="0" smtClean="0">
                <a:solidFill>
                  <a:srgbClr val="FF3300"/>
                </a:solidFill>
                <a:latin typeface="黑体" panose="02010609060101010101" pitchFamily="49" charset="-122"/>
                <a:ea typeface="黑体" panose="02010609060101010101" pitchFamily="49" charset="-122"/>
              </a:rPr>
              <a:t>、</a:t>
            </a:r>
            <a:r>
              <a:rPr lang="zh-CN" altLang="en-US" sz="2400" dirty="0" smtClean="0">
                <a:solidFill>
                  <a:srgbClr val="FF3300"/>
                </a:solidFill>
                <a:ea typeface="黑体" panose="02010609060101010101" pitchFamily="49" charset="-122"/>
              </a:rPr>
              <a:t>教职工</a:t>
            </a:r>
            <a:r>
              <a:rPr lang="zh-CN" altLang="en-US" sz="2400" dirty="0">
                <a:solidFill>
                  <a:srgbClr val="FF3300"/>
                </a:solidFill>
                <a:ea typeface="黑体" panose="02010609060101010101" pitchFamily="49" charset="-122"/>
              </a:rPr>
              <a:t>补助情况</a:t>
            </a:r>
          </a:p>
          <a:p>
            <a:pPr algn="ctr">
              <a:lnSpc>
                <a:spcPct val="160000"/>
              </a:lnSpc>
            </a:pPr>
            <a:endParaRPr lang="zh-CN" altLang="en-US" sz="2400" dirty="0">
              <a:solidFill>
                <a:srgbClr val="FF3300"/>
              </a:solidFill>
              <a:ea typeface="黑体" panose="02010609060101010101" pitchFamily="49" charset="-122"/>
            </a:endParaRPr>
          </a:p>
        </p:txBody>
      </p:sp>
      <p:sp>
        <p:nvSpPr>
          <p:cNvPr id="9223" name="Text Box 5"/>
          <p:cNvSpPr txBox="1">
            <a:spLocks noChangeArrowheads="1"/>
          </p:cNvSpPr>
          <p:nvPr/>
        </p:nvSpPr>
        <p:spPr bwMode="auto">
          <a:xfrm>
            <a:off x="1331913" y="1844675"/>
            <a:ext cx="7561262"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graphicFrame>
        <p:nvGraphicFramePr>
          <p:cNvPr id="200755" name="Group 51"/>
          <p:cNvGraphicFramePr>
            <a:graphicFrameLocks noGrp="1"/>
          </p:cNvGraphicFramePr>
          <p:nvPr>
            <p:extLst>
              <p:ext uri="{D42A27DB-BD31-4B8C-83A1-F6EECF244321}">
                <p14:modId xmlns:p14="http://schemas.microsoft.com/office/powerpoint/2010/main" val="30359248"/>
              </p:ext>
            </p:extLst>
          </p:nvPr>
        </p:nvGraphicFramePr>
        <p:xfrm>
          <a:off x="937385" y="1787097"/>
          <a:ext cx="7602564" cy="4877414"/>
        </p:xfrm>
        <a:graphic>
          <a:graphicData uri="http://schemas.openxmlformats.org/drawingml/2006/table">
            <a:tbl>
              <a:tblPr/>
              <a:tblGrid>
                <a:gridCol w="3071834"/>
                <a:gridCol w="2595302"/>
                <a:gridCol w="1935428"/>
              </a:tblGrid>
              <a:tr h="40181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smtClean="0">
                          <a:ln>
                            <a:noFill/>
                          </a:ln>
                          <a:solidFill>
                            <a:srgbClr val="3333CC"/>
                          </a:solidFill>
                          <a:effectLst/>
                          <a:latin typeface="Arial" panose="020B0604020202020204" pitchFamily="34" charset="0"/>
                          <a:ea typeface="黑体" panose="02010609060101010101" pitchFamily="49" charset="-122"/>
                        </a:rPr>
                        <a:t>补助人数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smtClean="0">
                          <a:ln>
                            <a:noFill/>
                          </a:ln>
                          <a:solidFill>
                            <a:srgbClr val="3333CC"/>
                          </a:solidFill>
                          <a:effectLst/>
                          <a:latin typeface="Arial" panose="020B0604020202020204" pitchFamily="34" charset="0"/>
                          <a:ea typeface="黑体" panose="02010609060101010101" pitchFamily="49" charset="-122"/>
                        </a:rPr>
                        <a:t>补助金额</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2009</a:t>
                      </a:r>
                      <a:r>
                        <a:rPr kumimoji="0" lang="zh-CN" altLang="en-US"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343,000</a:t>
                      </a:r>
                      <a:endParaRPr kumimoji="0" lang="zh-CN" altLang="en-US"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2010</a:t>
                      </a:r>
                      <a:r>
                        <a:rPr kumimoji="0" lang="zh-CN" altLang="en-US"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484,430</a:t>
                      </a:r>
                      <a:endParaRPr kumimoji="0" lang="zh-CN" altLang="en-US"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2011</a:t>
                      </a:r>
                      <a:r>
                        <a:rPr kumimoji="0" lang="zh-CN" altLang="en-US"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rPr>
                        <a:t>455,200</a:t>
                      </a:r>
                      <a:endParaRPr kumimoji="0" lang="zh-CN" altLang="en-US"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2012</a:t>
                      </a:r>
                      <a:r>
                        <a:rPr kumimoji="0" lang="zh-CN" altLang="en-US"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566,550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2013</a:t>
                      </a:r>
                      <a:r>
                        <a:rPr kumimoji="0" lang="zh-CN" altLang="en-US"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397,200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449">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2014</a:t>
                      </a:r>
                      <a:r>
                        <a:rPr kumimoji="0" lang="zh-CN" altLang="en-US"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505,530</a:t>
                      </a:r>
                      <a:endParaRPr kumimoji="0" lang="zh-CN" altLang="en-US"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2015</a:t>
                      </a:r>
                      <a:r>
                        <a:rPr kumimoji="0" lang="zh-CN" altLang="en-US" sz="20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rPr>
                        <a:t>500,200</a:t>
                      </a:r>
                      <a:endParaRPr kumimoji="0" lang="zh-CN" altLang="en-US" sz="2000" b="0"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algn="l" fontAlgn="ctr"/>
                      <a:r>
                        <a:rPr lang="en-US" altLang="zh-CN" sz="2000" b="0" i="0" u="none" strike="noStrike" dirty="0" smtClean="0">
                          <a:solidFill>
                            <a:srgbClr val="002060"/>
                          </a:solidFill>
                          <a:latin typeface="黑体" panose="02010609060101010101" pitchFamily="49" charset="-122"/>
                          <a:ea typeface="黑体" panose="02010609060101010101" pitchFamily="49" charset="-122"/>
                        </a:rPr>
                        <a:t>2016</a:t>
                      </a:r>
                      <a:r>
                        <a:rPr lang="zh-CN" altLang="en-US" sz="2000" b="0" i="0" u="none" strike="noStrike" dirty="0">
                          <a:solidFill>
                            <a:srgbClr val="00206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a:solidFill>
                            <a:schemeClr val="tx2"/>
                          </a:solidFill>
                          <a:latin typeface="黑体" panose="02010609060101010101" pitchFamily="49" charset="-122"/>
                          <a:ea typeface="黑体" panose="02010609060101010101" pitchFamily="49" charset="-122"/>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a:solidFill>
                            <a:schemeClr val="tx2"/>
                          </a:solidFill>
                          <a:latin typeface="黑体" panose="02010609060101010101" pitchFamily="49" charset="-122"/>
                          <a:ea typeface="黑体" panose="02010609060101010101" pitchFamily="49" charset="-122"/>
                        </a:rPr>
                        <a:t>472,100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algn="l" fontAlgn="ctr"/>
                      <a:r>
                        <a:rPr lang="en-US" altLang="zh-CN" sz="2000" b="0" i="0" u="none" strike="noStrike" dirty="0">
                          <a:solidFill>
                            <a:srgbClr val="002060"/>
                          </a:solidFill>
                          <a:latin typeface="黑体" panose="02010609060101010101" pitchFamily="49" charset="-122"/>
                          <a:ea typeface="黑体" panose="02010609060101010101" pitchFamily="49" charset="-122"/>
                        </a:rPr>
                        <a:t>2017</a:t>
                      </a:r>
                      <a:r>
                        <a:rPr lang="zh-CN" altLang="en-US" sz="2000" b="0" i="0" u="none" strike="noStrike" dirty="0">
                          <a:solidFill>
                            <a:srgbClr val="002060"/>
                          </a:solidFill>
                          <a:latin typeface="黑体" panose="02010609060101010101" pitchFamily="49" charset="-122"/>
                          <a:ea typeface="黑体" panose="02010609060101010101" pitchFamily="49" charset="-122"/>
                        </a:rPr>
                        <a:t>年</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smtClean="0">
                          <a:solidFill>
                            <a:schemeClr val="tx2"/>
                          </a:solidFill>
                          <a:latin typeface="黑体" panose="02010609060101010101" pitchFamily="49" charset="-122"/>
                          <a:ea typeface="黑体" panose="02010609060101010101" pitchFamily="49" charset="-122"/>
                        </a:rPr>
                        <a:t>53</a:t>
                      </a:r>
                      <a:endParaRPr lang="en-US" altLang="zh-CN" sz="2000" b="0" i="0" u="none" strike="noStrike" dirty="0">
                        <a:solidFill>
                          <a:schemeClr val="tx2"/>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smtClean="0">
                          <a:solidFill>
                            <a:schemeClr val="tx2"/>
                          </a:solidFill>
                          <a:latin typeface="黑体" panose="02010609060101010101" pitchFamily="49" charset="-122"/>
                          <a:ea typeface="黑体" panose="02010609060101010101" pitchFamily="49" charset="-122"/>
                        </a:rPr>
                        <a:t>750,080</a:t>
                      </a:r>
                      <a:endParaRPr lang="en-US" altLang="zh-CN" sz="2000" b="0" i="0" u="none" strike="noStrike" dirty="0">
                        <a:solidFill>
                          <a:schemeClr val="tx2"/>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algn="l" fontAlgn="ctr"/>
                      <a:r>
                        <a:rPr lang="en-US" altLang="zh-CN" sz="2000" b="0" i="0" u="none" strike="noStrike" dirty="0" smtClean="0">
                          <a:solidFill>
                            <a:srgbClr val="002060"/>
                          </a:solidFill>
                          <a:latin typeface="黑体" panose="02010609060101010101" pitchFamily="49" charset="-122"/>
                          <a:ea typeface="黑体" panose="02010609060101010101" pitchFamily="49" charset="-122"/>
                        </a:rPr>
                        <a:t>2018</a:t>
                      </a:r>
                      <a:r>
                        <a:rPr lang="zh-CN" altLang="en-US" sz="2000" b="0" i="0" u="none" strike="noStrike" dirty="0" smtClean="0">
                          <a:solidFill>
                            <a:srgbClr val="002060"/>
                          </a:solidFill>
                          <a:latin typeface="黑体" panose="02010609060101010101" pitchFamily="49" charset="-122"/>
                          <a:ea typeface="黑体" panose="02010609060101010101" pitchFamily="49" charset="-122"/>
                        </a:rPr>
                        <a:t>年</a:t>
                      </a:r>
                      <a:r>
                        <a:rPr lang="en-US" altLang="zh-CN" sz="2000" b="0" i="0" u="none" strike="noStrike" dirty="0" smtClean="0">
                          <a:solidFill>
                            <a:srgbClr val="002060"/>
                          </a:solidFill>
                          <a:latin typeface="黑体" panose="02010609060101010101" pitchFamily="49" charset="-122"/>
                          <a:ea typeface="黑体" panose="02010609060101010101" pitchFamily="49" charset="-122"/>
                        </a:rPr>
                        <a:t>(</a:t>
                      </a:r>
                      <a:r>
                        <a:rPr lang="zh-CN" altLang="en-US" sz="2000" b="0" i="0" u="none" strike="noStrike" dirty="0" smtClean="0">
                          <a:solidFill>
                            <a:srgbClr val="002060"/>
                          </a:solidFill>
                          <a:latin typeface="黑体" panose="02010609060101010101" pitchFamily="49" charset="-122"/>
                          <a:ea typeface="黑体" panose="02010609060101010101" pitchFamily="49" charset="-122"/>
                        </a:rPr>
                        <a:t>截至</a:t>
                      </a:r>
                      <a:r>
                        <a:rPr lang="en-US" altLang="zh-CN" sz="2000" b="0" i="0" u="none" strike="noStrike" dirty="0" smtClean="0">
                          <a:solidFill>
                            <a:srgbClr val="002060"/>
                          </a:solidFill>
                          <a:latin typeface="黑体" panose="02010609060101010101" pitchFamily="49" charset="-122"/>
                          <a:ea typeface="黑体" panose="02010609060101010101" pitchFamily="49" charset="-122"/>
                        </a:rPr>
                        <a:t>4</a:t>
                      </a:r>
                      <a:r>
                        <a:rPr lang="zh-CN" altLang="en-US" sz="2000" b="0" i="0" u="none" strike="noStrike" dirty="0" smtClean="0">
                          <a:solidFill>
                            <a:srgbClr val="002060"/>
                          </a:solidFill>
                          <a:latin typeface="黑体" panose="02010609060101010101" pitchFamily="49" charset="-122"/>
                          <a:ea typeface="黑体" panose="02010609060101010101" pitchFamily="49" charset="-122"/>
                        </a:rPr>
                        <a:t>月</a:t>
                      </a:r>
                      <a:r>
                        <a:rPr lang="en-US" altLang="zh-CN" sz="2000" b="0" i="0" u="none" strike="noStrike" dirty="0" smtClean="0">
                          <a:solidFill>
                            <a:srgbClr val="002060"/>
                          </a:solidFill>
                          <a:latin typeface="黑体" panose="02010609060101010101" pitchFamily="49" charset="-122"/>
                          <a:ea typeface="黑体" panose="02010609060101010101" pitchFamily="49" charset="-122"/>
                        </a:rPr>
                        <a:t>12</a:t>
                      </a:r>
                      <a:r>
                        <a:rPr lang="zh-CN" altLang="en-US" sz="2000" b="0" i="0" u="none" strike="noStrike" dirty="0" smtClean="0">
                          <a:solidFill>
                            <a:srgbClr val="002060"/>
                          </a:solidFill>
                          <a:latin typeface="黑体" panose="02010609060101010101" pitchFamily="49" charset="-122"/>
                          <a:ea typeface="黑体" panose="02010609060101010101" pitchFamily="49" charset="-122"/>
                        </a:rPr>
                        <a:t>日</a:t>
                      </a:r>
                      <a:r>
                        <a:rPr lang="en-US" altLang="zh-CN" sz="2000" b="0" i="0" u="none" strike="noStrike" dirty="0" smtClean="0">
                          <a:solidFill>
                            <a:srgbClr val="002060"/>
                          </a:solidFill>
                          <a:latin typeface="黑体" panose="02010609060101010101" pitchFamily="49" charset="-122"/>
                          <a:ea typeface="黑体" panose="02010609060101010101" pitchFamily="49" charset="-122"/>
                        </a:rPr>
                        <a:t>)</a:t>
                      </a:r>
                      <a:endParaRPr lang="zh-CN" altLang="en-US" sz="2000" b="0" i="0" u="none" strike="noStrike" dirty="0">
                        <a:solidFill>
                          <a:srgbClr val="002060"/>
                        </a:solidFill>
                        <a:latin typeface="黑体" panose="02010609060101010101" pitchFamily="49" charset="-122"/>
                        <a:ea typeface="黑体" panose="02010609060101010101" pitchFamily="49" charset="-122"/>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0" i="0" u="none" strike="noStrike" dirty="0" smtClean="0">
                          <a:solidFill>
                            <a:schemeClr val="tx2"/>
                          </a:solidFill>
                          <a:latin typeface="黑体" panose="02010609060101010101" pitchFamily="49" charset="-122"/>
                          <a:ea typeface="黑体" panose="02010609060101010101" pitchFamily="49" charset="-122"/>
                        </a:rPr>
                        <a:t>10</a:t>
                      </a:r>
                      <a:endParaRPr lang="en-US" altLang="zh-CN" sz="2000" b="0" i="0" u="none" strike="noStrike" dirty="0">
                        <a:solidFill>
                          <a:schemeClr val="tx2"/>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zh-CN" sz="2000" b="0" i="0" u="none" strike="noStrike" dirty="0" smtClean="0">
                          <a:solidFill>
                            <a:schemeClr val="tx2"/>
                          </a:solidFill>
                          <a:latin typeface="黑体" panose="02010609060101010101" pitchFamily="49" charset="-122"/>
                          <a:ea typeface="黑体" panose="02010609060101010101" pitchFamily="49" charset="-122"/>
                        </a:rPr>
                        <a:t>140,000</a:t>
                      </a:r>
                      <a:endParaRPr lang="en-US" altLang="zh-CN" sz="2000" b="0" i="0" u="none" strike="noStrike" dirty="0">
                        <a:solidFill>
                          <a:schemeClr val="tx2"/>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815">
                <a:tc>
                  <a:txBody>
                    <a:bodyPr/>
                    <a:lstStyle/>
                    <a:p>
                      <a:pPr algn="ctr" fontAlgn="ctr"/>
                      <a:r>
                        <a:rPr lang="zh-CN" altLang="en-US" sz="2000" b="1" i="0" u="none" strike="noStrike" dirty="0">
                          <a:solidFill>
                            <a:schemeClr val="tx2"/>
                          </a:solidFill>
                          <a:latin typeface="黑体" panose="02010609060101010101" pitchFamily="49" charset="-122"/>
                          <a:ea typeface="黑体" panose="02010609060101010101" pitchFamily="49" charset="-122"/>
                        </a:rPr>
                        <a:t>合   计</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1" i="0" u="none" strike="noStrike" dirty="0" smtClean="0">
                          <a:solidFill>
                            <a:schemeClr val="tx2"/>
                          </a:solidFill>
                          <a:latin typeface="黑体" panose="02010609060101010101" pitchFamily="49" charset="-122"/>
                          <a:ea typeface="黑体" panose="02010609060101010101" pitchFamily="49" charset="-122"/>
                        </a:rPr>
                        <a:t>387</a:t>
                      </a:r>
                      <a:r>
                        <a:rPr lang="zh-CN" altLang="en-US" sz="2000" b="1" i="0" u="none" strike="noStrike" dirty="0" smtClean="0">
                          <a:solidFill>
                            <a:schemeClr val="tx2"/>
                          </a:solidFill>
                          <a:latin typeface="黑体" panose="02010609060101010101" pitchFamily="49" charset="-122"/>
                          <a:ea typeface="黑体" panose="02010609060101010101" pitchFamily="49" charset="-122"/>
                        </a:rPr>
                        <a:t>人次</a:t>
                      </a:r>
                      <a:r>
                        <a:rPr lang="zh-CN" altLang="en-US" sz="2000" b="1" i="0" u="none" strike="noStrike" dirty="0">
                          <a:solidFill>
                            <a:schemeClr val="tx2"/>
                          </a:solidFill>
                          <a:latin typeface="黑体" panose="02010609060101010101" pitchFamily="49" charset="-122"/>
                          <a:ea typeface="黑体" panose="02010609060101010101" pitchFamily="49" charset="-122"/>
                        </a:rPr>
                        <a:t>（</a:t>
                      </a:r>
                      <a:r>
                        <a:rPr lang="en-US" altLang="zh-CN" sz="2000" b="1" i="0" u="none" strike="noStrike" dirty="0" smtClean="0">
                          <a:solidFill>
                            <a:schemeClr val="tx2"/>
                          </a:solidFill>
                          <a:latin typeface="黑体" panose="02010609060101010101" pitchFamily="49" charset="-122"/>
                          <a:ea typeface="黑体" panose="02010609060101010101" pitchFamily="49" charset="-122"/>
                        </a:rPr>
                        <a:t>282</a:t>
                      </a:r>
                      <a:r>
                        <a:rPr lang="zh-CN" altLang="en-US" sz="2000" b="1" i="0" u="none" strike="noStrike" dirty="0" smtClean="0">
                          <a:solidFill>
                            <a:schemeClr val="tx2"/>
                          </a:solidFill>
                          <a:latin typeface="黑体" panose="02010609060101010101" pitchFamily="49" charset="-122"/>
                          <a:ea typeface="黑体" panose="02010609060101010101" pitchFamily="49" charset="-122"/>
                        </a:rPr>
                        <a:t>人</a:t>
                      </a:r>
                      <a:r>
                        <a:rPr lang="zh-CN" altLang="en-US" sz="2000" b="1" i="0" u="none" strike="noStrike" dirty="0">
                          <a:solidFill>
                            <a:schemeClr val="tx2"/>
                          </a:solidFill>
                          <a:latin typeface="黑体" panose="02010609060101010101" pitchFamily="49" charset="-122"/>
                          <a:ea typeface="黑体" panose="02010609060101010101" pitchFamily="49" charset="-122"/>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000" b="1" i="0" u="none" strike="noStrike" dirty="0" smtClean="0">
                          <a:solidFill>
                            <a:schemeClr val="tx2"/>
                          </a:solidFill>
                          <a:latin typeface="黑体" panose="02010609060101010101" pitchFamily="49" charset="-122"/>
                          <a:ea typeface="黑体" panose="02010609060101010101" pitchFamily="49" charset="-122"/>
                        </a:rPr>
                        <a:t>4,614,290</a:t>
                      </a:r>
                      <a:endParaRPr lang="en-US" altLang="zh-CN" sz="2000" b="1" i="0" u="none" strike="noStrike" dirty="0">
                        <a:solidFill>
                          <a:schemeClr val="tx2"/>
                        </a:solidFill>
                        <a:latin typeface="黑体" panose="02010609060101010101" pitchFamily="49" charset="-122"/>
                        <a:ea typeface="黑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5364088" y="404664"/>
            <a:ext cx="3168352"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爱心基金教职工专项基金</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2214554"/>
            <a:ext cx="8229600" cy="1143000"/>
          </a:xfrm>
        </p:spPr>
        <p:txBody>
          <a:bodyPr>
            <a:noAutofit/>
          </a:bodyPr>
          <a:lstStyle/>
          <a:p>
            <a:r>
              <a:rPr lang="zh-CN" altLang="en-US" sz="3200" dirty="0" smtClean="0">
                <a:solidFill>
                  <a:srgbClr val="00B0F0"/>
                </a:solidFill>
                <a:latin typeface="隶书" pitchFamily="49" charset="-122"/>
                <a:ea typeface="隶书" pitchFamily="49" charset="-122"/>
              </a:rPr>
              <a:t>（二）浙江省产业职工大病医疗互助保障</a:t>
            </a:r>
            <a:endParaRPr lang="zh-CN" altLang="en-US" sz="3200" dirty="0">
              <a:solidFill>
                <a:srgbClr val="00B0F0"/>
              </a:solidFill>
              <a:latin typeface="隶书" pitchFamily="49" charset="-122"/>
              <a:ea typeface="隶书" pitchFamily="49" charset="-122"/>
            </a:endParaRPr>
          </a:p>
        </p:txBody>
      </p:sp>
      <p:pic>
        <p:nvPicPr>
          <p:cNvPr id="7" name="图片 6" descr="6d81800a19d8bc3e34a015d1808ba61ea8d34504.jpg"/>
          <p:cNvPicPr>
            <a:picLocks noChangeAspect="1"/>
          </p:cNvPicPr>
          <p:nvPr/>
        </p:nvPicPr>
        <p:blipFill>
          <a:blip r:embed="rId3"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4"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387725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0483"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0484"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20485" name="Text Box 5"/>
          <p:cNvSpPr txBox="1">
            <a:spLocks noChangeArrowheads="1"/>
          </p:cNvSpPr>
          <p:nvPr/>
        </p:nvSpPr>
        <p:spPr bwMode="auto">
          <a:xfrm>
            <a:off x="755575" y="1988840"/>
            <a:ext cx="7344817" cy="4893647"/>
          </a:xfrm>
          <a:prstGeom prst="rect">
            <a:avLst/>
          </a:prstGeom>
          <a:noFill/>
          <a:ln w="9525">
            <a:noFill/>
            <a:miter lim="800000"/>
          </a:ln>
        </p:spPr>
        <p:txBody>
          <a:bodyPr wrap="square">
            <a:spAutoFit/>
          </a:bodyPr>
          <a:lstStyle/>
          <a:p>
            <a:pPr algn="just"/>
            <a:r>
              <a:rPr lang="en-US" altLang="zh-CN" sz="2800" b="1" dirty="0" smtClean="0">
                <a:solidFill>
                  <a:srgbClr val="002060"/>
                </a:solidFill>
                <a:latin typeface="黑体" panose="02010609060101010101" pitchFamily="49" charset="-122"/>
                <a:ea typeface="黑体" panose="02010609060101010101" pitchFamily="49" charset="-122"/>
              </a:rPr>
              <a:t>    </a:t>
            </a:r>
          </a:p>
          <a:p>
            <a:pPr algn="just"/>
            <a:endParaRPr lang="en-US" altLang="zh-CN" sz="2800" b="1" dirty="0" smtClean="0">
              <a:solidFill>
                <a:srgbClr val="002060"/>
              </a:solidFill>
              <a:latin typeface="黑体" panose="02010609060101010101" pitchFamily="49" charset="-122"/>
              <a:ea typeface="黑体" panose="02010609060101010101" pitchFamily="49" charset="-122"/>
            </a:endParaRPr>
          </a:p>
          <a:p>
            <a:pPr algn="just">
              <a:lnSpc>
                <a:spcPct val="200000"/>
              </a:lnSpc>
            </a:pPr>
            <a:r>
              <a:rPr lang="en-US" altLang="zh-CN" sz="2800" b="1" dirty="0" smtClean="0">
                <a:solidFill>
                  <a:srgbClr val="002060"/>
                </a:solidFill>
                <a:latin typeface="黑体" panose="02010609060101010101" pitchFamily="49" charset="-122"/>
                <a:ea typeface="黑体" panose="02010609060101010101" pitchFamily="49" charset="-122"/>
              </a:rPr>
              <a:t>    2014</a:t>
            </a:r>
            <a:r>
              <a:rPr lang="zh-CN" altLang="en-US" sz="2800" b="1" dirty="0" smtClean="0">
                <a:solidFill>
                  <a:srgbClr val="002060"/>
                </a:solidFill>
                <a:latin typeface="黑体" panose="02010609060101010101" pitchFamily="49" charset="-122"/>
                <a:ea typeface="黑体" panose="02010609060101010101" pitchFamily="49" charset="-122"/>
              </a:rPr>
              <a:t>年</a:t>
            </a:r>
            <a:r>
              <a:rPr lang="en-US" altLang="zh-CN" sz="2800" b="1" dirty="0" smtClean="0">
                <a:solidFill>
                  <a:srgbClr val="002060"/>
                </a:solidFill>
                <a:latin typeface="黑体" panose="02010609060101010101" pitchFamily="49" charset="-122"/>
                <a:ea typeface="黑体" panose="02010609060101010101" pitchFamily="49" charset="-122"/>
              </a:rPr>
              <a:t>11</a:t>
            </a:r>
            <a:r>
              <a:rPr lang="zh-CN" altLang="en-US" sz="2800" b="1" dirty="0" smtClean="0">
                <a:solidFill>
                  <a:srgbClr val="002060"/>
                </a:solidFill>
                <a:latin typeface="黑体" panose="02010609060101010101" pitchFamily="49" charset="-122"/>
                <a:ea typeface="黑体" panose="02010609060101010101" pitchFamily="49" charset="-122"/>
              </a:rPr>
              <a:t>月开始实施，</a:t>
            </a:r>
            <a:r>
              <a:rPr lang="en-US" altLang="zh-CN" sz="2800" b="1" dirty="0" smtClean="0">
                <a:solidFill>
                  <a:srgbClr val="002060"/>
                </a:solidFill>
                <a:latin typeface="黑体" panose="02010609060101010101" pitchFamily="49" charset="-122"/>
                <a:ea typeface="黑体" panose="02010609060101010101" pitchFamily="49" charset="-122"/>
              </a:rPr>
              <a:t>2018</a:t>
            </a:r>
            <a:r>
              <a:rPr lang="zh-CN" altLang="en-US" sz="2800" b="1" dirty="0" smtClean="0">
                <a:solidFill>
                  <a:srgbClr val="002060"/>
                </a:solidFill>
                <a:latin typeface="黑体" panose="02010609060101010101" pitchFamily="49" charset="-122"/>
                <a:ea typeface="黑体" panose="02010609060101010101" pitchFamily="49" charset="-122"/>
              </a:rPr>
              <a:t>年为第四期，浙江大学作为团体会员加入。</a:t>
            </a:r>
            <a:endParaRPr lang="en-US" altLang="zh-CN" sz="2800" b="1" dirty="0" smtClean="0">
              <a:solidFill>
                <a:srgbClr val="002060"/>
              </a:solidFill>
              <a:latin typeface="黑体" panose="02010609060101010101" pitchFamily="49" charset="-122"/>
              <a:ea typeface="黑体" panose="02010609060101010101" pitchFamily="49" charset="-122"/>
            </a:endParaRPr>
          </a:p>
          <a:p>
            <a:pPr algn="just"/>
            <a:r>
              <a:rPr lang="en-US" altLang="zh-CN" sz="2800" b="1" dirty="0" smtClean="0">
                <a:solidFill>
                  <a:srgbClr val="002060"/>
                </a:solidFill>
                <a:latin typeface="黑体" panose="02010609060101010101" pitchFamily="49" charset="-122"/>
                <a:ea typeface="黑体" panose="02010609060101010101" pitchFamily="49" charset="-122"/>
              </a:rPr>
              <a:t>    </a:t>
            </a:r>
          </a:p>
          <a:p>
            <a:pPr algn="just"/>
            <a:endParaRPr lang="en-US" altLang="zh-CN" sz="2800" b="1" dirty="0" smtClean="0">
              <a:solidFill>
                <a:srgbClr val="FF6600"/>
              </a:solidFill>
              <a:latin typeface="黑体" panose="02010609060101010101" pitchFamily="49" charset="-122"/>
              <a:ea typeface="黑体" panose="02010609060101010101" pitchFamily="49" charset="-122"/>
            </a:endParaRPr>
          </a:p>
          <a:p>
            <a:pPr algn="just"/>
            <a:endParaRPr lang="en-US" altLang="zh-CN" sz="2800" b="1" dirty="0" smtClean="0">
              <a:solidFill>
                <a:srgbClr val="FF6600"/>
              </a:solidFill>
              <a:latin typeface="黑体" panose="02010609060101010101" pitchFamily="49" charset="-122"/>
              <a:ea typeface="黑体" panose="02010609060101010101" pitchFamily="49" charset="-122"/>
            </a:endParaRPr>
          </a:p>
          <a:p>
            <a:pPr algn="just"/>
            <a:endParaRPr lang="en-US" altLang="zh-CN" sz="2800" b="1" dirty="0" smtClean="0">
              <a:solidFill>
                <a:srgbClr val="FF6600"/>
              </a:solidFill>
              <a:latin typeface="黑体" panose="02010609060101010101" pitchFamily="49" charset="-122"/>
              <a:ea typeface="黑体" panose="02010609060101010101" pitchFamily="49" charset="-122"/>
            </a:endParaRPr>
          </a:p>
          <a:p>
            <a:pPr algn="just"/>
            <a:endParaRPr lang="zh-CN" altLang="en-US" sz="3200" b="1" dirty="0">
              <a:solidFill>
                <a:srgbClr val="92D050"/>
              </a:solidFill>
              <a:latin typeface="宋体" panose="02010600030101010101" pitchFamily="2" charset="-122"/>
            </a:endParaRPr>
          </a:p>
        </p:txBody>
      </p:sp>
      <p:sp>
        <p:nvSpPr>
          <p:cNvPr id="17414" name="Text Box 6"/>
          <p:cNvSpPr txBox="1">
            <a:spLocks noChangeArrowheads="1"/>
          </p:cNvSpPr>
          <p:nvPr/>
        </p:nvSpPr>
        <p:spPr bwMode="auto">
          <a:xfrm>
            <a:off x="642938" y="2143125"/>
            <a:ext cx="7632700" cy="537648"/>
          </a:xfrm>
          <a:prstGeom prst="rect">
            <a:avLst/>
          </a:prstGeom>
          <a:noFill/>
          <a:ln w="9525" algn="ctr">
            <a:noFill/>
            <a:miter lim="800000"/>
          </a:ln>
        </p:spPr>
        <p:txBody>
          <a:bodyPr>
            <a:spAutoFit/>
          </a:bodyPr>
          <a:lstStyle/>
          <a:p>
            <a:pPr>
              <a:lnSpc>
                <a:spcPts val="4000"/>
              </a:lnSpc>
              <a:spcBef>
                <a:spcPct val="50000"/>
              </a:spcBef>
              <a:defRPr/>
            </a:pP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0483"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0484"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20485" name="Text Box 5"/>
          <p:cNvSpPr txBox="1">
            <a:spLocks noChangeArrowheads="1"/>
          </p:cNvSpPr>
          <p:nvPr/>
        </p:nvSpPr>
        <p:spPr bwMode="auto">
          <a:xfrm>
            <a:off x="214313" y="1500188"/>
            <a:ext cx="8786812" cy="584200"/>
          </a:xfrm>
          <a:prstGeom prst="rect">
            <a:avLst/>
          </a:prstGeom>
          <a:noFill/>
          <a:ln w="9525">
            <a:noFill/>
            <a:miter lim="800000"/>
          </a:ln>
        </p:spPr>
        <p:txBody>
          <a:bodyPr>
            <a:spAutoFit/>
          </a:bodyPr>
          <a:lstStyle/>
          <a:p>
            <a:pPr algn="just"/>
            <a:r>
              <a:rPr lang="zh-CN" altLang="en-US" sz="2800" b="1">
                <a:solidFill>
                  <a:srgbClr val="FF6600"/>
                </a:solidFill>
                <a:latin typeface="黑体" panose="02010609060101010101" pitchFamily="49" charset="-122"/>
                <a:ea typeface="黑体" panose="02010609060101010101" pitchFamily="49" charset="-122"/>
              </a:rPr>
              <a:t>　</a:t>
            </a:r>
            <a:r>
              <a:rPr lang="zh-CN" altLang="en-US" sz="3200" b="1">
                <a:solidFill>
                  <a:srgbClr val="92D050"/>
                </a:solidFill>
                <a:latin typeface="黑体" panose="02010609060101010101" pitchFamily="49" charset="-122"/>
                <a:ea typeface="黑体" panose="02010609060101010101" pitchFamily="49" charset="-122"/>
              </a:rPr>
              <a:t>参保条件：</a:t>
            </a:r>
            <a:endParaRPr lang="zh-CN" altLang="en-US" sz="3200" b="1">
              <a:solidFill>
                <a:srgbClr val="92D050"/>
              </a:solidFill>
              <a:latin typeface="宋体" panose="02010600030101010101" pitchFamily="2" charset="-122"/>
            </a:endParaRPr>
          </a:p>
        </p:txBody>
      </p:sp>
      <p:sp>
        <p:nvSpPr>
          <p:cNvPr id="17414" name="Text Box 6"/>
          <p:cNvSpPr txBox="1">
            <a:spLocks noChangeArrowheads="1"/>
          </p:cNvSpPr>
          <p:nvPr/>
        </p:nvSpPr>
        <p:spPr bwMode="auto">
          <a:xfrm>
            <a:off x="642938" y="2143125"/>
            <a:ext cx="7632700" cy="3816350"/>
          </a:xfrm>
          <a:prstGeom prst="rect">
            <a:avLst/>
          </a:prstGeom>
          <a:noFill/>
          <a:ln w="9525" algn="ctr">
            <a:noFill/>
            <a:miter lim="800000"/>
          </a:ln>
        </p:spPr>
        <p:txBody>
          <a:bodyPr>
            <a:spAutoFit/>
          </a:bodyPr>
          <a:lstStyle/>
          <a:p>
            <a:pPr>
              <a:lnSpc>
                <a:spcPts val="4000"/>
              </a:lnSpc>
              <a:spcBef>
                <a:spcPct val="50000"/>
              </a:spcBef>
              <a:defRPr/>
            </a:pPr>
            <a:r>
              <a:rPr lang="zh-CN" altLang="en-US" sz="2800" b="1" dirty="0">
                <a:solidFill>
                  <a:srgbClr val="CC6600"/>
                </a:solidFill>
                <a:latin typeface="黑体" panose="02010609060101010101" pitchFamily="49" charset="-122"/>
                <a:ea typeface="黑体" panose="02010609060101010101" pitchFamily="49" charset="-122"/>
              </a:rPr>
              <a:t>◆</a:t>
            </a:r>
            <a:r>
              <a:rPr lang="zh-CN" altLang="en-US" sz="2800" b="1" dirty="0">
                <a:solidFill>
                  <a:srgbClr val="00B0F0"/>
                </a:solidFill>
                <a:latin typeface="黑体" panose="02010609060101010101" pitchFamily="49" charset="-122"/>
                <a:ea typeface="黑体" panose="02010609060101010101" pitchFamily="49" charset="-122"/>
              </a:rPr>
              <a:t>前提条件是：</a:t>
            </a:r>
            <a:r>
              <a:rPr lang="zh-CN" altLang="en-US" sz="2800" b="1" dirty="0">
                <a:solidFill>
                  <a:srgbClr val="C00000"/>
                </a:solidFill>
                <a:latin typeface="黑体" panose="02010609060101010101" pitchFamily="49" charset="-122"/>
                <a:ea typeface="黑体" panose="02010609060101010101" pitchFamily="49" charset="-122"/>
              </a:rPr>
              <a:t>已参加浙江省城镇职工基本医疗</a:t>
            </a:r>
            <a:r>
              <a:rPr lang="zh-CN" altLang="en-US" sz="2800" b="1" dirty="0" smtClean="0">
                <a:solidFill>
                  <a:srgbClr val="C00000"/>
                </a:solidFill>
                <a:latin typeface="黑体" panose="02010609060101010101" pitchFamily="49" charset="-122"/>
                <a:ea typeface="黑体" panose="02010609060101010101" pitchFamily="49" charset="-122"/>
              </a:rPr>
              <a:t>保险，外省的医保、农村医保均不能参加</a:t>
            </a:r>
            <a:endParaRPr lang="en-US" altLang="zh-CN" sz="2800" b="1" dirty="0">
              <a:solidFill>
                <a:srgbClr val="C00000"/>
              </a:solidFill>
              <a:latin typeface="黑体" panose="02010609060101010101" pitchFamily="49" charset="-122"/>
              <a:ea typeface="黑体" panose="02010609060101010101" pitchFamily="49" charset="-122"/>
            </a:endParaRPr>
          </a:p>
          <a:p>
            <a:pPr>
              <a:lnSpc>
                <a:spcPts val="4000"/>
              </a:lnSpc>
              <a:spcBef>
                <a:spcPct val="50000"/>
              </a:spcBef>
              <a:defRPr/>
            </a:pPr>
            <a:r>
              <a:rPr lang="zh-CN" altLang="en-US" sz="2800" b="1" dirty="0">
                <a:solidFill>
                  <a:srgbClr val="CC6600"/>
                </a:solidFill>
                <a:latin typeface="黑体" panose="02010609060101010101" pitchFamily="49" charset="-122"/>
                <a:ea typeface="黑体" panose="02010609060101010101" pitchFamily="49" charset="-122"/>
              </a:rPr>
              <a:t>◆</a:t>
            </a:r>
            <a:r>
              <a:rPr lang="zh-CN" altLang="en-US" sz="2600" b="1" dirty="0">
                <a:solidFill>
                  <a:srgbClr val="C00000"/>
                </a:solidFill>
                <a:latin typeface="黑体" panose="02010609060101010101" pitchFamily="49" charset="-122"/>
                <a:ea typeface="黑体" panose="02010609060101010101" pitchFamily="49" charset="-122"/>
              </a:rPr>
              <a:t>事业编制教职工和已入会的其他非事业编制人员</a:t>
            </a:r>
            <a:endParaRPr lang="en-US" altLang="zh-CN" sz="2600" b="1" dirty="0">
              <a:solidFill>
                <a:srgbClr val="C00000"/>
              </a:solidFill>
              <a:latin typeface="黑体" panose="02010609060101010101" pitchFamily="49" charset="-122"/>
              <a:ea typeface="黑体" panose="02010609060101010101" pitchFamily="49" charset="-122"/>
            </a:endParaRPr>
          </a:p>
          <a:p>
            <a:pPr>
              <a:lnSpc>
                <a:spcPts val="4000"/>
              </a:lnSpc>
              <a:spcBef>
                <a:spcPct val="50000"/>
              </a:spcBef>
              <a:defRPr/>
            </a:pPr>
            <a:r>
              <a:rPr lang="zh-CN" altLang="en-US" sz="2800" b="1" dirty="0">
                <a:solidFill>
                  <a:srgbClr val="CC6600"/>
                </a:solidFill>
                <a:latin typeface="黑体" panose="02010609060101010101" pitchFamily="49" charset="-122"/>
                <a:ea typeface="黑体" panose="02010609060101010101" pitchFamily="49" charset="-122"/>
              </a:rPr>
              <a:t>◆</a:t>
            </a:r>
            <a:r>
              <a:rPr lang="zh-CN" altLang="en-US" sz="2800" b="1" dirty="0">
                <a:solidFill>
                  <a:srgbClr val="C00000"/>
                </a:solidFill>
                <a:latin typeface="黑体" panose="02010609060101010101" pitchFamily="49" charset="-122"/>
                <a:ea typeface="黑体" panose="02010609060101010101" pitchFamily="49" charset="-122"/>
              </a:rPr>
              <a:t>后勤、产业、校医院等单位自行聘用的非事业编制人员</a:t>
            </a:r>
            <a:endParaRPr lang="en-US" altLang="zh-CN" sz="2800" b="1" dirty="0">
              <a:solidFill>
                <a:srgbClr val="C00000"/>
              </a:solidFill>
              <a:latin typeface="黑体" panose="02010609060101010101" pitchFamily="49" charset="-122"/>
              <a:ea typeface="黑体" panose="02010609060101010101" pitchFamily="49" charset="-122"/>
            </a:endParaRPr>
          </a:p>
          <a:p>
            <a:pPr>
              <a:lnSpc>
                <a:spcPts val="4000"/>
              </a:lnSpc>
              <a:spcBef>
                <a:spcPct val="50000"/>
              </a:spcBef>
              <a:defRPr/>
            </a:pPr>
            <a:r>
              <a:rPr lang="zh-CN" altLang="en-US" sz="2800" b="1" dirty="0">
                <a:solidFill>
                  <a:srgbClr val="CC6600"/>
                </a:solidFill>
                <a:latin typeface="黑体" panose="02010609060101010101" pitchFamily="49" charset="-122"/>
                <a:ea typeface="黑体" panose="02010609060101010101" pitchFamily="49" charset="-122"/>
              </a:rPr>
              <a:t>◆</a:t>
            </a:r>
            <a:r>
              <a:rPr lang="zh-CN" altLang="en-US" sz="2800" b="1" dirty="0">
                <a:solidFill>
                  <a:srgbClr val="C00000"/>
                </a:solidFill>
                <a:latin typeface="黑体" panose="02010609060101010101" pitchFamily="49" charset="-122"/>
                <a:ea typeface="黑体" panose="02010609060101010101" pitchFamily="49" charset="-122"/>
              </a:rPr>
              <a:t>附属医院职工</a:t>
            </a: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1507"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1508"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21509" name="Text Box 5"/>
          <p:cNvSpPr txBox="1">
            <a:spLocks noChangeArrowheads="1"/>
          </p:cNvSpPr>
          <p:nvPr/>
        </p:nvSpPr>
        <p:spPr bwMode="auto">
          <a:xfrm>
            <a:off x="214313" y="1714500"/>
            <a:ext cx="8786812" cy="584200"/>
          </a:xfrm>
          <a:prstGeom prst="rect">
            <a:avLst/>
          </a:prstGeom>
          <a:noFill/>
          <a:ln w="9525">
            <a:noFill/>
            <a:miter lim="800000"/>
          </a:ln>
        </p:spPr>
        <p:txBody>
          <a:bodyPr>
            <a:spAutoFit/>
          </a:bodyPr>
          <a:lstStyle/>
          <a:p>
            <a:pPr algn="just"/>
            <a:r>
              <a:rPr lang="zh-CN" altLang="en-US" sz="2800" b="1">
                <a:solidFill>
                  <a:srgbClr val="FF6600"/>
                </a:solidFill>
                <a:latin typeface="黑体" panose="02010609060101010101" pitchFamily="49" charset="-122"/>
                <a:ea typeface="黑体" panose="02010609060101010101" pitchFamily="49" charset="-122"/>
              </a:rPr>
              <a:t>　</a:t>
            </a:r>
            <a:r>
              <a:rPr lang="zh-CN" altLang="en-US" sz="3200" b="1">
                <a:solidFill>
                  <a:srgbClr val="92D050"/>
                </a:solidFill>
                <a:latin typeface="黑体" panose="02010609060101010101" pitchFamily="49" charset="-122"/>
                <a:ea typeface="黑体" panose="02010609060101010101" pitchFamily="49" charset="-122"/>
              </a:rPr>
              <a:t>保障期限：</a:t>
            </a:r>
            <a:endParaRPr lang="zh-CN" altLang="en-US" sz="3200" b="1">
              <a:solidFill>
                <a:srgbClr val="92D050"/>
              </a:solidFill>
              <a:latin typeface="宋体" panose="02010600030101010101" pitchFamily="2" charset="-122"/>
            </a:endParaRPr>
          </a:p>
        </p:txBody>
      </p:sp>
      <p:sp>
        <p:nvSpPr>
          <p:cNvPr id="21510" name="Text Box 6"/>
          <p:cNvSpPr txBox="1">
            <a:spLocks noChangeArrowheads="1"/>
          </p:cNvSpPr>
          <p:nvPr/>
        </p:nvSpPr>
        <p:spPr bwMode="auto">
          <a:xfrm>
            <a:off x="642938" y="2643188"/>
            <a:ext cx="7632700" cy="2308324"/>
          </a:xfrm>
          <a:prstGeom prst="rect">
            <a:avLst/>
          </a:prstGeom>
          <a:noFill/>
          <a:ln w="9525" algn="ctr">
            <a:noFill/>
            <a:miter lim="800000"/>
          </a:ln>
        </p:spPr>
        <p:txBody>
          <a:bodyPr>
            <a:spAutoFit/>
          </a:bodyPr>
          <a:lstStyle/>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 </a:t>
            </a:r>
            <a:r>
              <a:rPr lang="zh-CN" altLang="en-US" sz="3200" b="1" dirty="0">
                <a:solidFill>
                  <a:srgbClr val="7030A0"/>
                </a:solidFill>
                <a:latin typeface="黑体" panose="02010609060101010101" pitchFamily="49" charset="-122"/>
                <a:ea typeface="黑体" panose="02010609060101010101" pitchFamily="49" charset="-122"/>
              </a:rPr>
              <a:t>一年</a:t>
            </a:r>
            <a:endParaRPr lang="en-US" altLang="zh-CN" sz="3200" b="1" dirty="0">
              <a:solidFill>
                <a:srgbClr val="7030A0"/>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     </a:t>
            </a:r>
            <a:r>
              <a:rPr lang="en-US" sz="3200" b="1" dirty="0">
                <a:solidFill>
                  <a:srgbClr val="7030A0"/>
                </a:solidFill>
                <a:latin typeface="黑体" panose="02010609060101010101" pitchFamily="49" charset="-122"/>
                <a:ea typeface="黑体" panose="02010609060101010101" pitchFamily="49" charset="-122"/>
              </a:rPr>
              <a:t> </a:t>
            </a:r>
            <a:r>
              <a:rPr lang="en-US" altLang="zh-CN" sz="3200" b="1" dirty="0" smtClean="0">
                <a:solidFill>
                  <a:srgbClr val="7030A0"/>
                </a:solidFill>
                <a:latin typeface="黑体" panose="02010609060101010101" pitchFamily="49" charset="-122"/>
                <a:ea typeface="黑体" panose="02010609060101010101" pitchFamily="49" charset="-122"/>
              </a:rPr>
              <a:t>201*</a:t>
            </a:r>
            <a:r>
              <a:rPr lang="zh-CN" altLang="en-US" sz="3200" b="1" dirty="0" smtClean="0">
                <a:solidFill>
                  <a:srgbClr val="7030A0"/>
                </a:solidFill>
                <a:latin typeface="黑体" panose="02010609060101010101" pitchFamily="49" charset="-122"/>
                <a:ea typeface="黑体" panose="02010609060101010101" pitchFamily="49" charset="-122"/>
              </a:rPr>
              <a:t>年</a:t>
            </a:r>
            <a:r>
              <a:rPr lang="en-US" altLang="zh-CN" sz="3200" b="1" dirty="0">
                <a:solidFill>
                  <a:srgbClr val="7030A0"/>
                </a:solidFill>
                <a:latin typeface="黑体" panose="02010609060101010101" pitchFamily="49" charset="-122"/>
                <a:ea typeface="黑体" panose="02010609060101010101" pitchFamily="49" charset="-122"/>
              </a:rPr>
              <a:t>1 </a:t>
            </a:r>
            <a:r>
              <a:rPr lang="zh-CN" altLang="en-US" sz="3200" b="1" dirty="0">
                <a:solidFill>
                  <a:srgbClr val="7030A0"/>
                </a:solidFill>
                <a:latin typeface="黑体" panose="02010609060101010101" pitchFamily="49" charset="-122"/>
                <a:ea typeface="黑体" panose="02010609060101010101" pitchFamily="49" charset="-122"/>
              </a:rPr>
              <a:t>月</a:t>
            </a:r>
            <a:r>
              <a:rPr lang="en-US" sz="3200" b="1" dirty="0">
                <a:solidFill>
                  <a:srgbClr val="7030A0"/>
                </a:solidFill>
                <a:latin typeface="黑体" panose="02010609060101010101" pitchFamily="49" charset="-122"/>
                <a:ea typeface="黑体" panose="02010609060101010101" pitchFamily="49" charset="-122"/>
              </a:rPr>
              <a:t> </a:t>
            </a:r>
            <a:r>
              <a:rPr lang="en-US" altLang="zh-CN" sz="3200" b="1" dirty="0">
                <a:solidFill>
                  <a:srgbClr val="7030A0"/>
                </a:solidFill>
                <a:latin typeface="黑体" panose="02010609060101010101" pitchFamily="49" charset="-122"/>
                <a:ea typeface="黑体" panose="02010609060101010101" pitchFamily="49" charset="-122"/>
              </a:rPr>
              <a:t>1 </a:t>
            </a:r>
            <a:r>
              <a:rPr lang="zh-CN" altLang="en-US" sz="3200" b="1" dirty="0">
                <a:solidFill>
                  <a:srgbClr val="7030A0"/>
                </a:solidFill>
                <a:latin typeface="黑体" panose="02010609060101010101" pitchFamily="49" charset="-122"/>
                <a:ea typeface="黑体" panose="02010609060101010101" pitchFamily="49" charset="-122"/>
              </a:rPr>
              <a:t>日零时</a:t>
            </a:r>
            <a:endParaRPr lang="en-US" altLang="zh-CN" sz="3200" b="1" dirty="0">
              <a:solidFill>
                <a:srgbClr val="7030A0"/>
              </a:solidFill>
              <a:latin typeface="黑体" panose="02010609060101010101" pitchFamily="49" charset="-122"/>
              <a:ea typeface="黑体" panose="02010609060101010101" pitchFamily="49" charset="-122"/>
            </a:endParaRPr>
          </a:p>
          <a:p>
            <a:pPr>
              <a:lnSpc>
                <a:spcPct val="150000"/>
              </a:lnSpc>
            </a:pPr>
            <a:r>
              <a:rPr lang="en-US" altLang="zh-CN" sz="3200" b="1" dirty="0">
                <a:solidFill>
                  <a:srgbClr val="7030A0"/>
                </a:solidFill>
                <a:latin typeface="黑体" panose="02010609060101010101" pitchFamily="49" charset="-122"/>
                <a:ea typeface="黑体" panose="02010609060101010101" pitchFamily="49" charset="-122"/>
              </a:rPr>
              <a:t>   —— </a:t>
            </a:r>
            <a:r>
              <a:rPr lang="en-US" altLang="zh-CN" sz="3200" b="1" dirty="0" smtClean="0">
                <a:solidFill>
                  <a:srgbClr val="7030A0"/>
                </a:solidFill>
                <a:latin typeface="黑体" panose="02010609060101010101" pitchFamily="49" charset="-122"/>
                <a:ea typeface="黑体" panose="02010609060101010101" pitchFamily="49" charset="-122"/>
              </a:rPr>
              <a:t>201*</a:t>
            </a:r>
            <a:r>
              <a:rPr lang="zh-CN" altLang="en-US" sz="3200" b="1" dirty="0" smtClean="0">
                <a:solidFill>
                  <a:srgbClr val="7030A0"/>
                </a:solidFill>
                <a:latin typeface="黑体" panose="02010609060101010101" pitchFamily="49" charset="-122"/>
                <a:ea typeface="黑体" panose="02010609060101010101" pitchFamily="49" charset="-122"/>
              </a:rPr>
              <a:t>年</a:t>
            </a:r>
            <a:r>
              <a:rPr lang="en-US" altLang="zh-CN" sz="3200" b="1" dirty="0">
                <a:solidFill>
                  <a:srgbClr val="7030A0"/>
                </a:solidFill>
                <a:latin typeface="黑体" panose="02010609060101010101" pitchFamily="49" charset="-122"/>
                <a:ea typeface="黑体" panose="02010609060101010101" pitchFamily="49" charset="-122"/>
              </a:rPr>
              <a:t>12</a:t>
            </a:r>
            <a:r>
              <a:rPr lang="zh-CN" altLang="en-US" sz="3200" b="1" dirty="0">
                <a:solidFill>
                  <a:srgbClr val="7030A0"/>
                </a:solidFill>
                <a:latin typeface="黑体" panose="02010609060101010101" pitchFamily="49" charset="-122"/>
                <a:ea typeface="黑体" panose="02010609060101010101" pitchFamily="49" charset="-122"/>
              </a:rPr>
              <a:t>月</a:t>
            </a:r>
            <a:r>
              <a:rPr lang="en-US" sz="3200" b="1" dirty="0">
                <a:solidFill>
                  <a:srgbClr val="7030A0"/>
                </a:solidFill>
                <a:latin typeface="黑体" panose="02010609060101010101" pitchFamily="49" charset="-122"/>
                <a:ea typeface="黑体" panose="02010609060101010101" pitchFamily="49" charset="-122"/>
              </a:rPr>
              <a:t> </a:t>
            </a:r>
            <a:r>
              <a:rPr lang="en-US" altLang="zh-CN" sz="3200" b="1" dirty="0">
                <a:solidFill>
                  <a:srgbClr val="7030A0"/>
                </a:solidFill>
                <a:latin typeface="黑体" panose="02010609060101010101" pitchFamily="49" charset="-122"/>
                <a:ea typeface="黑体" panose="02010609060101010101" pitchFamily="49" charset="-122"/>
              </a:rPr>
              <a:t>31 </a:t>
            </a:r>
            <a:r>
              <a:rPr lang="zh-CN" altLang="en-US" sz="3200" b="1" dirty="0">
                <a:solidFill>
                  <a:srgbClr val="7030A0"/>
                </a:solidFill>
                <a:latin typeface="黑体" panose="02010609060101010101" pitchFamily="49" charset="-122"/>
                <a:ea typeface="黑体" panose="02010609060101010101" pitchFamily="49" charset="-122"/>
              </a:rPr>
              <a:t>日</a:t>
            </a:r>
            <a:r>
              <a:rPr lang="en-US" sz="3200" b="1" dirty="0">
                <a:solidFill>
                  <a:srgbClr val="7030A0"/>
                </a:solidFill>
                <a:latin typeface="黑体" panose="02010609060101010101" pitchFamily="49" charset="-122"/>
                <a:ea typeface="黑体" panose="02010609060101010101" pitchFamily="49" charset="-122"/>
              </a:rPr>
              <a:t> </a:t>
            </a:r>
            <a:r>
              <a:rPr lang="en-US" altLang="zh-CN" sz="3200" b="1" dirty="0">
                <a:solidFill>
                  <a:srgbClr val="7030A0"/>
                </a:solidFill>
                <a:latin typeface="黑体" panose="02010609060101010101" pitchFamily="49" charset="-122"/>
                <a:ea typeface="黑体" panose="02010609060101010101" pitchFamily="49" charset="-122"/>
              </a:rPr>
              <a:t>24 </a:t>
            </a:r>
            <a:r>
              <a:rPr lang="zh-CN" altLang="en-US" sz="3200" b="1" dirty="0">
                <a:solidFill>
                  <a:srgbClr val="7030A0"/>
                </a:solidFill>
                <a:latin typeface="黑体" panose="02010609060101010101" pitchFamily="49" charset="-122"/>
                <a:ea typeface="黑体" panose="02010609060101010101" pitchFamily="49" charset="-122"/>
              </a:rPr>
              <a:t>时</a:t>
            </a: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253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2532"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22533" name="Text Box 5"/>
          <p:cNvSpPr txBox="1">
            <a:spLocks noChangeArrowheads="1"/>
          </p:cNvSpPr>
          <p:nvPr/>
        </p:nvSpPr>
        <p:spPr bwMode="auto">
          <a:xfrm>
            <a:off x="214313" y="1714500"/>
            <a:ext cx="8786812" cy="646113"/>
          </a:xfrm>
          <a:prstGeom prst="rect">
            <a:avLst/>
          </a:prstGeom>
          <a:noFill/>
          <a:ln w="9525">
            <a:noFill/>
            <a:miter lim="800000"/>
          </a:ln>
        </p:spPr>
        <p:txBody>
          <a:bodyPr>
            <a:spAutoFit/>
          </a:bodyPr>
          <a:lstStyle/>
          <a:p>
            <a:pPr algn="just"/>
            <a:r>
              <a:rPr lang="zh-CN" altLang="en-US" sz="3600" b="1" dirty="0">
                <a:solidFill>
                  <a:srgbClr val="FF6600"/>
                </a:solidFill>
                <a:latin typeface="黑体" panose="02010609060101010101" pitchFamily="49" charset="-122"/>
                <a:ea typeface="黑体" panose="02010609060101010101" pitchFamily="49" charset="-122"/>
              </a:rPr>
              <a:t>　</a:t>
            </a:r>
            <a:r>
              <a:rPr lang="zh-CN" altLang="en-US" sz="3600" b="1" dirty="0">
                <a:solidFill>
                  <a:srgbClr val="92D050"/>
                </a:solidFill>
                <a:latin typeface="黑体" panose="02010609060101010101" pitchFamily="49" charset="-122"/>
                <a:ea typeface="黑体" panose="02010609060101010101" pitchFamily="49" charset="-122"/>
              </a:rPr>
              <a:t>缴费标准：</a:t>
            </a:r>
            <a:endParaRPr lang="zh-CN" altLang="en-US" sz="3600" b="1" dirty="0">
              <a:solidFill>
                <a:srgbClr val="92D050"/>
              </a:solidFill>
              <a:latin typeface="宋体" panose="02010600030101010101" pitchFamily="2" charset="-122"/>
            </a:endParaRPr>
          </a:p>
        </p:txBody>
      </p:sp>
      <p:sp>
        <p:nvSpPr>
          <p:cNvPr id="17414" name="Text Box 6"/>
          <p:cNvSpPr txBox="1">
            <a:spLocks noChangeArrowheads="1"/>
          </p:cNvSpPr>
          <p:nvPr/>
        </p:nvSpPr>
        <p:spPr bwMode="auto">
          <a:xfrm>
            <a:off x="642938" y="2643188"/>
            <a:ext cx="7858125" cy="793750"/>
          </a:xfrm>
          <a:prstGeom prst="rect">
            <a:avLst/>
          </a:prstGeom>
          <a:noFill/>
          <a:ln w="9525" algn="ctr">
            <a:noFill/>
            <a:miter lim="800000"/>
          </a:ln>
        </p:spPr>
        <p:txBody>
          <a:bodyPr>
            <a:spAutoFit/>
          </a:bodyPr>
          <a:lstStyle/>
          <a:p>
            <a:pPr>
              <a:lnSpc>
                <a:spcPct val="150000"/>
              </a:lnSpc>
              <a:defRPr/>
            </a:pPr>
            <a:r>
              <a:rPr lang="zh-CN" altLang="en-US" sz="3200" b="1" dirty="0">
                <a:solidFill>
                  <a:srgbClr val="FF0000"/>
                </a:solidFill>
                <a:latin typeface="黑体" panose="02010609060101010101" pitchFamily="49" charset="-122"/>
                <a:ea typeface="黑体" panose="02010609060101010101" pitchFamily="49" charset="-122"/>
              </a:rPr>
              <a:t>☆ </a:t>
            </a:r>
            <a:r>
              <a:rPr lang="zh-CN" altLang="en-US" sz="3600" b="1" dirty="0">
                <a:solidFill>
                  <a:schemeClr val="accent6"/>
                </a:solidFill>
                <a:latin typeface="黑体" panose="02010609060101010101" pitchFamily="49" charset="-122"/>
                <a:ea typeface="黑体" panose="02010609060101010101" pitchFamily="49" charset="-122"/>
              </a:rPr>
              <a:t>每人每年</a:t>
            </a:r>
            <a:r>
              <a:rPr lang="en-US" sz="3600" b="1" dirty="0">
                <a:solidFill>
                  <a:schemeClr val="accent6"/>
                </a:solidFill>
                <a:latin typeface="黑体" panose="02010609060101010101" pitchFamily="49" charset="-122"/>
                <a:ea typeface="黑体" panose="02010609060101010101" pitchFamily="49" charset="-122"/>
              </a:rPr>
              <a:t> 100 </a:t>
            </a:r>
            <a:r>
              <a:rPr lang="zh-CN" altLang="en-US" sz="3600" b="1" dirty="0">
                <a:solidFill>
                  <a:schemeClr val="accent6"/>
                </a:solidFill>
                <a:latin typeface="黑体" panose="02010609060101010101" pitchFamily="49" charset="-122"/>
                <a:ea typeface="黑体" panose="02010609060101010101" pitchFamily="49" charset="-122"/>
              </a:rPr>
              <a:t>元，每人限保一份。 </a:t>
            </a:r>
            <a:endParaRPr lang="en-US" altLang="zh-CN" sz="3600" b="1" dirty="0">
              <a:solidFill>
                <a:schemeClr val="accent6"/>
              </a:solidFill>
              <a:latin typeface="黑体" panose="02010609060101010101" pitchFamily="49" charset="-122"/>
              <a:ea typeface="黑体" panose="02010609060101010101" pitchFamily="49" charset="-122"/>
            </a:endParaRP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3555"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3556"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23557" name="Text Box 5"/>
          <p:cNvSpPr txBox="1">
            <a:spLocks noChangeArrowheads="1"/>
          </p:cNvSpPr>
          <p:nvPr/>
        </p:nvSpPr>
        <p:spPr bwMode="auto">
          <a:xfrm>
            <a:off x="214313" y="1714500"/>
            <a:ext cx="8786812" cy="584200"/>
          </a:xfrm>
          <a:prstGeom prst="rect">
            <a:avLst/>
          </a:prstGeom>
          <a:noFill/>
          <a:ln w="9525">
            <a:noFill/>
            <a:miter lim="800000"/>
          </a:ln>
        </p:spPr>
        <p:txBody>
          <a:bodyPr>
            <a:spAutoFit/>
          </a:bodyPr>
          <a:lstStyle/>
          <a:p>
            <a:pPr algn="just"/>
            <a:r>
              <a:rPr lang="zh-CN" altLang="en-US" sz="2800" b="1">
                <a:solidFill>
                  <a:srgbClr val="92D050"/>
                </a:solidFill>
                <a:latin typeface="黑体" panose="02010609060101010101" pitchFamily="49" charset="-122"/>
                <a:ea typeface="黑体" panose="02010609060101010101" pitchFamily="49" charset="-122"/>
              </a:rPr>
              <a:t>  </a:t>
            </a:r>
            <a:r>
              <a:rPr lang="zh-CN" altLang="en-US" sz="3200" b="1">
                <a:solidFill>
                  <a:srgbClr val="92D050"/>
                </a:solidFill>
                <a:latin typeface="黑体" panose="02010609060101010101" pitchFamily="49" charset="-122"/>
                <a:ea typeface="黑体" panose="02010609060101010101" pitchFamily="49" charset="-122"/>
              </a:rPr>
              <a:t>缴费标准：</a:t>
            </a:r>
            <a:endParaRPr lang="zh-CN" altLang="en-US" sz="3200" b="1">
              <a:solidFill>
                <a:srgbClr val="92D050"/>
              </a:solidFill>
              <a:latin typeface="宋体" panose="02010600030101010101" pitchFamily="2" charset="-122"/>
            </a:endParaRPr>
          </a:p>
        </p:txBody>
      </p:sp>
      <p:sp>
        <p:nvSpPr>
          <p:cNvPr id="17414" name="Text Box 6"/>
          <p:cNvSpPr txBox="1">
            <a:spLocks noChangeArrowheads="1"/>
          </p:cNvSpPr>
          <p:nvPr/>
        </p:nvSpPr>
        <p:spPr bwMode="auto">
          <a:xfrm>
            <a:off x="642938" y="2286000"/>
            <a:ext cx="7858125" cy="2678113"/>
          </a:xfrm>
          <a:prstGeom prst="rect">
            <a:avLst/>
          </a:prstGeom>
          <a:noFill/>
          <a:ln w="9525" algn="ctr">
            <a:noFill/>
            <a:miter lim="800000"/>
          </a:ln>
        </p:spPr>
        <p:txBody>
          <a:bodyPr>
            <a:spAutoFit/>
          </a:bodyPr>
          <a:lstStyle/>
          <a:p>
            <a:pPr>
              <a:lnSpc>
                <a:spcPct val="150000"/>
              </a:lnSpc>
              <a:defRPr/>
            </a:pPr>
            <a:r>
              <a:rPr lang="zh-CN" altLang="en-US" sz="2800" b="1" dirty="0">
                <a:solidFill>
                  <a:srgbClr val="FF0000"/>
                </a:solidFill>
                <a:latin typeface="黑体" panose="02010609060101010101" pitchFamily="49" charset="-122"/>
                <a:ea typeface="黑体" panose="02010609060101010101" pitchFamily="49" charset="-122"/>
              </a:rPr>
              <a:t>☆ </a:t>
            </a:r>
            <a:r>
              <a:rPr lang="zh-CN" altLang="en-US" sz="2800" b="1" dirty="0">
                <a:solidFill>
                  <a:schemeClr val="accent6"/>
                </a:solidFill>
                <a:latin typeface="黑体" panose="02010609060101010101" pitchFamily="49" charset="-122"/>
                <a:ea typeface="黑体" panose="02010609060101010101" pitchFamily="49" charset="-122"/>
              </a:rPr>
              <a:t>事业编制教职工个人</a:t>
            </a:r>
            <a:r>
              <a:rPr lang="en-US" sz="2800" b="1" dirty="0">
                <a:solidFill>
                  <a:schemeClr val="accent6"/>
                </a:solidFill>
                <a:latin typeface="黑体" panose="02010609060101010101" pitchFamily="49" charset="-122"/>
                <a:ea typeface="黑体" panose="02010609060101010101" pitchFamily="49" charset="-122"/>
              </a:rPr>
              <a:t> 60 </a:t>
            </a:r>
            <a:r>
              <a:rPr lang="zh-CN" altLang="en-US" sz="2800" b="1" dirty="0">
                <a:solidFill>
                  <a:schemeClr val="accent6"/>
                </a:solidFill>
                <a:latin typeface="黑体" panose="02010609060101010101" pitchFamily="49" charset="-122"/>
                <a:ea typeface="黑体" panose="02010609060101010101" pitchFamily="49" charset="-122"/>
              </a:rPr>
              <a:t>元</a:t>
            </a:r>
            <a:r>
              <a:rPr lang="en-US" sz="2800" b="1" dirty="0">
                <a:solidFill>
                  <a:schemeClr val="accent6"/>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人，学校行政补   助</a:t>
            </a:r>
            <a:r>
              <a:rPr lang="en-US" sz="2800" b="1" dirty="0">
                <a:solidFill>
                  <a:schemeClr val="accent6"/>
                </a:solidFill>
                <a:latin typeface="黑体" panose="02010609060101010101" pitchFamily="49" charset="-122"/>
                <a:ea typeface="黑体" panose="02010609060101010101" pitchFamily="49" charset="-122"/>
              </a:rPr>
              <a:t> 20 </a:t>
            </a:r>
            <a:r>
              <a:rPr lang="zh-CN" altLang="en-US" sz="2800" b="1" dirty="0">
                <a:solidFill>
                  <a:schemeClr val="accent6"/>
                </a:solidFill>
                <a:latin typeface="黑体" panose="02010609060101010101" pitchFamily="49" charset="-122"/>
                <a:ea typeface="黑体" panose="02010609060101010101" pitchFamily="49" charset="-122"/>
              </a:rPr>
              <a:t>元</a:t>
            </a:r>
            <a:r>
              <a:rPr lang="en-US" sz="2800" b="1" dirty="0">
                <a:solidFill>
                  <a:schemeClr val="accent6"/>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人，校工会补助</a:t>
            </a:r>
            <a:r>
              <a:rPr lang="en-US" sz="2800" b="1" dirty="0">
                <a:solidFill>
                  <a:schemeClr val="accent6"/>
                </a:solidFill>
                <a:latin typeface="黑体" panose="02010609060101010101" pitchFamily="49" charset="-122"/>
                <a:ea typeface="黑体" panose="02010609060101010101" pitchFamily="49" charset="-122"/>
              </a:rPr>
              <a:t> 20 </a:t>
            </a:r>
            <a:r>
              <a:rPr lang="zh-CN" altLang="en-US" sz="2800" b="1" dirty="0">
                <a:solidFill>
                  <a:schemeClr val="accent6"/>
                </a:solidFill>
                <a:latin typeface="黑体" panose="02010609060101010101" pitchFamily="49" charset="-122"/>
                <a:ea typeface="黑体" panose="02010609060101010101" pitchFamily="49" charset="-122"/>
              </a:rPr>
              <a:t>元</a:t>
            </a:r>
            <a:r>
              <a:rPr lang="en-US" sz="2800" b="1" dirty="0">
                <a:solidFill>
                  <a:schemeClr val="accent6"/>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人。</a:t>
            </a:r>
            <a:endParaRPr lang="en-US" altLang="zh-CN" sz="2800" b="1" dirty="0">
              <a:solidFill>
                <a:schemeClr val="accent6"/>
              </a:solidFill>
              <a:latin typeface="黑体" panose="02010609060101010101" pitchFamily="49" charset="-122"/>
              <a:ea typeface="黑体" panose="02010609060101010101" pitchFamily="49" charset="-122"/>
            </a:endParaRPr>
          </a:p>
          <a:p>
            <a:pPr>
              <a:lnSpc>
                <a:spcPct val="150000"/>
              </a:lnSpc>
              <a:defRPr/>
            </a:pPr>
            <a:r>
              <a:rPr lang="zh-CN" altLang="en-US" sz="2800" b="1" dirty="0">
                <a:solidFill>
                  <a:srgbClr val="FF0000"/>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已入会非事业编制人员，个人缴纳</a:t>
            </a:r>
            <a:r>
              <a:rPr lang="en-US" sz="2800" b="1" dirty="0">
                <a:solidFill>
                  <a:schemeClr val="accent6"/>
                </a:solidFill>
                <a:latin typeface="黑体" panose="02010609060101010101" pitchFamily="49" charset="-122"/>
                <a:ea typeface="黑体" panose="02010609060101010101" pitchFamily="49" charset="-122"/>
              </a:rPr>
              <a:t> 60 </a:t>
            </a:r>
            <a:r>
              <a:rPr lang="zh-CN" altLang="en-US" sz="2800" b="1" dirty="0">
                <a:solidFill>
                  <a:schemeClr val="accent6"/>
                </a:solidFill>
                <a:latin typeface="黑体" panose="02010609060101010101" pitchFamily="49" charset="-122"/>
                <a:ea typeface="黑体" panose="02010609060101010101" pitchFamily="49" charset="-122"/>
              </a:rPr>
              <a:t>元</a:t>
            </a:r>
            <a:r>
              <a:rPr lang="en-US" sz="2800" b="1" dirty="0">
                <a:solidFill>
                  <a:schemeClr val="accent6"/>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人，院级单位补助</a:t>
            </a:r>
            <a:r>
              <a:rPr lang="en-US" sz="2800" b="1" dirty="0">
                <a:solidFill>
                  <a:schemeClr val="accent6"/>
                </a:solidFill>
                <a:latin typeface="黑体" panose="02010609060101010101" pitchFamily="49" charset="-122"/>
                <a:ea typeface="黑体" panose="02010609060101010101" pitchFamily="49" charset="-122"/>
              </a:rPr>
              <a:t> 20 </a:t>
            </a:r>
            <a:r>
              <a:rPr lang="zh-CN" altLang="en-US" sz="2800" b="1" dirty="0">
                <a:solidFill>
                  <a:schemeClr val="accent6"/>
                </a:solidFill>
                <a:latin typeface="黑体" panose="02010609060101010101" pitchFamily="49" charset="-122"/>
                <a:ea typeface="黑体" panose="02010609060101010101" pitchFamily="49" charset="-122"/>
              </a:rPr>
              <a:t>元</a:t>
            </a:r>
            <a:r>
              <a:rPr lang="en-US" sz="2800" b="1" dirty="0">
                <a:solidFill>
                  <a:schemeClr val="accent6"/>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人，校工会补助</a:t>
            </a:r>
            <a:r>
              <a:rPr lang="en-US" sz="2800" b="1" dirty="0">
                <a:solidFill>
                  <a:schemeClr val="accent6"/>
                </a:solidFill>
                <a:latin typeface="黑体" panose="02010609060101010101" pitchFamily="49" charset="-122"/>
                <a:ea typeface="黑体" panose="02010609060101010101" pitchFamily="49" charset="-122"/>
              </a:rPr>
              <a:t> 20 </a:t>
            </a:r>
            <a:r>
              <a:rPr lang="zh-CN" altLang="en-US" sz="2800" b="1" dirty="0">
                <a:solidFill>
                  <a:schemeClr val="accent6"/>
                </a:solidFill>
                <a:latin typeface="黑体" panose="02010609060101010101" pitchFamily="49" charset="-122"/>
                <a:ea typeface="黑体" panose="02010609060101010101" pitchFamily="49" charset="-122"/>
              </a:rPr>
              <a:t>元</a:t>
            </a:r>
            <a:r>
              <a:rPr lang="en-US" sz="2800" b="1" dirty="0">
                <a:solidFill>
                  <a:schemeClr val="accent6"/>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人。</a:t>
            </a: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1472" y="1556792"/>
            <a:ext cx="8229600" cy="3240360"/>
          </a:xfrm>
        </p:spPr>
        <p:txBody>
          <a:bodyPr anchor="t">
            <a:noAutofit/>
          </a:bodyPr>
          <a:lstStyle/>
          <a:p>
            <a:pPr algn="l"/>
            <a:r>
              <a:rPr lang="en-US" altLang="zh-CN" sz="2800" b="1" dirty="0" smtClean="0">
                <a:solidFill>
                  <a:srgbClr val="00B0F0"/>
                </a:solidFill>
                <a:latin typeface="+mn-ea"/>
                <a:ea typeface="+mn-ea"/>
              </a:rPr>
              <a:t>  </a:t>
            </a:r>
            <a:r>
              <a:rPr lang="zh-CN" altLang="en-US" sz="2800" b="1" dirty="0">
                <a:solidFill>
                  <a:srgbClr val="00B0F0"/>
                </a:solidFill>
                <a:latin typeface="+mn-ea"/>
                <a:ea typeface="+mn-ea"/>
              </a:rPr>
              <a:t/>
            </a:r>
            <a:br>
              <a:rPr lang="zh-CN" altLang="en-US" sz="2800" b="1" dirty="0">
                <a:solidFill>
                  <a:srgbClr val="00B0F0"/>
                </a:solidFill>
                <a:latin typeface="+mn-ea"/>
                <a:ea typeface="+mn-ea"/>
              </a:rPr>
            </a:br>
            <a:r>
              <a:rPr lang="zh-CN" altLang="en-US" sz="2800" b="1" dirty="0" smtClean="0">
                <a:solidFill>
                  <a:srgbClr val="00B0F0"/>
                </a:solidFill>
                <a:latin typeface="+mn-ea"/>
                <a:ea typeface="+mn-ea"/>
              </a:rPr>
              <a:t>    </a:t>
            </a:r>
            <a:r>
              <a:rPr lang="zh-CN" altLang="en-US" sz="3000" dirty="0" smtClean="0">
                <a:solidFill>
                  <a:srgbClr val="00B0F0"/>
                </a:solidFill>
                <a:latin typeface="黑体" pitchFamily="49" charset="-122"/>
                <a:ea typeface="黑体" pitchFamily="49" charset="-122"/>
              </a:rPr>
              <a:t>工会经费独立原则主要表现为工会经费使用与管理的具体办法由全国总工会制定</a:t>
            </a:r>
            <a:r>
              <a:rPr lang="en-US" altLang="zh-CN" sz="3000" dirty="0" smtClean="0">
                <a:solidFill>
                  <a:srgbClr val="00B0F0"/>
                </a:solidFill>
                <a:latin typeface="黑体" pitchFamily="49" charset="-122"/>
                <a:ea typeface="黑体" pitchFamily="49" charset="-122"/>
              </a:rPr>
              <a:t>,</a:t>
            </a:r>
            <a:r>
              <a:rPr lang="zh-CN" altLang="en-US" sz="3000" dirty="0" smtClean="0">
                <a:solidFill>
                  <a:srgbClr val="00B0F0"/>
                </a:solidFill>
                <a:latin typeface="黑体" pitchFamily="49" charset="-122"/>
                <a:ea typeface="黑体" pitchFamily="49" charset="-122"/>
              </a:rPr>
              <a:t>建立自己独立的预算、决算和经费审查监督制度。工会设立工会经费审查委员会</a:t>
            </a:r>
            <a:r>
              <a:rPr lang="en-US" altLang="zh-CN" sz="3000" dirty="0" smtClean="0">
                <a:solidFill>
                  <a:srgbClr val="00B0F0"/>
                </a:solidFill>
                <a:latin typeface="黑体" pitchFamily="49" charset="-122"/>
                <a:ea typeface="黑体" pitchFamily="49" charset="-122"/>
              </a:rPr>
              <a:t>,</a:t>
            </a:r>
            <a:r>
              <a:rPr lang="zh-CN" altLang="en-US" sz="3000" dirty="0" smtClean="0">
                <a:solidFill>
                  <a:srgbClr val="00B0F0"/>
                </a:solidFill>
                <a:latin typeface="黑体" pitchFamily="49" charset="-122"/>
                <a:ea typeface="黑体" pitchFamily="49" charset="-122"/>
              </a:rPr>
              <a:t>负责同级工会的经费审查监督职能。</a:t>
            </a:r>
            <a:endParaRPr lang="zh-CN" altLang="en-US" sz="3000" dirty="0">
              <a:solidFill>
                <a:srgbClr val="00B0F0"/>
              </a:solidFill>
              <a:latin typeface="黑体" pitchFamily="49" charset="-122"/>
              <a:ea typeface="黑体" pitchFamily="49" charset="-122"/>
            </a:endParaRPr>
          </a:p>
        </p:txBody>
      </p:sp>
      <p:pic>
        <p:nvPicPr>
          <p:cNvPr id="7" name="图片 6" descr="6d81800a19d8bc3e34a015d1808ba61ea8d34504.jpg"/>
          <p:cNvPicPr>
            <a:picLocks noChangeAspect="1"/>
          </p:cNvPicPr>
          <p:nvPr/>
        </p:nvPicPr>
        <p:blipFill>
          <a:blip r:embed="rId2" cstate="print"/>
          <a:stretch>
            <a:fillRect/>
          </a:stretch>
        </p:blipFill>
        <p:spPr>
          <a:xfrm>
            <a:off x="642910" y="500042"/>
            <a:ext cx="1428760" cy="1214446"/>
          </a:xfrm>
          <a:prstGeom prst="rect">
            <a:avLst/>
          </a:prstGeom>
        </p:spPr>
      </p:pic>
      <p:pic>
        <p:nvPicPr>
          <p:cNvPr id="4" name="图片 3"/>
          <p:cNvPicPr>
            <a:picLocks noChangeAspect="1"/>
          </p:cNvPicPr>
          <p:nvPr/>
        </p:nvPicPr>
        <p:blipFill>
          <a:blip r:embed="rId3" cstate="print"/>
          <a:stretch>
            <a:fillRect/>
          </a:stretch>
        </p:blipFill>
        <p:spPr>
          <a:xfrm>
            <a:off x="467544" y="5733256"/>
            <a:ext cx="8254699" cy="786452"/>
          </a:xfrm>
          <a:prstGeom prst="rect">
            <a:avLst/>
          </a:prstGeom>
        </p:spPr>
      </p:pic>
    </p:spTree>
    <p:extLst>
      <p:ext uri="{BB962C8B-B14F-4D97-AF65-F5344CB8AC3E}">
        <p14:creationId xmlns:p14="http://schemas.microsoft.com/office/powerpoint/2010/main" val="39267697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5603"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5604"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25605" name="Text Box 5"/>
          <p:cNvSpPr txBox="1">
            <a:spLocks noChangeArrowheads="1"/>
          </p:cNvSpPr>
          <p:nvPr/>
        </p:nvSpPr>
        <p:spPr bwMode="auto">
          <a:xfrm>
            <a:off x="214313" y="1714500"/>
            <a:ext cx="8786812" cy="584200"/>
          </a:xfrm>
          <a:prstGeom prst="rect">
            <a:avLst/>
          </a:prstGeom>
          <a:noFill/>
          <a:ln w="9525">
            <a:noFill/>
            <a:miter lim="800000"/>
          </a:ln>
        </p:spPr>
        <p:txBody>
          <a:bodyPr>
            <a:spAutoFit/>
          </a:bodyPr>
          <a:lstStyle/>
          <a:p>
            <a:pPr algn="just"/>
            <a:r>
              <a:rPr lang="zh-CN" altLang="en-US" sz="2800" b="1">
                <a:solidFill>
                  <a:srgbClr val="92D050"/>
                </a:solidFill>
                <a:latin typeface="黑体" panose="02010609060101010101" pitchFamily="49" charset="-122"/>
                <a:ea typeface="黑体" panose="02010609060101010101" pitchFamily="49" charset="-122"/>
              </a:rPr>
              <a:t>  </a:t>
            </a:r>
            <a:r>
              <a:rPr lang="zh-CN" altLang="en-US" sz="3200" b="1">
                <a:solidFill>
                  <a:srgbClr val="92D050"/>
                </a:solidFill>
                <a:latin typeface="黑体" panose="02010609060101010101" pitchFamily="49" charset="-122"/>
                <a:ea typeface="黑体" panose="02010609060101010101" pitchFamily="49" charset="-122"/>
              </a:rPr>
              <a:t>缴费标准：</a:t>
            </a:r>
            <a:endParaRPr lang="zh-CN" altLang="en-US" sz="3200" b="1">
              <a:solidFill>
                <a:srgbClr val="92D050"/>
              </a:solidFill>
              <a:latin typeface="宋体" panose="02010600030101010101" pitchFamily="2" charset="-122"/>
            </a:endParaRPr>
          </a:p>
        </p:txBody>
      </p:sp>
      <p:sp>
        <p:nvSpPr>
          <p:cNvPr id="17414" name="Text Box 6"/>
          <p:cNvSpPr txBox="1">
            <a:spLocks noChangeArrowheads="1"/>
          </p:cNvSpPr>
          <p:nvPr/>
        </p:nvSpPr>
        <p:spPr bwMode="auto">
          <a:xfrm>
            <a:off x="642938" y="2286000"/>
            <a:ext cx="7858125" cy="3970338"/>
          </a:xfrm>
          <a:prstGeom prst="rect">
            <a:avLst/>
          </a:prstGeom>
          <a:noFill/>
          <a:ln w="9525" algn="ctr">
            <a:noFill/>
            <a:miter lim="800000"/>
          </a:ln>
        </p:spPr>
        <p:txBody>
          <a:bodyPr>
            <a:spAutoFit/>
          </a:bodyPr>
          <a:lstStyle/>
          <a:p>
            <a:pPr>
              <a:lnSpc>
                <a:spcPct val="150000"/>
              </a:lnSpc>
              <a:defRPr/>
            </a:pPr>
            <a:r>
              <a:rPr lang="zh-CN" altLang="en-US" sz="2800" b="1" dirty="0">
                <a:solidFill>
                  <a:srgbClr val="FF0000"/>
                </a:solidFill>
                <a:latin typeface="黑体" panose="02010609060101010101" pitchFamily="49" charset="-122"/>
                <a:ea typeface="黑体" panose="02010609060101010101" pitchFamily="49" charset="-122"/>
              </a:rPr>
              <a:t>☆</a:t>
            </a:r>
            <a:r>
              <a:rPr lang="zh-CN" altLang="en-US" sz="2800" b="1" dirty="0" smtClean="0">
                <a:solidFill>
                  <a:schemeClr val="accent6"/>
                </a:solidFill>
                <a:latin typeface="黑体" panose="02010609060101010101" pitchFamily="49" charset="-122"/>
                <a:ea typeface="黑体" panose="02010609060101010101" pitchFamily="49" charset="-122"/>
              </a:rPr>
              <a:t>后勤、产业、校医院等单位</a:t>
            </a:r>
            <a:r>
              <a:rPr lang="zh-CN" altLang="en-US" sz="2800" b="1" dirty="0">
                <a:solidFill>
                  <a:schemeClr val="accent6"/>
                </a:solidFill>
                <a:latin typeface="黑体" panose="02010609060101010101" pitchFamily="49" charset="-122"/>
                <a:ea typeface="黑体" panose="02010609060101010101" pitchFamily="49" charset="-122"/>
              </a:rPr>
              <a:t>自行聘用的非事业编制人员可由职工个人与单位行政、工会共同缴纳，具体比例由单位自行确定。</a:t>
            </a:r>
            <a:endParaRPr lang="en-US" altLang="zh-CN" sz="2800" b="1" dirty="0">
              <a:solidFill>
                <a:schemeClr val="accent6"/>
              </a:solidFill>
              <a:latin typeface="黑体" panose="02010609060101010101" pitchFamily="49" charset="-122"/>
              <a:ea typeface="黑体" panose="02010609060101010101" pitchFamily="49" charset="-122"/>
            </a:endParaRPr>
          </a:p>
          <a:p>
            <a:pPr>
              <a:lnSpc>
                <a:spcPct val="150000"/>
              </a:lnSpc>
              <a:defRPr/>
            </a:pPr>
            <a:r>
              <a:rPr lang="zh-CN" altLang="en-US" sz="2800" b="1" dirty="0">
                <a:solidFill>
                  <a:srgbClr val="FF0000"/>
                </a:solidFill>
                <a:latin typeface="黑体" panose="02010609060101010101" pitchFamily="49" charset="-122"/>
                <a:ea typeface="黑体" panose="02010609060101010101" pitchFamily="49" charset="-122"/>
              </a:rPr>
              <a:t>☆</a:t>
            </a:r>
            <a:r>
              <a:rPr lang="zh-CN" altLang="en-US" sz="2800" b="1" dirty="0">
                <a:solidFill>
                  <a:schemeClr val="accent6"/>
                </a:solidFill>
                <a:latin typeface="黑体" panose="02010609060101010101" pitchFamily="49" charset="-122"/>
                <a:ea typeface="黑体" panose="02010609060101010101" pitchFamily="49" charset="-122"/>
              </a:rPr>
              <a:t>附属医院可由职工个人缴纳或职工个人与单位行政、工会共同缴纳，具体比例由附属医院自行确定。</a:t>
            </a: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765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7652" name="Picture 4" descr="zdname"/>
          <p:cNvPicPr>
            <a:picLocks noChangeAspect="1" noChangeArrowheads="1"/>
          </p:cNvPicPr>
          <p:nvPr/>
        </p:nvPicPr>
        <p:blipFill>
          <a:blip r:embed="rId3" cstate="print"/>
          <a:srcRect/>
          <a:stretch>
            <a:fillRect/>
          </a:stretch>
        </p:blipFill>
        <p:spPr bwMode="auto">
          <a:xfrm>
            <a:off x="1428750" y="571500"/>
            <a:ext cx="1728788" cy="649288"/>
          </a:xfrm>
          <a:prstGeom prst="rect">
            <a:avLst/>
          </a:prstGeom>
          <a:noFill/>
          <a:ln w="9525">
            <a:noFill/>
            <a:miter lim="800000"/>
            <a:headEnd/>
            <a:tailEnd/>
          </a:ln>
        </p:spPr>
      </p:pic>
      <p:sp>
        <p:nvSpPr>
          <p:cNvPr id="27653" name="Text Box 5"/>
          <p:cNvSpPr txBox="1">
            <a:spLocks noChangeArrowheads="1"/>
          </p:cNvSpPr>
          <p:nvPr/>
        </p:nvSpPr>
        <p:spPr bwMode="auto">
          <a:xfrm>
            <a:off x="1000125" y="1714500"/>
            <a:ext cx="7561263"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sp>
        <p:nvSpPr>
          <p:cNvPr id="27654" name="Text Box 5"/>
          <p:cNvSpPr txBox="1">
            <a:spLocks noChangeArrowheads="1"/>
          </p:cNvSpPr>
          <p:nvPr/>
        </p:nvSpPr>
        <p:spPr bwMode="auto">
          <a:xfrm>
            <a:off x="357188" y="1357313"/>
            <a:ext cx="8642350" cy="1569660"/>
          </a:xfrm>
          <a:prstGeom prst="rect">
            <a:avLst/>
          </a:prstGeom>
          <a:noFill/>
          <a:ln w="9525">
            <a:noFill/>
            <a:miter lim="800000"/>
          </a:ln>
        </p:spPr>
        <p:txBody>
          <a:bodyPr>
            <a:spAutoFit/>
          </a:bodyPr>
          <a:lstStyle/>
          <a:p>
            <a:pPr>
              <a:lnSpc>
                <a:spcPct val="160000"/>
              </a:lnSpc>
            </a:pPr>
            <a:r>
              <a:rPr lang="zh-CN" altLang="en-US" sz="2800" dirty="0" smtClean="0">
                <a:solidFill>
                  <a:srgbClr val="92D050"/>
                </a:solidFill>
                <a:latin typeface="黑体" panose="02010609060101010101" pitchFamily="49" charset="-122"/>
                <a:ea typeface="黑体" panose="02010609060101010101" pitchFamily="49" charset="-122"/>
              </a:rPr>
              <a:t>第四期补助标准：</a:t>
            </a:r>
            <a:endParaRPr lang="zh-CN" altLang="en-US" sz="2800" dirty="0" smtClean="0">
              <a:solidFill>
                <a:srgbClr val="92D050"/>
              </a:solidFill>
              <a:ea typeface="黑体" panose="02010609060101010101" pitchFamily="49" charset="-122"/>
            </a:endParaRPr>
          </a:p>
          <a:p>
            <a:pPr algn="ctr">
              <a:lnSpc>
                <a:spcPct val="160000"/>
              </a:lnSpc>
            </a:pPr>
            <a:endParaRPr lang="zh-CN" altLang="en-US" sz="3200" dirty="0">
              <a:solidFill>
                <a:srgbClr val="FF3300"/>
              </a:solidFill>
              <a:ea typeface="黑体" panose="02010609060101010101" pitchFamily="49" charset="-122"/>
            </a:endParaRPr>
          </a:p>
        </p:txBody>
      </p:sp>
      <p:sp>
        <p:nvSpPr>
          <p:cNvPr id="27655" name="Text Box 5"/>
          <p:cNvSpPr txBox="1">
            <a:spLocks noChangeArrowheads="1"/>
          </p:cNvSpPr>
          <p:nvPr/>
        </p:nvSpPr>
        <p:spPr bwMode="auto">
          <a:xfrm>
            <a:off x="1331913" y="1844675"/>
            <a:ext cx="7561262"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graphicFrame>
        <p:nvGraphicFramePr>
          <p:cNvPr id="200755" name="Group 51"/>
          <p:cNvGraphicFramePr>
            <a:graphicFrameLocks noGrp="1"/>
          </p:cNvGraphicFramePr>
          <p:nvPr/>
        </p:nvGraphicFramePr>
        <p:xfrm>
          <a:off x="571500" y="2286000"/>
          <a:ext cx="7215210" cy="2964820"/>
        </p:xfrm>
        <a:graphic>
          <a:graphicData uri="http://schemas.openxmlformats.org/drawingml/2006/table">
            <a:tbl>
              <a:tblPr/>
              <a:tblGrid>
                <a:gridCol w="1934011"/>
                <a:gridCol w="5281199"/>
              </a:tblGrid>
              <a:tr h="714380">
                <a:tc>
                  <a:txBody>
                    <a:bodyPr/>
                    <a:lstStyle/>
                    <a:p>
                      <a:pPr algn="ctr">
                        <a:lnSpc>
                          <a:spcPts val="2500"/>
                        </a:lnSpc>
                        <a:spcAft>
                          <a:spcPts val="0"/>
                        </a:spcAft>
                      </a:pPr>
                      <a:r>
                        <a:rPr lang="zh-CN" sz="2400" b="1" kern="0" dirty="0">
                          <a:solidFill>
                            <a:srgbClr val="FF0000"/>
                          </a:solidFill>
                          <a:latin typeface="黑体" panose="02010609060101010101" pitchFamily="49" charset="-122"/>
                          <a:ea typeface="黑体" panose="02010609060101010101" pitchFamily="49" charset="-122"/>
                          <a:cs typeface="宋体" panose="02010600030101010101" pitchFamily="2" charset="-122"/>
                        </a:rPr>
                        <a:t>保障</a:t>
                      </a:r>
                      <a:endParaRPr lang="zh-CN" sz="2400" b="1" kern="100" dirty="0">
                        <a:solidFill>
                          <a:srgbClr val="FF0000"/>
                        </a:solidFill>
                        <a:latin typeface="黑体" panose="02010609060101010101" pitchFamily="49" charset="-122"/>
                        <a:ea typeface="黑体" panose="02010609060101010101" pitchFamily="49" charset="-122"/>
                        <a:cs typeface="Times New Roman" panose="02020603050405020304"/>
                      </a:endParaRPr>
                    </a:p>
                    <a:p>
                      <a:pPr algn="ctr">
                        <a:lnSpc>
                          <a:spcPts val="2500"/>
                        </a:lnSpc>
                        <a:spcAft>
                          <a:spcPts val="0"/>
                        </a:spcAft>
                      </a:pPr>
                      <a:r>
                        <a:rPr lang="zh-CN" sz="2400" b="1" kern="0" dirty="0">
                          <a:solidFill>
                            <a:srgbClr val="FF0000"/>
                          </a:solidFill>
                          <a:latin typeface="黑体" panose="02010609060101010101" pitchFamily="49" charset="-122"/>
                          <a:ea typeface="黑体" panose="02010609060101010101" pitchFamily="49" charset="-122"/>
                          <a:cs typeface="宋体" panose="02010600030101010101" pitchFamily="2" charset="-122"/>
                        </a:rPr>
                        <a:t>项目</a:t>
                      </a:r>
                      <a:endParaRPr lang="zh-CN" sz="2400" b="1" kern="100" dirty="0">
                        <a:solidFill>
                          <a:srgbClr val="FF0000"/>
                        </a:solidFill>
                        <a:latin typeface="黑体" panose="02010609060101010101" pitchFamily="49" charset="-122"/>
                        <a:ea typeface="黑体" panose="02010609060101010101" pitchFamily="49" charset="-122"/>
                        <a:cs typeface="Times New Roman" panose="02020603050405020304"/>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rPr>
                        <a:t>补助标准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ctr">
                        <a:lnSpc>
                          <a:spcPts val="3360"/>
                        </a:lnSpc>
                        <a:spcAft>
                          <a:spcPts val="0"/>
                        </a:spcAft>
                      </a:pPr>
                      <a:r>
                        <a:rPr lang="zh-CN" sz="2800" kern="0" dirty="0">
                          <a:solidFill>
                            <a:srgbClr val="7030A0"/>
                          </a:solidFill>
                          <a:latin typeface="黑体" panose="02010609060101010101" pitchFamily="49" charset="-122"/>
                          <a:ea typeface="黑体" panose="02010609060101010101" pitchFamily="49" charset="-122"/>
                          <a:cs typeface="宋体" panose="02010600030101010101" pitchFamily="2" charset="-122"/>
                        </a:rPr>
                        <a:t>一般</a:t>
                      </a:r>
                      <a:endParaRPr lang="zh-CN" sz="2800" kern="100" dirty="0">
                        <a:solidFill>
                          <a:srgbClr val="7030A0"/>
                        </a:solidFill>
                        <a:latin typeface="黑体" panose="02010609060101010101" pitchFamily="49" charset="-122"/>
                        <a:ea typeface="黑体" panose="02010609060101010101" pitchFamily="49" charset="-122"/>
                        <a:cs typeface="Times New Roman" panose="02020603050405020304"/>
                      </a:endParaRPr>
                    </a:p>
                    <a:p>
                      <a:pPr algn="ctr">
                        <a:lnSpc>
                          <a:spcPts val="3360"/>
                        </a:lnSpc>
                        <a:spcAft>
                          <a:spcPts val="0"/>
                        </a:spcAft>
                      </a:pPr>
                      <a:r>
                        <a:rPr lang="zh-CN" sz="2800" kern="0" dirty="0">
                          <a:solidFill>
                            <a:srgbClr val="7030A0"/>
                          </a:solidFill>
                          <a:latin typeface="黑体" panose="02010609060101010101" pitchFamily="49" charset="-122"/>
                          <a:ea typeface="黑体" panose="02010609060101010101" pitchFamily="49" charset="-122"/>
                          <a:cs typeface="宋体" panose="02010600030101010101" pitchFamily="2" charset="-122"/>
                        </a:rPr>
                        <a:t>住院</a:t>
                      </a:r>
                      <a:endParaRPr lang="zh-CN" sz="2800" kern="100" dirty="0">
                        <a:solidFill>
                          <a:srgbClr val="7030A0"/>
                        </a:solidFill>
                        <a:latin typeface="黑体" panose="02010609060101010101" pitchFamily="49" charset="-122"/>
                        <a:ea typeface="黑体" panose="02010609060101010101" pitchFamily="49" charset="-122"/>
                        <a:cs typeface="Times New Roman" panose="02020603050405020304"/>
                      </a:endParaRPr>
                    </a:p>
                    <a:p>
                      <a:pPr algn="ctr">
                        <a:lnSpc>
                          <a:spcPts val="3360"/>
                        </a:lnSpc>
                        <a:spcAft>
                          <a:spcPts val="0"/>
                        </a:spcAft>
                      </a:pPr>
                      <a:r>
                        <a:rPr lang="zh-CN" sz="2800" kern="0" dirty="0">
                          <a:solidFill>
                            <a:srgbClr val="7030A0"/>
                          </a:solidFill>
                          <a:latin typeface="黑体" panose="02010609060101010101" pitchFamily="49" charset="-122"/>
                          <a:ea typeface="黑体" panose="02010609060101010101" pitchFamily="49" charset="-122"/>
                          <a:cs typeface="宋体" panose="02010600030101010101" pitchFamily="2" charset="-122"/>
                        </a:rPr>
                        <a:t>补助</a:t>
                      </a:r>
                      <a:endParaRPr lang="zh-CN" sz="2800" kern="100" dirty="0">
                        <a:solidFill>
                          <a:srgbClr val="7030A0"/>
                        </a:solidFill>
                        <a:latin typeface="黑体" panose="02010609060101010101" pitchFamily="49" charset="-122"/>
                        <a:ea typeface="黑体" panose="02010609060101010101" pitchFamily="49" charset="-122"/>
                        <a:cs typeface="Times New Roman" panose="02020603050405020304"/>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ts val="3360"/>
                        </a:lnSpc>
                        <a:spcAft>
                          <a:spcPts val="0"/>
                        </a:spcAft>
                      </a:pPr>
                      <a:r>
                        <a:rPr 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 1</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、累计住院</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6</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天</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含</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以内</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的，一次性补助</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300</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元</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a:t>
                      </a:r>
                      <a:endParaRPr lang="zh-CN" altLang="en-US" sz="2800" kern="100" dirty="0" smtClean="0">
                        <a:solidFill>
                          <a:srgbClr val="7030A0"/>
                        </a:solidFill>
                        <a:latin typeface="黑体" panose="02010609060101010101" pitchFamily="49" charset="-122"/>
                        <a:ea typeface="黑体" panose="02010609060101010101" pitchFamily="49" charset="-122"/>
                        <a:cs typeface="Times New Roman" panose="02020603050405020304"/>
                      </a:endParaRPr>
                    </a:p>
                    <a:p>
                      <a:pPr algn="l">
                        <a:lnSpc>
                          <a:spcPts val="3360"/>
                        </a:lnSpc>
                        <a:spcAft>
                          <a:spcPts val="0"/>
                        </a:spcAft>
                      </a:pPr>
                      <a:r>
                        <a:rPr 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 2</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、累计住院超过</a:t>
                      </a:r>
                      <a:r>
                        <a:rPr 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6</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天的，</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50</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元</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天</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，最多补助</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40</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天</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，最高补助</a:t>
                      </a:r>
                      <a:r>
                        <a:rPr 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2000</a:t>
                      </a:r>
                      <a:r>
                        <a:rPr lang="zh-CN" altLang="en-US" sz="2800" kern="0" dirty="0" smtClean="0">
                          <a:solidFill>
                            <a:srgbClr val="FF00FF"/>
                          </a:solidFill>
                          <a:latin typeface="黑体" panose="02010609060101010101" pitchFamily="49" charset="-122"/>
                          <a:ea typeface="黑体" panose="02010609060101010101" pitchFamily="49" charset="-122"/>
                          <a:cs typeface="宋体" panose="02010600030101010101" pitchFamily="2" charset="-122"/>
                        </a:rPr>
                        <a:t>元</a:t>
                      </a:r>
                      <a:r>
                        <a:rPr lang="zh-CN" altLang="en-US" sz="2800" kern="0" dirty="0" smtClean="0">
                          <a:solidFill>
                            <a:srgbClr val="7030A0"/>
                          </a:solidFill>
                          <a:latin typeface="黑体" panose="02010609060101010101" pitchFamily="49" charset="-122"/>
                          <a:ea typeface="黑体" panose="02010609060101010101" pitchFamily="49" charset="-122"/>
                          <a:cs typeface="宋体" panose="02010600030101010101" pitchFamily="2" charset="-122"/>
                        </a:rPr>
                        <a:t>。</a:t>
                      </a:r>
                      <a:endParaRPr kumimoji="0" lang="zh-CN" altLang="en-US" sz="2800" b="0" i="0" u="none" strike="noStrike" cap="none" normalizeH="0" baseline="0" dirty="0" smtClean="0">
                        <a:ln>
                          <a:noFill/>
                        </a:ln>
                        <a:solidFill>
                          <a:srgbClr val="7030A0"/>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28675"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28676" name="Picture 4" descr="zdname"/>
          <p:cNvPicPr>
            <a:picLocks noChangeAspect="1" noChangeArrowheads="1"/>
          </p:cNvPicPr>
          <p:nvPr/>
        </p:nvPicPr>
        <p:blipFill>
          <a:blip r:embed="rId3" cstate="print"/>
          <a:srcRect/>
          <a:stretch>
            <a:fillRect/>
          </a:stretch>
        </p:blipFill>
        <p:spPr bwMode="auto">
          <a:xfrm>
            <a:off x="1428750" y="571500"/>
            <a:ext cx="1728788" cy="649288"/>
          </a:xfrm>
          <a:prstGeom prst="rect">
            <a:avLst/>
          </a:prstGeom>
          <a:noFill/>
          <a:ln w="9525">
            <a:noFill/>
            <a:miter lim="800000"/>
            <a:headEnd/>
            <a:tailEnd/>
          </a:ln>
        </p:spPr>
      </p:pic>
      <p:sp>
        <p:nvSpPr>
          <p:cNvPr id="28677" name="Text Box 5"/>
          <p:cNvSpPr txBox="1">
            <a:spLocks noChangeArrowheads="1"/>
          </p:cNvSpPr>
          <p:nvPr/>
        </p:nvSpPr>
        <p:spPr bwMode="auto">
          <a:xfrm>
            <a:off x="1000125" y="1714500"/>
            <a:ext cx="7561263"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sp>
        <p:nvSpPr>
          <p:cNvPr id="28679" name="Text Box 5"/>
          <p:cNvSpPr txBox="1">
            <a:spLocks noChangeArrowheads="1"/>
          </p:cNvSpPr>
          <p:nvPr/>
        </p:nvSpPr>
        <p:spPr bwMode="auto">
          <a:xfrm>
            <a:off x="1331913" y="1844675"/>
            <a:ext cx="7561262"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graphicFrame>
        <p:nvGraphicFramePr>
          <p:cNvPr id="200755" name="Group 51"/>
          <p:cNvGraphicFramePr>
            <a:graphicFrameLocks noGrp="1"/>
          </p:cNvGraphicFramePr>
          <p:nvPr/>
        </p:nvGraphicFramePr>
        <p:xfrm>
          <a:off x="571472" y="1571641"/>
          <a:ext cx="7358114" cy="4572032"/>
        </p:xfrm>
        <a:graphic>
          <a:graphicData uri="http://schemas.openxmlformats.org/drawingml/2006/table">
            <a:tbl>
              <a:tblPr/>
              <a:tblGrid>
                <a:gridCol w="1972316"/>
                <a:gridCol w="5385798"/>
              </a:tblGrid>
              <a:tr h="714380">
                <a:tc>
                  <a:txBody>
                    <a:bodyPr/>
                    <a:lstStyle/>
                    <a:p>
                      <a:pPr algn="ctr">
                        <a:lnSpc>
                          <a:spcPts val="2500"/>
                        </a:lnSpc>
                        <a:spcAft>
                          <a:spcPts val="0"/>
                        </a:spcAft>
                      </a:pPr>
                      <a:r>
                        <a:rPr lang="zh-CN" sz="2400" b="1" kern="0" dirty="0">
                          <a:solidFill>
                            <a:srgbClr val="FF0000"/>
                          </a:solidFill>
                          <a:latin typeface="黑体" panose="02010609060101010101" pitchFamily="49" charset="-122"/>
                          <a:ea typeface="黑体" panose="02010609060101010101" pitchFamily="49" charset="-122"/>
                          <a:cs typeface="宋体" panose="02010600030101010101" pitchFamily="2" charset="-122"/>
                        </a:rPr>
                        <a:t>保障</a:t>
                      </a:r>
                      <a:endParaRPr lang="zh-CN" sz="2400" b="1" kern="100" dirty="0">
                        <a:solidFill>
                          <a:srgbClr val="FF0000"/>
                        </a:solidFill>
                        <a:latin typeface="黑体" panose="02010609060101010101" pitchFamily="49" charset="-122"/>
                        <a:ea typeface="黑体" panose="02010609060101010101" pitchFamily="49" charset="-122"/>
                        <a:cs typeface="Times New Roman" panose="02020603050405020304"/>
                      </a:endParaRPr>
                    </a:p>
                    <a:p>
                      <a:pPr algn="ctr">
                        <a:lnSpc>
                          <a:spcPts val="2500"/>
                        </a:lnSpc>
                        <a:spcAft>
                          <a:spcPts val="0"/>
                        </a:spcAft>
                      </a:pPr>
                      <a:r>
                        <a:rPr lang="zh-CN" sz="2400" b="1" kern="0" dirty="0">
                          <a:solidFill>
                            <a:srgbClr val="FF0000"/>
                          </a:solidFill>
                          <a:latin typeface="黑体" panose="02010609060101010101" pitchFamily="49" charset="-122"/>
                          <a:ea typeface="黑体" panose="02010609060101010101" pitchFamily="49" charset="-122"/>
                          <a:cs typeface="宋体" panose="02010600030101010101" pitchFamily="2" charset="-122"/>
                        </a:rPr>
                        <a:t>项目</a:t>
                      </a:r>
                      <a:endParaRPr lang="zh-CN" sz="2400" b="1" kern="100" dirty="0">
                        <a:solidFill>
                          <a:srgbClr val="FF0000"/>
                        </a:solidFill>
                        <a:latin typeface="黑体" panose="02010609060101010101" pitchFamily="49" charset="-122"/>
                        <a:ea typeface="黑体" panose="02010609060101010101" pitchFamily="49" charset="-122"/>
                        <a:cs typeface="Times New Roman" panose="02020603050405020304"/>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rPr>
                        <a:t>补助标准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52">
                <a:tc>
                  <a:txBody>
                    <a:bodyPr/>
                    <a:lstStyle/>
                    <a:p>
                      <a:pPr algn="ctr">
                        <a:lnSpc>
                          <a:spcPts val="4500"/>
                        </a:lnSpc>
                        <a:spcAft>
                          <a:spcPts val="0"/>
                        </a:spcAft>
                      </a:pPr>
                      <a:r>
                        <a:rPr lang="zh-CN" sz="2800" b="1" kern="0" dirty="0">
                          <a:solidFill>
                            <a:srgbClr val="7030A0"/>
                          </a:solidFill>
                          <a:latin typeface="黑体" panose="02010609060101010101" pitchFamily="49" charset="-122"/>
                          <a:ea typeface="黑体" panose="02010609060101010101" pitchFamily="49" charset="-122"/>
                          <a:cs typeface="宋体" panose="02010600030101010101" pitchFamily="2" charset="-122"/>
                        </a:rPr>
                        <a:t>重大</a:t>
                      </a:r>
                      <a:endParaRPr lang="zh-CN" sz="2800" b="1" kern="100" dirty="0">
                        <a:solidFill>
                          <a:srgbClr val="7030A0"/>
                        </a:solidFill>
                        <a:latin typeface="黑体" panose="02010609060101010101" pitchFamily="49" charset="-122"/>
                        <a:ea typeface="黑体" panose="02010609060101010101" pitchFamily="49" charset="-122"/>
                        <a:cs typeface="Times New Roman" panose="02020603050405020304"/>
                      </a:endParaRPr>
                    </a:p>
                    <a:p>
                      <a:pPr algn="ctr">
                        <a:lnSpc>
                          <a:spcPts val="4500"/>
                        </a:lnSpc>
                        <a:spcAft>
                          <a:spcPts val="0"/>
                        </a:spcAft>
                      </a:pPr>
                      <a:r>
                        <a:rPr lang="zh-CN" sz="2800" b="1" kern="0" dirty="0">
                          <a:solidFill>
                            <a:srgbClr val="7030A0"/>
                          </a:solidFill>
                          <a:latin typeface="黑体" panose="02010609060101010101" pitchFamily="49" charset="-122"/>
                          <a:ea typeface="黑体" panose="02010609060101010101" pitchFamily="49" charset="-122"/>
                          <a:cs typeface="宋体" panose="02010600030101010101" pitchFamily="2" charset="-122"/>
                        </a:rPr>
                        <a:t>疾病</a:t>
                      </a:r>
                      <a:endParaRPr lang="zh-CN" sz="2800" b="1" kern="100" dirty="0">
                        <a:solidFill>
                          <a:srgbClr val="7030A0"/>
                        </a:solidFill>
                        <a:latin typeface="黑体" panose="02010609060101010101" pitchFamily="49" charset="-122"/>
                        <a:ea typeface="黑体" panose="02010609060101010101" pitchFamily="49" charset="-122"/>
                        <a:cs typeface="Times New Roman" panose="02020603050405020304"/>
                      </a:endParaRPr>
                    </a:p>
                    <a:p>
                      <a:pPr algn="ctr">
                        <a:lnSpc>
                          <a:spcPts val="4500"/>
                        </a:lnSpc>
                        <a:spcAft>
                          <a:spcPts val="0"/>
                        </a:spcAft>
                      </a:pPr>
                      <a:r>
                        <a:rPr lang="zh-CN" sz="2800" b="1" kern="0" dirty="0">
                          <a:solidFill>
                            <a:srgbClr val="7030A0"/>
                          </a:solidFill>
                          <a:latin typeface="黑体" panose="02010609060101010101" pitchFamily="49" charset="-122"/>
                          <a:ea typeface="黑体" panose="02010609060101010101" pitchFamily="49" charset="-122"/>
                          <a:cs typeface="宋体" panose="02010600030101010101" pitchFamily="2" charset="-122"/>
                        </a:rPr>
                        <a:t>补助</a:t>
                      </a:r>
                      <a:endParaRPr lang="zh-CN" sz="2800" b="1" kern="100" dirty="0">
                        <a:solidFill>
                          <a:srgbClr val="7030A0"/>
                        </a:solidFill>
                        <a:latin typeface="黑体" panose="02010609060101010101" pitchFamily="49" charset="-122"/>
                        <a:ea typeface="黑体" panose="02010609060101010101" pitchFamily="49" charset="-122"/>
                        <a:cs typeface="Times New Roman" panose="02020603050405020304"/>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ts val="4500"/>
                        </a:lnSpc>
                        <a:spcAft>
                          <a:spcPts val="0"/>
                        </a:spcAft>
                      </a:pPr>
                      <a:r>
                        <a:rPr lang="zh-CN" altLang="en-US" sz="2800" b="1" kern="1200" dirty="0" smtClean="0">
                          <a:solidFill>
                            <a:srgbClr val="7030A0"/>
                          </a:solidFill>
                          <a:latin typeface="黑体" panose="02010609060101010101" pitchFamily="49" charset="-122"/>
                          <a:ea typeface="黑体" panose="02010609060101010101" pitchFamily="49" charset="-122"/>
                          <a:cs typeface="+mn-cs"/>
                        </a:rPr>
                        <a:t>首次确诊罹患规定的</a:t>
                      </a:r>
                      <a:r>
                        <a:rPr lang="en-US" sz="2800" b="1" kern="1200" dirty="0" smtClean="0">
                          <a:solidFill>
                            <a:srgbClr val="C00000"/>
                          </a:solidFill>
                          <a:latin typeface="黑体" panose="02010609060101010101" pitchFamily="49" charset="-122"/>
                          <a:ea typeface="黑体" panose="02010609060101010101" pitchFamily="49" charset="-122"/>
                          <a:cs typeface="+mn-cs"/>
                        </a:rPr>
                        <a:t>30</a:t>
                      </a:r>
                      <a:r>
                        <a:rPr lang="zh-CN" altLang="en-US" sz="2800" b="1" kern="1200" dirty="0" smtClean="0">
                          <a:solidFill>
                            <a:srgbClr val="7030A0"/>
                          </a:solidFill>
                          <a:latin typeface="黑体" panose="02010609060101010101" pitchFamily="49" charset="-122"/>
                          <a:ea typeface="黑体" panose="02010609060101010101" pitchFamily="49" charset="-122"/>
                          <a:cs typeface="+mn-cs"/>
                        </a:rPr>
                        <a:t>种重大疾病且住院治疗的，一次性补助</a:t>
                      </a:r>
                      <a:r>
                        <a:rPr lang="en-US" sz="2800" b="1" kern="1200" dirty="0" smtClean="0">
                          <a:solidFill>
                            <a:srgbClr val="C00000"/>
                          </a:solidFill>
                          <a:latin typeface="黑体" panose="02010609060101010101" pitchFamily="49" charset="-122"/>
                          <a:ea typeface="黑体" panose="02010609060101010101" pitchFamily="49" charset="-122"/>
                          <a:cs typeface="+mn-cs"/>
                        </a:rPr>
                        <a:t>25000</a:t>
                      </a:r>
                      <a:r>
                        <a:rPr lang="zh-CN" altLang="en-US" sz="2800" b="1" kern="1200" dirty="0" smtClean="0">
                          <a:solidFill>
                            <a:srgbClr val="7030A0"/>
                          </a:solidFill>
                          <a:latin typeface="黑体" panose="02010609060101010101" pitchFamily="49" charset="-122"/>
                          <a:ea typeface="黑体" panose="02010609060101010101" pitchFamily="49" charset="-122"/>
                          <a:cs typeface="+mn-cs"/>
                        </a:rPr>
                        <a:t>元，但未发现颈部淋巴结以外转移的</a:t>
                      </a:r>
                      <a:r>
                        <a:rPr lang="zh-CN" altLang="en-US" sz="2800" b="1" kern="1200" dirty="0" smtClean="0">
                          <a:solidFill>
                            <a:srgbClr val="C00000"/>
                          </a:solidFill>
                          <a:latin typeface="黑体" panose="02010609060101010101" pitchFamily="49" charset="-122"/>
                          <a:ea typeface="黑体" panose="02010609060101010101" pitchFamily="49" charset="-122"/>
                          <a:cs typeface="+mn-cs"/>
                        </a:rPr>
                        <a:t>甲状腺癌</a:t>
                      </a:r>
                      <a:r>
                        <a:rPr lang="zh-CN" altLang="en-US" sz="2800" b="1" kern="1200" dirty="0" smtClean="0">
                          <a:solidFill>
                            <a:srgbClr val="7030A0"/>
                          </a:solidFill>
                          <a:latin typeface="黑体" panose="02010609060101010101" pitchFamily="49" charset="-122"/>
                          <a:ea typeface="黑体" panose="02010609060101010101" pitchFamily="49" charset="-122"/>
                          <a:cs typeface="+mn-cs"/>
                        </a:rPr>
                        <a:t>，并实施手术治疗的，一次补助</a:t>
                      </a:r>
                      <a:r>
                        <a:rPr lang="en-US" sz="2800" b="1" kern="1200" dirty="0" smtClean="0">
                          <a:solidFill>
                            <a:srgbClr val="C00000"/>
                          </a:solidFill>
                          <a:latin typeface="黑体" panose="02010609060101010101" pitchFamily="49" charset="-122"/>
                          <a:ea typeface="黑体" panose="02010609060101010101" pitchFamily="49" charset="-122"/>
                          <a:cs typeface="+mn-cs"/>
                        </a:rPr>
                        <a:t>15000</a:t>
                      </a:r>
                      <a:r>
                        <a:rPr lang="zh-CN" altLang="en-US" sz="2800" b="1" kern="1200" dirty="0" smtClean="0">
                          <a:solidFill>
                            <a:srgbClr val="7030A0"/>
                          </a:solidFill>
                          <a:latin typeface="黑体" panose="02010609060101010101" pitchFamily="49" charset="-122"/>
                          <a:ea typeface="黑体" panose="02010609060101010101" pitchFamily="49" charset="-122"/>
                          <a:cs typeface="+mn-cs"/>
                        </a:rPr>
                        <a:t>元。</a:t>
                      </a:r>
                      <a:endParaRPr kumimoji="0" lang="zh-CN" altLang="en-US" sz="2800" b="1" i="0" u="none" strike="noStrike" cap="none" normalizeH="0" baseline="0" dirty="0" smtClean="0">
                        <a:ln>
                          <a:noFill/>
                        </a:ln>
                        <a:solidFill>
                          <a:srgbClr val="7030A0"/>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0723"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0724" name="Picture 4" descr="zdname"/>
          <p:cNvPicPr>
            <a:picLocks noChangeAspect="1" noChangeArrowheads="1"/>
          </p:cNvPicPr>
          <p:nvPr/>
        </p:nvPicPr>
        <p:blipFill>
          <a:blip r:embed="rId3" cstate="print"/>
          <a:srcRect/>
          <a:stretch>
            <a:fillRect/>
          </a:stretch>
        </p:blipFill>
        <p:spPr bwMode="auto">
          <a:xfrm>
            <a:off x="1428750" y="571500"/>
            <a:ext cx="1728788" cy="649288"/>
          </a:xfrm>
          <a:prstGeom prst="rect">
            <a:avLst/>
          </a:prstGeom>
          <a:noFill/>
          <a:ln w="9525">
            <a:noFill/>
            <a:miter lim="800000"/>
            <a:headEnd/>
            <a:tailEnd/>
          </a:ln>
        </p:spPr>
      </p:pic>
      <p:sp>
        <p:nvSpPr>
          <p:cNvPr id="30725" name="Text Box 5"/>
          <p:cNvSpPr txBox="1">
            <a:spLocks noChangeArrowheads="1"/>
          </p:cNvSpPr>
          <p:nvPr/>
        </p:nvSpPr>
        <p:spPr bwMode="auto">
          <a:xfrm>
            <a:off x="1000125" y="1714500"/>
            <a:ext cx="7561263"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sp>
        <p:nvSpPr>
          <p:cNvPr id="30726" name="Text Box 5"/>
          <p:cNvSpPr txBox="1">
            <a:spLocks noChangeArrowheads="1"/>
          </p:cNvSpPr>
          <p:nvPr/>
        </p:nvSpPr>
        <p:spPr bwMode="auto">
          <a:xfrm>
            <a:off x="357188" y="1357313"/>
            <a:ext cx="8642350" cy="1466850"/>
          </a:xfrm>
          <a:prstGeom prst="rect">
            <a:avLst/>
          </a:prstGeom>
          <a:noFill/>
          <a:ln w="9525">
            <a:noFill/>
            <a:miter lim="800000"/>
          </a:ln>
        </p:spPr>
        <p:txBody>
          <a:bodyPr>
            <a:spAutoFit/>
          </a:bodyPr>
          <a:lstStyle/>
          <a:p>
            <a:pPr>
              <a:lnSpc>
                <a:spcPct val="160000"/>
              </a:lnSpc>
            </a:pPr>
            <a:r>
              <a:rPr lang="zh-CN" altLang="en-US" sz="2800" dirty="0">
                <a:solidFill>
                  <a:srgbClr val="92D050"/>
                </a:solidFill>
                <a:latin typeface="黑体" panose="02010609060101010101" pitchFamily="49" charset="-122"/>
                <a:ea typeface="黑体" panose="02010609060101010101" pitchFamily="49" charset="-122"/>
              </a:rPr>
              <a:t>   </a:t>
            </a:r>
            <a:endParaRPr lang="zh-CN" altLang="en-US" sz="2800" dirty="0">
              <a:solidFill>
                <a:srgbClr val="92D050"/>
              </a:solidFill>
              <a:ea typeface="黑体" panose="02010609060101010101" pitchFamily="49" charset="-122"/>
            </a:endParaRPr>
          </a:p>
          <a:p>
            <a:pPr algn="ctr">
              <a:lnSpc>
                <a:spcPct val="160000"/>
              </a:lnSpc>
            </a:pPr>
            <a:endParaRPr lang="zh-CN" altLang="en-US" sz="3200" dirty="0">
              <a:solidFill>
                <a:srgbClr val="FF3300"/>
              </a:solidFill>
              <a:ea typeface="黑体" panose="02010609060101010101" pitchFamily="49" charset="-122"/>
            </a:endParaRPr>
          </a:p>
        </p:txBody>
      </p:sp>
      <p:sp>
        <p:nvSpPr>
          <p:cNvPr id="30727" name="Text Box 5"/>
          <p:cNvSpPr txBox="1">
            <a:spLocks noChangeArrowheads="1"/>
          </p:cNvSpPr>
          <p:nvPr/>
        </p:nvSpPr>
        <p:spPr bwMode="auto">
          <a:xfrm>
            <a:off x="1331913" y="1844675"/>
            <a:ext cx="7561262"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graphicFrame>
        <p:nvGraphicFramePr>
          <p:cNvPr id="200755" name="Group 51"/>
          <p:cNvGraphicFramePr>
            <a:graphicFrameLocks noGrp="1"/>
          </p:cNvGraphicFramePr>
          <p:nvPr/>
        </p:nvGraphicFramePr>
        <p:xfrm>
          <a:off x="571500" y="2286000"/>
          <a:ext cx="7715276" cy="4260220"/>
        </p:xfrm>
        <a:graphic>
          <a:graphicData uri="http://schemas.openxmlformats.org/drawingml/2006/table">
            <a:tbl>
              <a:tblPr/>
              <a:tblGrid>
                <a:gridCol w="1977583"/>
                <a:gridCol w="5737693"/>
              </a:tblGrid>
              <a:tr h="714380">
                <a:tc>
                  <a:txBody>
                    <a:bodyPr/>
                    <a:lstStyle/>
                    <a:p>
                      <a:pPr algn="ctr">
                        <a:lnSpc>
                          <a:spcPts val="2500"/>
                        </a:lnSpc>
                        <a:spcAft>
                          <a:spcPts val="0"/>
                        </a:spcAft>
                      </a:pPr>
                      <a:r>
                        <a:rPr lang="zh-CN" sz="2400" b="1" kern="0" dirty="0">
                          <a:solidFill>
                            <a:srgbClr val="FF0000"/>
                          </a:solidFill>
                          <a:latin typeface="黑体" panose="02010609060101010101" pitchFamily="49" charset="-122"/>
                          <a:ea typeface="黑体" panose="02010609060101010101" pitchFamily="49" charset="-122"/>
                          <a:cs typeface="宋体" panose="02010600030101010101" pitchFamily="2" charset="-122"/>
                        </a:rPr>
                        <a:t>保障</a:t>
                      </a:r>
                      <a:endParaRPr lang="zh-CN" sz="2400" b="1" kern="100" dirty="0">
                        <a:solidFill>
                          <a:srgbClr val="FF0000"/>
                        </a:solidFill>
                        <a:latin typeface="黑体" panose="02010609060101010101" pitchFamily="49" charset="-122"/>
                        <a:ea typeface="黑体" panose="02010609060101010101" pitchFamily="49" charset="-122"/>
                        <a:cs typeface="Times New Roman" panose="02020603050405020304"/>
                      </a:endParaRPr>
                    </a:p>
                    <a:p>
                      <a:pPr algn="ctr">
                        <a:lnSpc>
                          <a:spcPts val="2500"/>
                        </a:lnSpc>
                        <a:spcAft>
                          <a:spcPts val="0"/>
                        </a:spcAft>
                      </a:pPr>
                      <a:r>
                        <a:rPr lang="zh-CN" sz="2400" b="1" kern="0" dirty="0">
                          <a:solidFill>
                            <a:srgbClr val="FF0000"/>
                          </a:solidFill>
                          <a:latin typeface="黑体" panose="02010609060101010101" pitchFamily="49" charset="-122"/>
                          <a:ea typeface="黑体" panose="02010609060101010101" pitchFamily="49" charset="-122"/>
                          <a:cs typeface="宋体" panose="02010600030101010101" pitchFamily="2" charset="-122"/>
                        </a:rPr>
                        <a:t>项目</a:t>
                      </a:r>
                      <a:endParaRPr lang="zh-CN" sz="2400" b="1" kern="100" dirty="0">
                        <a:solidFill>
                          <a:srgbClr val="FF0000"/>
                        </a:solidFill>
                        <a:latin typeface="黑体" panose="02010609060101010101" pitchFamily="49" charset="-122"/>
                        <a:ea typeface="黑体" panose="02010609060101010101" pitchFamily="49" charset="-122"/>
                        <a:cs typeface="Times New Roman" panose="02020603050405020304"/>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rPr>
                        <a:t>补助标准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ctr">
                        <a:lnSpc>
                          <a:spcPts val="3400"/>
                        </a:lnSpc>
                        <a:spcAft>
                          <a:spcPts val="0"/>
                        </a:spcAft>
                      </a:pPr>
                      <a:r>
                        <a:rPr lang="zh-CN" sz="2700" kern="0" dirty="0">
                          <a:solidFill>
                            <a:srgbClr val="7030A0"/>
                          </a:solidFill>
                          <a:latin typeface="黑体" panose="02010609060101010101" pitchFamily="49" charset="-122"/>
                          <a:ea typeface="黑体" panose="02010609060101010101" pitchFamily="49" charset="-122"/>
                          <a:cs typeface="宋体" panose="02010600030101010101" pitchFamily="2" charset="-122"/>
                        </a:rPr>
                        <a:t>大额</a:t>
                      </a:r>
                      <a:endParaRPr lang="zh-CN" sz="2700" kern="100" dirty="0">
                        <a:solidFill>
                          <a:srgbClr val="7030A0"/>
                        </a:solidFill>
                        <a:latin typeface="黑体" panose="02010609060101010101" pitchFamily="49" charset="-122"/>
                        <a:ea typeface="黑体" panose="02010609060101010101" pitchFamily="49" charset="-122"/>
                        <a:cs typeface="Times New Roman" panose="02020603050405020304"/>
                      </a:endParaRPr>
                    </a:p>
                    <a:p>
                      <a:pPr algn="ctr">
                        <a:lnSpc>
                          <a:spcPts val="3400"/>
                        </a:lnSpc>
                        <a:spcAft>
                          <a:spcPts val="0"/>
                        </a:spcAft>
                      </a:pPr>
                      <a:r>
                        <a:rPr lang="zh-CN" sz="2700" kern="0" dirty="0">
                          <a:solidFill>
                            <a:srgbClr val="7030A0"/>
                          </a:solidFill>
                          <a:latin typeface="黑体" panose="02010609060101010101" pitchFamily="49" charset="-122"/>
                          <a:ea typeface="黑体" panose="02010609060101010101" pitchFamily="49" charset="-122"/>
                          <a:cs typeface="宋体" panose="02010600030101010101" pitchFamily="2" charset="-122"/>
                        </a:rPr>
                        <a:t>医疗</a:t>
                      </a:r>
                      <a:endParaRPr lang="zh-CN" sz="2700" kern="100" dirty="0">
                        <a:solidFill>
                          <a:srgbClr val="7030A0"/>
                        </a:solidFill>
                        <a:latin typeface="黑体" panose="02010609060101010101" pitchFamily="49" charset="-122"/>
                        <a:ea typeface="黑体" panose="02010609060101010101" pitchFamily="49" charset="-122"/>
                        <a:cs typeface="Times New Roman" panose="02020603050405020304"/>
                      </a:endParaRPr>
                    </a:p>
                    <a:p>
                      <a:pPr algn="ctr">
                        <a:lnSpc>
                          <a:spcPts val="3400"/>
                        </a:lnSpc>
                        <a:spcAft>
                          <a:spcPts val="0"/>
                        </a:spcAft>
                      </a:pPr>
                      <a:r>
                        <a:rPr lang="zh-CN" sz="2700" kern="0" dirty="0">
                          <a:solidFill>
                            <a:srgbClr val="7030A0"/>
                          </a:solidFill>
                          <a:latin typeface="黑体" panose="02010609060101010101" pitchFamily="49" charset="-122"/>
                          <a:ea typeface="黑体" panose="02010609060101010101" pitchFamily="49" charset="-122"/>
                          <a:cs typeface="宋体" panose="02010600030101010101" pitchFamily="2" charset="-122"/>
                        </a:rPr>
                        <a:t>费用</a:t>
                      </a:r>
                      <a:endParaRPr lang="zh-CN" sz="2700" kern="100" dirty="0">
                        <a:solidFill>
                          <a:srgbClr val="7030A0"/>
                        </a:solidFill>
                        <a:latin typeface="黑体" panose="02010609060101010101" pitchFamily="49" charset="-122"/>
                        <a:ea typeface="黑体" panose="02010609060101010101" pitchFamily="49" charset="-122"/>
                        <a:cs typeface="Times New Roman" panose="02020603050405020304"/>
                      </a:endParaRPr>
                    </a:p>
                    <a:p>
                      <a:pPr algn="ctr">
                        <a:lnSpc>
                          <a:spcPts val="3400"/>
                        </a:lnSpc>
                        <a:spcAft>
                          <a:spcPts val="0"/>
                        </a:spcAft>
                      </a:pPr>
                      <a:r>
                        <a:rPr lang="zh-CN" sz="2700" kern="0" dirty="0">
                          <a:solidFill>
                            <a:srgbClr val="7030A0"/>
                          </a:solidFill>
                          <a:latin typeface="黑体" panose="02010609060101010101" pitchFamily="49" charset="-122"/>
                          <a:ea typeface="黑体" panose="02010609060101010101" pitchFamily="49" charset="-122"/>
                          <a:cs typeface="宋体" panose="02010600030101010101" pitchFamily="2" charset="-122"/>
                        </a:rPr>
                        <a:t>补助</a:t>
                      </a:r>
                      <a:endParaRPr lang="zh-CN" sz="2700" kern="100" dirty="0">
                        <a:solidFill>
                          <a:srgbClr val="7030A0"/>
                        </a:solidFill>
                        <a:latin typeface="黑体" panose="02010609060101010101" pitchFamily="49" charset="-122"/>
                        <a:ea typeface="黑体" panose="02010609060101010101" pitchFamily="49" charset="-122"/>
                        <a:cs typeface="Times New Roman" panose="02020603050405020304"/>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ts val="3400"/>
                        </a:lnSpc>
                        <a:spcAft>
                          <a:spcPts val="0"/>
                        </a:spcAft>
                      </a:pPr>
                      <a:r>
                        <a:rPr lang="zh-CN" altLang="en-US" sz="2400" kern="1200" dirty="0" smtClean="0">
                          <a:solidFill>
                            <a:srgbClr val="7030A0"/>
                          </a:solidFill>
                          <a:latin typeface="黑体" panose="02010609060101010101" pitchFamily="49" charset="-122"/>
                          <a:ea typeface="黑体" panose="02010609060101010101" pitchFamily="49" charset="-122"/>
                          <a:cs typeface="+mn-cs"/>
                        </a:rPr>
                        <a:t>住院和规定病种门诊，按规定由个人支付的自理、自付（负）费用和使用浙江省大病保险特殊用药费用的累计总额（多次住院可累计）在</a:t>
                      </a:r>
                      <a:r>
                        <a:rPr lang="en-US" sz="2400" kern="1200" dirty="0" smtClean="0">
                          <a:solidFill>
                            <a:srgbClr val="7030A0"/>
                          </a:solidFill>
                          <a:latin typeface="黑体" panose="02010609060101010101" pitchFamily="49" charset="-122"/>
                          <a:ea typeface="黑体" panose="02010609060101010101" pitchFamily="49" charset="-122"/>
                          <a:cs typeface="+mn-cs"/>
                        </a:rPr>
                        <a:t>5000.01--30000</a:t>
                      </a:r>
                      <a:r>
                        <a:rPr lang="zh-CN" altLang="en-US" sz="2400" kern="1200" dirty="0" smtClean="0">
                          <a:solidFill>
                            <a:srgbClr val="7030A0"/>
                          </a:solidFill>
                          <a:latin typeface="黑体" panose="02010609060101010101" pitchFamily="49" charset="-122"/>
                          <a:ea typeface="黑体" panose="02010609060101010101" pitchFamily="49" charset="-122"/>
                          <a:cs typeface="+mn-cs"/>
                        </a:rPr>
                        <a:t>元之间的，</a:t>
                      </a:r>
                      <a:r>
                        <a:rPr lang="en-US" sz="2400" kern="1200" dirty="0" smtClean="0">
                          <a:solidFill>
                            <a:srgbClr val="7030A0"/>
                          </a:solidFill>
                          <a:latin typeface="黑体" panose="02010609060101010101" pitchFamily="49" charset="-122"/>
                          <a:ea typeface="黑体" panose="02010609060101010101" pitchFamily="49" charset="-122"/>
                          <a:cs typeface="+mn-cs"/>
                        </a:rPr>
                        <a:t> 5000.01--10000</a:t>
                      </a:r>
                      <a:r>
                        <a:rPr lang="zh-CN" altLang="en-US" sz="2400" kern="1200" dirty="0" smtClean="0">
                          <a:solidFill>
                            <a:srgbClr val="7030A0"/>
                          </a:solidFill>
                          <a:latin typeface="黑体" panose="02010609060101010101" pitchFamily="49" charset="-122"/>
                          <a:ea typeface="黑体" panose="02010609060101010101" pitchFamily="49" charset="-122"/>
                          <a:cs typeface="+mn-cs"/>
                        </a:rPr>
                        <a:t>元部分，按</a:t>
                      </a:r>
                      <a:r>
                        <a:rPr lang="en-US" sz="2400" kern="1200" dirty="0" smtClean="0">
                          <a:solidFill>
                            <a:srgbClr val="C00000"/>
                          </a:solidFill>
                          <a:latin typeface="黑体" panose="02010609060101010101" pitchFamily="49" charset="-122"/>
                          <a:ea typeface="黑体" panose="02010609060101010101" pitchFamily="49" charset="-122"/>
                          <a:cs typeface="+mn-cs"/>
                        </a:rPr>
                        <a:t>40%</a:t>
                      </a:r>
                      <a:r>
                        <a:rPr lang="zh-CN" altLang="en-US" sz="2400" kern="1200" dirty="0" smtClean="0">
                          <a:solidFill>
                            <a:srgbClr val="7030A0"/>
                          </a:solidFill>
                          <a:latin typeface="黑体" panose="02010609060101010101" pitchFamily="49" charset="-122"/>
                          <a:ea typeface="黑体" panose="02010609060101010101" pitchFamily="49" charset="-122"/>
                          <a:cs typeface="+mn-cs"/>
                        </a:rPr>
                        <a:t>补助；</a:t>
                      </a:r>
                      <a:r>
                        <a:rPr lang="en-US" sz="2400" kern="1200" dirty="0" smtClean="0">
                          <a:solidFill>
                            <a:srgbClr val="7030A0"/>
                          </a:solidFill>
                          <a:latin typeface="黑体" panose="02010609060101010101" pitchFamily="49" charset="-122"/>
                          <a:ea typeface="黑体" panose="02010609060101010101" pitchFamily="49" charset="-122"/>
                          <a:cs typeface="+mn-cs"/>
                        </a:rPr>
                        <a:t>10000.01—20000</a:t>
                      </a:r>
                      <a:r>
                        <a:rPr lang="zh-CN" altLang="en-US" sz="2400" kern="1200" dirty="0" smtClean="0">
                          <a:solidFill>
                            <a:srgbClr val="7030A0"/>
                          </a:solidFill>
                          <a:latin typeface="黑体" panose="02010609060101010101" pitchFamily="49" charset="-122"/>
                          <a:ea typeface="黑体" panose="02010609060101010101" pitchFamily="49" charset="-122"/>
                          <a:cs typeface="+mn-cs"/>
                        </a:rPr>
                        <a:t>元部分，按</a:t>
                      </a:r>
                      <a:r>
                        <a:rPr lang="en-US" sz="2400" kern="1200" dirty="0" smtClean="0">
                          <a:solidFill>
                            <a:srgbClr val="C00000"/>
                          </a:solidFill>
                          <a:latin typeface="黑体" panose="02010609060101010101" pitchFamily="49" charset="-122"/>
                          <a:ea typeface="黑体" panose="02010609060101010101" pitchFamily="49" charset="-122"/>
                          <a:cs typeface="+mn-cs"/>
                        </a:rPr>
                        <a:t>50%</a:t>
                      </a:r>
                      <a:r>
                        <a:rPr lang="zh-CN" altLang="en-US" sz="2400" kern="1200" dirty="0" smtClean="0">
                          <a:solidFill>
                            <a:srgbClr val="7030A0"/>
                          </a:solidFill>
                          <a:latin typeface="黑体" panose="02010609060101010101" pitchFamily="49" charset="-122"/>
                          <a:ea typeface="黑体" panose="02010609060101010101" pitchFamily="49" charset="-122"/>
                          <a:cs typeface="+mn-cs"/>
                        </a:rPr>
                        <a:t>补助，</a:t>
                      </a:r>
                      <a:r>
                        <a:rPr lang="en-US" sz="2400" kern="1200" dirty="0" smtClean="0">
                          <a:solidFill>
                            <a:srgbClr val="7030A0"/>
                          </a:solidFill>
                          <a:latin typeface="黑体" panose="02010609060101010101" pitchFamily="49" charset="-122"/>
                          <a:ea typeface="黑体" panose="02010609060101010101" pitchFamily="49" charset="-122"/>
                          <a:cs typeface="+mn-cs"/>
                        </a:rPr>
                        <a:t>20000.01—30000</a:t>
                      </a:r>
                      <a:r>
                        <a:rPr lang="zh-CN" altLang="en-US" sz="2400" kern="1200" dirty="0" smtClean="0">
                          <a:solidFill>
                            <a:srgbClr val="7030A0"/>
                          </a:solidFill>
                          <a:latin typeface="黑体" panose="02010609060101010101" pitchFamily="49" charset="-122"/>
                          <a:ea typeface="黑体" panose="02010609060101010101" pitchFamily="49" charset="-122"/>
                          <a:cs typeface="+mn-cs"/>
                        </a:rPr>
                        <a:t>元部分，按</a:t>
                      </a:r>
                      <a:r>
                        <a:rPr lang="en-US" sz="2400" kern="1200" dirty="0" smtClean="0">
                          <a:solidFill>
                            <a:srgbClr val="C00000"/>
                          </a:solidFill>
                          <a:latin typeface="黑体" panose="02010609060101010101" pitchFamily="49" charset="-122"/>
                          <a:ea typeface="黑体" panose="02010609060101010101" pitchFamily="49" charset="-122"/>
                          <a:cs typeface="+mn-cs"/>
                        </a:rPr>
                        <a:t>60%</a:t>
                      </a:r>
                      <a:r>
                        <a:rPr lang="zh-CN" altLang="en-US" sz="2400" kern="1200" dirty="0" smtClean="0">
                          <a:solidFill>
                            <a:srgbClr val="7030A0"/>
                          </a:solidFill>
                          <a:latin typeface="黑体" panose="02010609060101010101" pitchFamily="49" charset="-122"/>
                          <a:ea typeface="黑体" panose="02010609060101010101" pitchFamily="49" charset="-122"/>
                          <a:cs typeface="+mn-cs"/>
                        </a:rPr>
                        <a:t>补助，累计最高补助</a:t>
                      </a:r>
                      <a:r>
                        <a:rPr lang="en-US" sz="2400" kern="1200" dirty="0" smtClean="0">
                          <a:solidFill>
                            <a:srgbClr val="C00000"/>
                          </a:solidFill>
                          <a:latin typeface="黑体" panose="02010609060101010101" pitchFamily="49" charset="-122"/>
                          <a:ea typeface="黑体" panose="02010609060101010101" pitchFamily="49" charset="-122"/>
                          <a:cs typeface="+mn-cs"/>
                        </a:rPr>
                        <a:t>10000</a:t>
                      </a:r>
                      <a:r>
                        <a:rPr lang="zh-CN" altLang="en-US" sz="2400" kern="1200" dirty="0" smtClean="0">
                          <a:solidFill>
                            <a:srgbClr val="7030A0"/>
                          </a:solidFill>
                          <a:latin typeface="黑体" panose="02010609060101010101" pitchFamily="49" charset="-122"/>
                          <a:ea typeface="黑体" panose="02010609060101010101" pitchFamily="49" charset="-122"/>
                          <a:cs typeface="+mn-cs"/>
                        </a:rPr>
                        <a:t>元。</a:t>
                      </a:r>
                      <a:endParaRPr kumimoji="0" lang="zh-CN" altLang="en-US" sz="2400" b="1" i="0" u="none" strike="noStrike" cap="none" normalizeH="0" baseline="0" dirty="0" smtClean="0">
                        <a:ln>
                          <a:noFill/>
                        </a:ln>
                        <a:solidFill>
                          <a:srgbClr val="7030A0"/>
                        </a:solidFill>
                        <a:effectLst/>
                        <a:latin typeface="黑体" panose="02010609060101010101" pitchFamily="49" charset="-122"/>
                        <a:ea typeface="黑体" panose="02010609060101010101"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1747"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1748"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31749" name="Text Box 5"/>
          <p:cNvSpPr txBox="1">
            <a:spLocks noChangeArrowheads="1"/>
          </p:cNvSpPr>
          <p:nvPr/>
        </p:nvSpPr>
        <p:spPr bwMode="auto">
          <a:xfrm>
            <a:off x="214313" y="1714500"/>
            <a:ext cx="8786812" cy="584200"/>
          </a:xfrm>
          <a:prstGeom prst="rect">
            <a:avLst/>
          </a:prstGeom>
          <a:noFill/>
          <a:ln w="9525">
            <a:noFill/>
            <a:miter lim="800000"/>
          </a:ln>
        </p:spPr>
        <p:txBody>
          <a:bodyPr>
            <a:spAutoFit/>
          </a:bodyPr>
          <a:lstStyle/>
          <a:p>
            <a:pPr algn="just"/>
            <a:r>
              <a:rPr lang="zh-CN" altLang="en-US" sz="2800" b="1" dirty="0">
                <a:solidFill>
                  <a:srgbClr val="92D050"/>
                </a:solidFill>
                <a:latin typeface="黑体" panose="02010609060101010101" pitchFamily="49" charset="-122"/>
                <a:ea typeface="黑体" panose="02010609060101010101" pitchFamily="49" charset="-122"/>
              </a:rPr>
              <a:t>  </a:t>
            </a:r>
            <a:r>
              <a:rPr lang="zh-CN" altLang="en-US" sz="2800" b="1" dirty="0" smtClean="0">
                <a:solidFill>
                  <a:srgbClr val="3333CC"/>
                </a:solidFill>
                <a:latin typeface="黑体" panose="02010609060101010101" pitchFamily="49" charset="-122"/>
                <a:ea typeface="黑体" panose="02010609060101010101" pitchFamily="49" charset="-122"/>
              </a:rPr>
              <a:t>第四期</a:t>
            </a:r>
            <a:r>
              <a:rPr lang="zh-CN" altLang="en-US" sz="2800" b="1" dirty="0">
                <a:solidFill>
                  <a:srgbClr val="3333CC"/>
                </a:solidFill>
                <a:latin typeface="黑体" panose="02010609060101010101" pitchFamily="49" charset="-122"/>
                <a:ea typeface="黑体" panose="02010609060101010101" pitchFamily="49" charset="-122"/>
              </a:rPr>
              <a:t>保障待遇</a:t>
            </a:r>
            <a:r>
              <a:rPr lang="zh-CN" altLang="en-US" sz="3200" b="1" dirty="0">
                <a:solidFill>
                  <a:srgbClr val="3333CC"/>
                </a:solidFill>
                <a:latin typeface="黑体" panose="02010609060101010101" pitchFamily="49" charset="-122"/>
                <a:ea typeface="黑体" panose="02010609060101010101" pitchFamily="49" charset="-122"/>
              </a:rPr>
              <a:t>：</a:t>
            </a:r>
            <a:endParaRPr lang="zh-CN" altLang="en-US" sz="3200" b="1" dirty="0">
              <a:solidFill>
                <a:srgbClr val="3333CC"/>
              </a:solidFill>
              <a:latin typeface="宋体" panose="02010600030101010101" pitchFamily="2" charset="-122"/>
            </a:endParaRPr>
          </a:p>
        </p:txBody>
      </p:sp>
      <p:sp>
        <p:nvSpPr>
          <p:cNvPr id="31750" name="Text Box 6"/>
          <p:cNvSpPr txBox="1">
            <a:spLocks noChangeArrowheads="1"/>
          </p:cNvSpPr>
          <p:nvPr/>
        </p:nvSpPr>
        <p:spPr bwMode="auto">
          <a:xfrm>
            <a:off x="642938" y="2286000"/>
            <a:ext cx="7858125" cy="2862322"/>
          </a:xfrm>
          <a:prstGeom prst="rect">
            <a:avLst/>
          </a:prstGeom>
          <a:noFill/>
          <a:ln w="9525" algn="ctr">
            <a:noFill/>
            <a:miter lim="800000"/>
          </a:ln>
        </p:spPr>
        <p:txBody>
          <a:bodyPr>
            <a:spAutoFit/>
          </a:bodyPr>
          <a:lstStyle/>
          <a:p>
            <a:pPr>
              <a:lnSpc>
                <a:spcPct val="150000"/>
              </a:lnSpc>
            </a:pPr>
            <a:r>
              <a:rPr lang="zh-CN" altLang="en-US" sz="2800" b="1" dirty="0" smtClean="0">
                <a:solidFill>
                  <a:srgbClr val="FF0000"/>
                </a:solidFill>
                <a:latin typeface="黑体" panose="02010609060101010101" pitchFamily="49" charset="-122"/>
                <a:ea typeface="黑体" panose="02010609060101010101" pitchFamily="49" charset="-122"/>
              </a:rPr>
              <a:t>▲</a:t>
            </a:r>
            <a:r>
              <a:rPr lang="zh-CN" altLang="en-US" sz="2800" b="1" dirty="0" smtClean="0">
                <a:solidFill>
                  <a:srgbClr val="00B050"/>
                </a:solidFill>
                <a:latin typeface="黑体" panose="02010609060101010101" pitchFamily="49" charset="-122"/>
                <a:ea typeface="黑体" panose="02010609060101010101" pitchFamily="49" charset="-122"/>
              </a:rPr>
              <a:t>仅</a:t>
            </a:r>
            <a:r>
              <a:rPr lang="zh-CN" altLang="en-US" sz="3000" b="1" dirty="0" smtClean="0">
                <a:solidFill>
                  <a:srgbClr val="00B050"/>
                </a:solidFill>
                <a:latin typeface="黑体" panose="02010609060101010101" pitchFamily="49" charset="-122"/>
                <a:ea typeface="黑体" panose="02010609060101010101" pitchFamily="49" charset="-122"/>
              </a:rPr>
              <a:t>一般住院的，</a:t>
            </a:r>
            <a:r>
              <a:rPr lang="zh-CN" altLang="en-US" sz="3000" b="1" dirty="0">
                <a:solidFill>
                  <a:srgbClr val="00B050"/>
                </a:solidFill>
                <a:latin typeface="黑体" panose="02010609060101010101" pitchFamily="49" charset="-122"/>
                <a:ea typeface="黑体" panose="02010609060101010101" pitchFamily="49" charset="-122"/>
              </a:rPr>
              <a:t>最少补助</a:t>
            </a:r>
            <a:r>
              <a:rPr lang="en-US" altLang="zh-CN" sz="3000" b="1" dirty="0">
                <a:solidFill>
                  <a:srgbClr val="FF00FF"/>
                </a:solidFill>
                <a:latin typeface="黑体" panose="02010609060101010101" pitchFamily="49" charset="-122"/>
                <a:ea typeface="黑体" panose="02010609060101010101" pitchFamily="49" charset="-122"/>
              </a:rPr>
              <a:t>300</a:t>
            </a:r>
            <a:r>
              <a:rPr lang="zh-CN" altLang="en-US" sz="3000" b="1" dirty="0">
                <a:solidFill>
                  <a:srgbClr val="00B050"/>
                </a:solidFill>
                <a:latin typeface="黑体" panose="02010609060101010101" pitchFamily="49" charset="-122"/>
                <a:ea typeface="黑体" panose="02010609060101010101" pitchFamily="49" charset="-122"/>
              </a:rPr>
              <a:t>元，最高补助</a:t>
            </a:r>
            <a:r>
              <a:rPr lang="en-US" altLang="zh-CN" sz="3000" b="1" dirty="0">
                <a:solidFill>
                  <a:srgbClr val="FF00FF"/>
                </a:solidFill>
                <a:latin typeface="黑体" panose="02010609060101010101" pitchFamily="49" charset="-122"/>
                <a:ea typeface="黑体" panose="02010609060101010101" pitchFamily="49" charset="-122"/>
              </a:rPr>
              <a:t>2000</a:t>
            </a:r>
            <a:r>
              <a:rPr lang="zh-CN" altLang="en-US" sz="3000" b="1" dirty="0">
                <a:solidFill>
                  <a:srgbClr val="00B050"/>
                </a:solidFill>
                <a:latin typeface="黑体" panose="02010609060101010101" pitchFamily="49" charset="-122"/>
                <a:ea typeface="黑体" panose="02010609060101010101" pitchFamily="49" charset="-122"/>
              </a:rPr>
              <a:t>元</a:t>
            </a:r>
            <a:endParaRPr lang="en-US" altLang="zh-CN" sz="3000" b="1" dirty="0">
              <a:solidFill>
                <a:srgbClr val="00B050"/>
              </a:solidFill>
              <a:latin typeface="黑体" panose="02010609060101010101" pitchFamily="49" charset="-122"/>
              <a:ea typeface="黑体" panose="02010609060101010101" pitchFamily="49" charset="-122"/>
            </a:endParaRPr>
          </a:p>
          <a:p>
            <a:pPr>
              <a:lnSpc>
                <a:spcPct val="150000"/>
              </a:lnSpc>
            </a:pPr>
            <a:r>
              <a:rPr lang="zh-CN" altLang="en-US" sz="3000" b="1" dirty="0" smtClean="0">
                <a:solidFill>
                  <a:srgbClr val="FF0000"/>
                </a:solidFill>
                <a:latin typeface="黑体" panose="02010609060101010101" pitchFamily="49" charset="-122"/>
                <a:ea typeface="黑体" panose="02010609060101010101" pitchFamily="49" charset="-122"/>
              </a:rPr>
              <a:t>▲</a:t>
            </a:r>
            <a:r>
              <a:rPr lang="zh-CN" altLang="en-US" sz="3000" b="1" dirty="0" smtClean="0">
                <a:solidFill>
                  <a:srgbClr val="00B050"/>
                </a:solidFill>
                <a:latin typeface="黑体" panose="02010609060101010101" pitchFamily="49" charset="-122"/>
                <a:ea typeface="黑体" panose="02010609060101010101" pitchFamily="49" charset="-122"/>
              </a:rPr>
              <a:t>患重大疾病的，</a:t>
            </a:r>
            <a:r>
              <a:rPr lang="zh-CN" altLang="en-US" sz="3000" b="1" dirty="0">
                <a:solidFill>
                  <a:srgbClr val="00B050"/>
                </a:solidFill>
                <a:latin typeface="黑体" panose="02010609060101010101" pitchFamily="49" charset="-122"/>
                <a:ea typeface="黑体" panose="02010609060101010101" pitchFamily="49" charset="-122"/>
              </a:rPr>
              <a:t>同时享受重大疾病补助和一般住院补助，最高补助</a:t>
            </a:r>
            <a:r>
              <a:rPr lang="en-US" altLang="zh-CN" sz="3000" b="1" dirty="0">
                <a:solidFill>
                  <a:srgbClr val="FF00FF"/>
                </a:solidFill>
                <a:latin typeface="黑体" panose="02010609060101010101" pitchFamily="49" charset="-122"/>
                <a:ea typeface="黑体" panose="02010609060101010101" pitchFamily="49" charset="-122"/>
              </a:rPr>
              <a:t>27000</a:t>
            </a:r>
            <a:r>
              <a:rPr lang="zh-CN" altLang="en-US" sz="3000" b="1" dirty="0">
                <a:solidFill>
                  <a:srgbClr val="00B050"/>
                </a:solidFill>
                <a:latin typeface="黑体" panose="02010609060101010101" pitchFamily="49" charset="-122"/>
                <a:ea typeface="黑体" panose="02010609060101010101" pitchFamily="49" charset="-122"/>
              </a:rPr>
              <a:t>元</a:t>
            </a: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277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2772"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32773" name="Text Box 5"/>
          <p:cNvSpPr txBox="1">
            <a:spLocks noChangeArrowheads="1"/>
          </p:cNvSpPr>
          <p:nvPr/>
        </p:nvSpPr>
        <p:spPr bwMode="auto">
          <a:xfrm>
            <a:off x="214313" y="1714500"/>
            <a:ext cx="8786812" cy="584200"/>
          </a:xfrm>
          <a:prstGeom prst="rect">
            <a:avLst/>
          </a:prstGeom>
          <a:noFill/>
          <a:ln w="9525">
            <a:noFill/>
            <a:miter lim="800000"/>
          </a:ln>
        </p:spPr>
        <p:txBody>
          <a:bodyPr>
            <a:spAutoFit/>
          </a:bodyPr>
          <a:lstStyle/>
          <a:p>
            <a:pPr algn="just"/>
            <a:r>
              <a:rPr lang="zh-CN" altLang="en-US" sz="2800" b="1" dirty="0">
                <a:solidFill>
                  <a:srgbClr val="92D050"/>
                </a:solidFill>
                <a:latin typeface="黑体" panose="02010609060101010101" pitchFamily="49" charset="-122"/>
                <a:ea typeface="黑体" panose="02010609060101010101" pitchFamily="49" charset="-122"/>
              </a:rPr>
              <a:t>  </a:t>
            </a:r>
            <a:r>
              <a:rPr lang="zh-CN" altLang="en-US" sz="2800" b="1" dirty="0" smtClean="0">
                <a:solidFill>
                  <a:srgbClr val="3333CC"/>
                </a:solidFill>
                <a:latin typeface="黑体" panose="02010609060101010101" pitchFamily="49" charset="-122"/>
                <a:ea typeface="黑体" panose="02010609060101010101" pitchFamily="49" charset="-122"/>
              </a:rPr>
              <a:t>第四期</a:t>
            </a:r>
            <a:r>
              <a:rPr lang="zh-CN" altLang="en-US" sz="2800" b="1" dirty="0">
                <a:solidFill>
                  <a:srgbClr val="3333CC"/>
                </a:solidFill>
                <a:latin typeface="黑体" panose="02010609060101010101" pitchFamily="49" charset="-122"/>
                <a:ea typeface="黑体" panose="02010609060101010101" pitchFamily="49" charset="-122"/>
              </a:rPr>
              <a:t>保障待遇</a:t>
            </a:r>
            <a:r>
              <a:rPr lang="zh-CN" altLang="en-US" sz="3200" b="1" dirty="0">
                <a:solidFill>
                  <a:srgbClr val="3333CC"/>
                </a:solidFill>
                <a:latin typeface="黑体" panose="02010609060101010101" pitchFamily="49" charset="-122"/>
                <a:ea typeface="黑体" panose="02010609060101010101" pitchFamily="49" charset="-122"/>
              </a:rPr>
              <a:t>：</a:t>
            </a:r>
            <a:endParaRPr lang="zh-CN" altLang="en-US" sz="3200" b="1" dirty="0">
              <a:solidFill>
                <a:srgbClr val="3333CC"/>
              </a:solidFill>
              <a:latin typeface="宋体" panose="02010600030101010101" pitchFamily="2" charset="-122"/>
            </a:endParaRPr>
          </a:p>
        </p:txBody>
      </p:sp>
      <p:sp>
        <p:nvSpPr>
          <p:cNvPr id="32774" name="Text Box 6"/>
          <p:cNvSpPr txBox="1">
            <a:spLocks noChangeArrowheads="1"/>
          </p:cNvSpPr>
          <p:nvPr/>
        </p:nvSpPr>
        <p:spPr bwMode="auto">
          <a:xfrm>
            <a:off x="642938" y="2286000"/>
            <a:ext cx="7858125" cy="3554413"/>
          </a:xfrm>
          <a:prstGeom prst="rect">
            <a:avLst/>
          </a:prstGeom>
          <a:noFill/>
          <a:ln w="9525" algn="ctr">
            <a:noFill/>
            <a:miter lim="800000"/>
          </a:ln>
        </p:spPr>
        <p:txBody>
          <a:bodyPr>
            <a:spAutoFit/>
          </a:bodyPr>
          <a:lstStyle/>
          <a:p>
            <a:pPr>
              <a:lnSpc>
                <a:spcPct val="150000"/>
              </a:lnSpc>
            </a:pPr>
            <a:r>
              <a:rPr lang="zh-CN" altLang="en-US" sz="2800" b="1" dirty="0">
                <a:solidFill>
                  <a:srgbClr val="FF0000"/>
                </a:solidFill>
                <a:latin typeface="黑体" panose="02010609060101010101" pitchFamily="49" charset="-122"/>
                <a:ea typeface="黑体" panose="02010609060101010101" pitchFamily="49" charset="-122"/>
              </a:rPr>
              <a:t>▲</a:t>
            </a:r>
            <a:r>
              <a:rPr lang="zh-CN" altLang="en-US" sz="3000" b="1" dirty="0">
                <a:solidFill>
                  <a:srgbClr val="00B050"/>
                </a:solidFill>
                <a:latin typeface="黑体" panose="02010609060101010101" pitchFamily="49" charset="-122"/>
                <a:ea typeface="黑体" panose="02010609060101010101" pitchFamily="49" charset="-122"/>
              </a:rPr>
              <a:t>大额医疗费</a:t>
            </a:r>
            <a:r>
              <a:rPr lang="zh-CN" altLang="en-US" sz="3000" b="1" dirty="0" smtClean="0">
                <a:solidFill>
                  <a:srgbClr val="00B050"/>
                </a:solidFill>
                <a:latin typeface="黑体" panose="02010609060101010101" pitchFamily="49" charset="-122"/>
                <a:ea typeface="黑体" panose="02010609060101010101" pitchFamily="49" charset="-122"/>
              </a:rPr>
              <a:t>用的，</a:t>
            </a:r>
            <a:r>
              <a:rPr lang="zh-CN" altLang="en-US" sz="3000" b="1" dirty="0">
                <a:solidFill>
                  <a:srgbClr val="00B050"/>
                </a:solidFill>
                <a:latin typeface="黑体" panose="02010609060101010101" pitchFamily="49" charset="-122"/>
                <a:ea typeface="黑体" panose="02010609060101010101" pitchFamily="49" charset="-122"/>
              </a:rPr>
              <a:t>同时享受大额医疗费用补助和一般住院补助，累计最高可补助</a:t>
            </a:r>
            <a:r>
              <a:rPr lang="en-US" altLang="zh-CN" sz="3000" b="1" dirty="0">
                <a:solidFill>
                  <a:srgbClr val="FF00FF"/>
                </a:solidFill>
                <a:latin typeface="黑体" panose="02010609060101010101" pitchFamily="49" charset="-122"/>
                <a:ea typeface="黑体" panose="02010609060101010101" pitchFamily="49" charset="-122"/>
              </a:rPr>
              <a:t>12000</a:t>
            </a:r>
            <a:r>
              <a:rPr lang="zh-CN" altLang="en-US" sz="3000" b="1" dirty="0">
                <a:solidFill>
                  <a:srgbClr val="00B050"/>
                </a:solidFill>
                <a:latin typeface="黑体" panose="02010609060101010101" pitchFamily="49" charset="-122"/>
                <a:ea typeface="黑体" panose="02010609060101010101" pitchFamily="49" charset="-122"/>
              </a:rPr>
              <a:t>元</a:t>
            </a:r>
          </a:p>
          <a:p>
            <a:pPr>
              <a:lnSpc>
                <a:spcPct val="150000"/>
              </a:lnSpc>
            </a:pPr>
            <a:r>
              <a:rPr lang="zh-CN" altLang="en-US" sz="3000" b="1" dirty="0">
                <a:solidFill>
                  <a:srgbClr val="FF0000"/>
                </a:solidFill>
                <a:latin typeface="黑体" panose="02010609060101010101" pitchFamily="49" charset="-122"/>
                <a:ea typeface="黑体" panose="02010609060101010101" pitchFamily="49" charset="-122"/>
              </a:rPr>
              <a:t>▲</a:t>
            </a:r>
            <a:r>
              <a:rPr lang="zh-CN" altLang="en-US" sz="3000" b="1" dirty="0">
                <a:solidFill>
                  <a:srgbClr val="00B050"/>
                </a:solidFill>
                <a:latin typeface="黑体" panose="02010609060101010101" pitchFamily="49" charset="-122"/>
                <a:ea typeface="黑体" panose="02010609060101010101" pitchFamily="49" charset="-122"/>
              </a:rPr>
              <a:t>重大疾病补助和大额医疗费用补助不能同时享受</a:t>
            </a: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p:txBody>
      </p:sp>
      <p:sp>
        <p:nvSpPr>
          <p:cNvPr id="7" name="矩形 6"/>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277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2772"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32774" name="Text Box 6"/>
          <p:cNvSpPr txBox="1">
            <a:spLocks noChangeArrowheads="1"/>
          </p:cNvSpPr>
          <p:nvPr/>
        </p:nvSpPr>
        <p:spPr bwMode="auto">
          <a:xfrm>
            <a:off x="642938" y="1700808"/>
            <a:ext cx="7858125" cy="5516895"/>
          </a:xfrm>
          <a:prstGeom prst="rect">
            <a:avLst/>
          </a:prstGeom>
          <a:noFill/>
          <a:ln w="9525" algn="ctr">
            <a:noFill/>
            <a:miter lim="800000"/>
          </a:ln>
        </p:spPr>
        <p:txBody>
          <a:bodyPr wrap="square">
            <a:spAutoFit/>
          </a:bodyPr>
          <a:lstStyle/>
          <a:p>
            <a:pPr>
              <a:lnSpc>
                <a:spcPts val="4500"/>
              </a:lnSpc>
            </a:pPr>
            <a:r>
              <a:rPr lang="zh-CN" altLang="en-US" sz="2800" b="1" dirty="0" smtClean="0">
                <a:solidFill>
                  <a:srgbClr val="FF0000"/>
                </a:solidFill>
                <a:latin typeface="华文楷体" pitchFamily="2" charset="-122"/>
                <a:ea typeface="华文楷体" pitchFamily="2" charset="-122"/>
              </a:rPr>
              <a:t>▲</a:t>
            </a:r>
            <a:r>
              <a:rPr lang="zh-CN" altLang="zh-CN" sz="2800" b="1" dirty="0" smtClean="0">
                <a:solidFill>
                  <a:srgbClr val="0070C0"/>
                </a:solidFill>
                <a:latin typeface="华文楷体" pitchFamily="2" charset="-122"/>
                <a:ea typeface="华文楷体" pitchFamily="2" charset="-122"/>
              </a:rPr>
              <a:t>如果参保职工在一个保障期内，同时符合享受重大疾病补助和大额医疗费用补助条件，由参保职工</a:t>
            </a:r>
            <a:r>
              <a:rPr lang="zh-CN" altLang="zh-CN" sz="2800" b="1" dirty="0" smtClean="0">
                <a:solidFill>
                  <a:srgbClr val="FF00FF"/>
                </a:solidFill>
                <a:latin typeface="华文楷体" pitchFamily="2" charset="-122"/>
                <a:ea typeface="华文楷体" pitchFamily="2" charset="-122"/>
              </a:rPr>
              <a:t>自行选择其中一项</a:t>
            </a:r>
            <a:r>
              <a:rPr lang="zh-CN" altLang="zh-CN" sz="2800" b="1" dirty="0" smtClean="0">
                <a:solidFill>
                  <a:srgbClr val="0070C0"/>
                </a:solidFill>
                <a:latin typeface="华文楷体" pitchFamily="2" charset="-122"/>
                <a:ea typeface="华文楷体" pitchFamily="2" charset="-122"/>
              </a:rPr>
              <a:t>。</a:t>
            </a:r>
            <a:endParaRPr lang="zh-CN" altLang="en-US" sz="2800" b="1" dirty="0">
              <a:solidFill>
                <a:srgbClr val="0070C0"/>
              </a:solidFill>
              <a:latin typeface="华文楷体" pitchFamily="2" charset="-122"/>
              <a:ea typeface="华文楷体" pitchFamily="2" charset="-122"/>
            </a:endParaRPr>
          </a:p>
          <a:p>
            <a:pPr>
              <a:lnSpc>
                <a:spcPts val="4500"/>
              </a:lnSpc>
            </a:pPr>
            <a:r>
              <a:rPr lang="zh-CN" altLang="en-US" sz="2800" b="1" dirty="0" smtClean="0">
                <a:solidFill>
                  <a:srgbClr val="FF0000"/>
                </a:solidFill>
                <a:latin typeface="华文楷体" pitchFamily="2" charset="-122"/>
                <a:ea typeface="华文楷体" pitchFamily="2" charset="-122"/>
              </a:rPr>
              <a:t>▲</a:t>
            </a:r>
            <a:r>
              <a:rPr lang="zh-CN" altLang="zh-CN" sz="2800" b="1" dirty="0" smtClean="0">
                <a:solidFill>
                  <a:srgbClr val="0070C0"/>
                </a:solidFill>
                <a:latin typeface="华文楷体" pitchFamily="2" charset="-122"/>
                <a:ea typeface="华文楷体" pitchFamily="2" charset="-122"/>
              </a:rPr>
              <a:t>保障期内，参保职工已享受大额医疗费用补助后，又符合重大疾病补助条件的，可</a:t>
            </a:r>
            <a:r>
              <a:rPr lang="zh-CN" altLang="zh-CN" sz="2800" b="1" dirty="0" smtClean="0">
                <a:solidFill>
                  <a:srgbClr val="FF00FF"/>
                </a:solidFill>
                <a:latin typeface="华文楷体" pitchFamily="2" charset="-122"/>
                <a:ea typeface="华文楷体" pitchFamily="2" charset="-122"/>
              </a:rPr>
              <a:t>重新选择</a:t>
            </a:r>
            <a:r>
              <a:rPr lang="zh-CN" altLang="zh-CN" sz="2800" b="1" dirty="0" smtClean="0">
                <a:solidFill>
                  <a:srgbClr val="0070C0"/>
                </a:solidFill>
                <a:latin typeface="华文楷体" pitchFamily="2" charset="-122"/>
                <a:ea typeface="华文楷体" pitchFamily="2" charset="-122"/>
              </a:rPr>
              <a:t>享受重大疾病补助，但需扣除已享受的大额医疗费用补助金。</a:t>
            </a: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p:txBody>
      </p:sp>
      <p:sp>
        <p:nvSpPr>
          <p:cNvPr id="6" name="矩形 5"/>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277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2772"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32774" name="Text Box 6"/>
          <p:cNvSpPr txBox="1">
            <a:spLocks noChangeArrowheads="1"/>
          </p:cNvSpPr>
          <p:nvPr/>
        </p:nvSpPr>
        <p:spPr bwMode="auto">
          <a:xfrm>
            <a:off x="642938" y="1700808"/>
            <a:ext cx="7858125" cy="6093976"/>
          </a:xfrm>
          <a:prstGeom prst="rect">
            <a:avLst/>
          </a:prstGeom>
          <a:noFill/>
          <a:ln w="9525" algn="ctr">
            <a:noFill/>
            <a:miter lim="800000"/>
          </a:ln>
        </p:spPr>
        <p:txBody>
          <a:bodyPr wrap="square">
            <a:spAutoFit/>
          </a:bodyPr>
          <a:lstStyle/>
          <a:p>
            <a:pPr>
              <a:lnSpc>
                <a:spcPts val="4500"/>
              </a:lnSpc>
            </a:pPr>
            <a:r>
              <a:rPr lang="zh-CN" altLang="en-US" sz="2800" b="1" dirty="0" smtClean="0">
                <a:solidFill>
                  <a:srgbClr val="FF0000"/>
                </a:solidFill>
                <a:latin typeface="华文楷体" pitchFamily="2" charset="-122"/>
                <a:ea typeface="华文楷体" pitchFamily="2" charset="-122"/>
              </a:rPr>
              <a:t>▲</a:t>
            </a:r>
            <a:r>
              <a:rPr lang="zh-CN" altLang="zh-CN" sz="2800" b="1" dirty="0" smtClean="0">
                <a:solidFill>
                  <a:srgbClr val="0070C0"/>
                </a:solidFill>
                <a:latin typeface="华文楷体" pitchFamily="2" charset="-122"/>
                <a:ea typeface="华文楷体" pitchFamily="2" charset="-122"/>
              </a:rPr>
              <a:t>在本保障期内确诊患有约定的重大疾病且已申领过重大疾病补助金的，该重大疾病及其并发症在下期续保时不再享受同病种的重大疾病补助，但可享受大额医疗费用补助或</a:t>
            </a:r>
            <a:r>
              <a:rPr lang="zh-CN" altLang="zh-CN" sz="2800" b="1" dirty="0" smtClean="0">
                <a:solidFill>
                  <a:srgbClr val="FF0000"/>
                </a:solidFill>
                <a:latin typeface="华文楷体" pitchFamily="2" charset="-122"/>
                <a:ea typeface="华文楷体" pitchFamily="2" charset="-122"/>
              </a:rPr>
              <a:t>新生其他病种</a:t>
            </a:r>
            <a:r>
              <a:rPr lang="zh-CN" altLang="zh-CN" sz="2800" b="1" dirty="0" smtClean="0">
                <a:solidFill>
                  <a:srgbClr val="0070C0"/>
                </a:solidFill>
                <a:latin typeface="华文楷体" pitchFamily="2" charset="-122"/>
                <a:ea typeface="华文楷体" pitchFamily="2" charset="-122"/>
              </a:rPr>
              <a:t>的重大疾病补助。</a:t>
            </a:r>
            <a:endParaRPr lang="zh-CN" altLang="en-US" sz="2800" b="1" dirty="0">
              <a:solidFill>
                <a:srgbClr val="0070C0"/>
              </a:solidFill>
              <a:latin typeface="华文楷体" pitchFamily="2" charset="-122"/>
              <a:ea typeface="华文楷体" pitchFamily="2" charset="-122"/>
            </a:endParaRPr>
          </a:p>
          <a:p>
            <a:pPr>
              <a:lnSpc>
                <a:spcPts val="4500"/>
              </a:lnSpc>
            </a:pPr>
            <a:r>
              <a:rPr lang="zh-CN" altLang="en-US" sz="2800" b="1" dirty="0" smtClean="0">
                <a:solidFill>
                  <a:srgbClr val="FF0000"/>
                </a:solidFill>
                <a:latin typeface="华文楷体" pitchFamily="2" charset="-122"/>
                <a:ea typeface="华文楷体" pitchFamily="2" charset="-122"/>
              </a:rPr>
              <a:t>▲</a:t>
            </a:r>
            <a:r>
              <a:rPr lang="zh-CN" altLang="zh-CN" sz="2800" b="1" dirty="0" smtClean="0">
                <a:solidFill>
                  <a:srgbClr val="0070C0"/>
                </a:solidFill>
                <a:latin typeface="华文楷体" pitchFamily="2" charset="-122"/>
                <a:ea typeface="华文楷体" pitchFamily="2" charset="-122"/>
              </a:rPr>
              <a:t>保障待遇不受工作单位变动的限制。保障期内不办理退保和新增人员的参保。</a:t>
            </a:r>
          </a:p>
          <a:p>
            <a:pPr>
              <a:lnSpc>
                <a:spcPts val="4500"/>
              </a:lnSpc>
            </a:pPr>
            <a:endParaRPr lang="zh-CN" altLang="zh-CN" sz="2800" b="1" dirty="0" smtClean="0">
              <a:solidFill>
                <a:srgbClr val="0070C0"/>
              </a:solidFill>
              <a:latin typeface="华文楷体" pitchFamily="2" charset="-122"/>
              <a:ea typeface="华文楷体" pitchFamily="2"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p:txBody>
      </p:sp>
      <p:sp>
        <p:nvSpPr>
          <p:cNvPr id="6" name="矩形 5"/>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4099"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4100"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4101" name="Text Box 5"/>
          <p:cNvSpPr txBox="1">
            <a:spLocks noChangeArrowheads="1"/>
          </p:cNvSpPr>
          <p:nvPr/>
        </p:nvSpPr>
        <p:spPr bwMode="auto">
          <a:xfrm>
            <a:off x="900113" y="1412875"/>
            <a:ext cx="7561262"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sp>
        <p:nvSpPr>
          <p:cNvPr id="4102" name="Text Box 5"/>
          <p:cNvSpPr txBox="1">
            <a:spLocks noChangeArrowheads="1"/>
          </p:cNvSpPr>
          <p:nvPr/>
        </p:nvSpPr>
        <p:spPr bwMode="auto">
          <a:xfrm>
            <a:off x="611560" y="1484784"/>
            <a:ext cx="7964487" cy="1471172"/>
          </a:xfrm>
          <a:prstGeom prst="rect">
            <a:avLst/>
          </a:prstGeom>
          <a:noFill/>
          <a:ln w="9525">
            <a:noFill/>
            <a:miter lim="800000"/>
          </a:ln>
        </p:spPr>
        <p:txBody>
          <a:bodyPr wrap="square">
            <a:spAutoFit/>
          </a:bodyPr>
          <a:lstStyle/>
          <a:p>
            <a:pPr algn="ctr">
              <a:lnSpc>
                <a:spcPct val="160000"/>
              </a:lnSpc>
            </a:pPr>
            <a:r>
              <a:rPr lang="zh-CN" altLang="en-US" sz="2400" dirty="0" smtClean="0">
                <a:solidFill>
                  <a:srgbClr val="FF3300"/>
                </a:solidFill>
                <a:ea typeface="黑体" panose="02010609060101010101" pitchFamily="49" charset="-122"/>
              </a:rPr>
              <a:t>浙江省省级产业工会职工大病医疗互助保障参保补助情况</a:t>
            </a:r>
            <a:endParaRPr lang="zh-CN" altLang="en-US" sz="2400" dirty="0">
              <a:solidFill>
                <a:srgbClr val="FF3300"/>
              </a:solidFill>
              <a:ea typeface="黑体" panose="02010609060101010101" pitchFamily="49" charset="-122"/>
            </a:endParaRPr>
          </a:p>
          <a:p>
            <a:pPr algn="ctr">
              <a:lnSpc>
                <a:spcPct val="160000"/>
              </a:lnSpc>
            </a:pPr>
            <a:endParaRPr lang="zh-CN" altLang="en-US" sz="3200" dirty="0">
              <a:solidFill>
                <a:srgbClr val="FF3300"/>
              </a:solidFill>
              <a:ea typeface="黑体" panose="02010609060101010101" pitchFamily="49" charset="-122"/>
            </a:endParaRPr>
          </a:p>
        </p:txBody>
      </p:sp>
      <p:sp>
        <p:nvSpPr>
          <p:cNvPr id="4103" name="Text Box 5"/>
          <p:cNvSpPr txBox="1">
            <a:spLocks noChangeArrowheads="1"/>
          </p:cNvSpPr>
          <p:nvPr/>
        </p:nvSpPr>
        <p:spPr bwMode="auto">
          <a:xfrm>
            <a:off x="1428750" y="1857375"/>
            <a:ext cx="7561263" cy="366713"/>
          </a:xfrm>
          <a:prstGeom prst="rect">
            <a:avLst/>
          </a:prstGeom>
          <a:noFill/>
          <a:ln w="9525">
            <a:noFill/>
            <a:miter lim="800000"/>
          </a:ln>
        </p:spPr>
        <p:txBody>
          <a:bodyPr>
            <a:spAutoFit/>
          </a:bodyPr>
          <a:lstStyle/>
          <a:p>
            <a:pPr algn="ctr"/>
            <a:endParaRPr lang="zh-CN" altLang="en-US" b="1">
              <a:solidFill>
                <a:srgbClr val="3333CC"/>
              </a:solidFill>
              <a:latin typeface="黑体" panose="02010609060101010101" pitchFamily="49" charset="-122"/>
              <a:ea typeface="黑体" panose="02010609060101010101" pitchFamily="49" charset="-122"/>
            </a:endParaRPr>
          </a:p>
        </p:txBody>
      </p:sp>
      <p:graphicFrame>
        <p:nvGraphicFramePr>
          <p:cNvPr id="202795" name="Group 43"/>
          <p:cNvGraphicFramePr>
            <a:graphicFrameLocks noGrp="1"/>
          </p:cNvGraphicFramePr>
          <p:nvPr>
            <p:extLst>
              <p:ext uri="{D42A27DB-BD31-4B8C-83A1-F6EECF244321}">
                <p14:modId xmlns:p14="http://schemas.microsoft.com/office/powerpoint/2010/main" val="2369723664"/>
              </p:ext>
            </p:extLst>
          </p:nvPr>
        </p:nvGraphicFramePr>
        <p:xfrm>
          <a:off x="539552" y="2132856"/>
          <a:ext cx="8208912" cy="4287389"/>
        </p:xfrm>
        <a:graphic>
          <a:graphicData uri="http://schemas.openxmlformats.org/drawingml/2006/table">
            <a:tbl>
              <a:tblPr/>
              <a:tblGrid>
                <a:gridCol w="2643536"/>
                <a:gridCol w="1010763"/>
                <a:gridCol w="1788274"/>
                <a:gridCol w="1010763"/>
                <a:gridCol w="1755576"/>
              </a:tblGrid>
              <a:tr h="561224">
                <a:tc rowSpan="2">
                  <a:txBody>
                    <a:bodyPr/>
                    <a:lstStyle/>
                    <a:p>
                      <a:pPr algn="ctr" fontAlgn="ctr"/>
                      <a:r>
                        <a:rPr lang="zh-CN" altLang="en-US" sz="1800" b="1" i="0" u="none" strike="noStrike" dirty="0">
                          <a:solidFill>
                            <a:srgbClr val="000000"/>
                          </a:solidFill>
                          <a:latin typeface="宋体" panose="02010600030101010101" pitchFamily="2" charset="-122"/>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fontAlgn="ctr"/>
                      <a:r>
                        <a:rPr lang="zh-CN" altLang="en-US" sz="1800" b="1" i="0" u="none" strike="noStrike" dirty="0">
                          <a:solidFill>
                            <a:srgbClr val="000000"/>
                          </a:solidFill>
                          <a:latin typeface="宋体" panose="02010600030101010101" pitchFamily="2" charset="-122"/>
                        </a:rPr>
                        <a:t> 参  保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fontAlgn="ctr"/>
                      <a:r>
                        <a:rPr lang="zh-CN" altLang="en-US" sz="1800" b="1" i="0" u="none" strike="noStrike" dirty="0">
                          <a:solidFill>
                            <a:srgbClr val="000000"/>
                          </a:solidFill>
                          <a:latin typeface="宋体" panose="02010600030101010101" pitchFamily="2" charset="-122"/>
                        </a:rPr>
                        <a:t> 补  助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224">
                <a:tc vMerge="1">
                  <a:txBody>
                    <a:bodyPr/>
                    <a:lstStyle/>
                    <a:p>
                      <a:endParaRPr lang="zh-CN"/>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800" b="1" i="0" u="none" strike="noStrike" dirty="0">
                          <a:solidFill>
                            <a:srgbClr val="000000"/>
                          </a:solidFill>
                          <a:latin typeface="宋体" panose="02010600030101010101" pitchFamily="2" charset="-122"/>
                        </a:rPr>
                        <a:t> 人数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800" b="1" i="0" u="none" strike="noStrike">
                          <a:solidFill>
                            <a:srgbClr val="000000"/>
                          </a:solidFill>
                          <a:latin typeface="宋体" panose="02010600030101010101" pitchFamily="2" charset="-122"/>
                        </a:rPr>
                        <a:t> 保障金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800" b="1" i="0" u="none" strike="noStrike">
                          <a:solidFill>
                            <a:srgbClr val="000000"/>
                          </a:solidFill>
                          <a:latin typeface="宋体" panose="02010600030101010101" pitchFamily="2" charset="-122"/>
                        </a:rPr>
                        <a:t> 人数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800" b="1" i="0" u="none" strike="noStrike">
                          <a:solidFill>
                            <a:srgbClr val="000000"/>
                          </a:solidFill>
                          <a:latin typeface="宋体" panose="02010600030101010101" pitchFamily="2" charset="-122"/>
                        </a:rPr>
                        <a:t> 补助金额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93">
                <a:tc>
                  <a:txBody>
                    <a:bodyPr/>
                    <a:lstStyle/>
                    <a:p>
                      <a:pPr algn="l" fontAlgn="ctr"/>
                      <a:r>
                        <a:rPr lang="zh-CN" altLang="en-US" sz="2000" b="1" i="0" u="none" strike="noStrike" dirty="0">
                          <a:solidFill>
                            <a:srgbClr val="FF00FF"/>
                          </a:solidFill>
                          <a:latin typeface="华文楷体" pitchFamily="2" charset="-122"/>
                          <a:ea typeface="华文楷体" pitchFamily="2" charset="-122"/>
                        </a:rPr>
                        <a:t> 第一期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9,602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960,200.00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109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462,130.33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93">
                <a:tc>
                  <a:txBody>
                    <a:bodyPr/>
                    <a:lstStyle/>
                    <a:p>
                      <a:pPr algn="l" fontAlgn="ctr"/>
                      <a:r>
                        <a:rPr lang="zh-CN" altLang="en-US" sz="2000" b="1" i="0" u="none" strike="noStrike" dirty="0">
                          <a:solidFill>
                            <a:srgbClr val="FF00FF"/>
                          </a:solidFill>
                          <a:latin typeface="华文楷体" pitchFamily="2" charset="-122"/>
                          <a:ea typeface="华文楷体" pitchFamily="2" charset="-122"/>
                        </a:rPr>
                        <a:t> 第二期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12,379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1,237,900.00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162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a:solidFill>
                            <a:srgbClr val="002060"/>
                          </a:solidFill>
                          <a:latin typeface="黑体" panose="02010609060101010101" pitchFamily="49" charset="-122"/>
                          <a:ea typeface="黑体" panose="02010609060101010101" pitchFamily="49" charset="-122"/>
                        </a:rPr>
                        <a:t>       </a:t>
                      </a:r>
                      <a:r>
                        <a:rPr lang="en-US" altLang="zh-CN" sz="1800" b="1" i="0" u="none" strike="noStrike">
                          <a:solidFill>
                            <a:srgbClr val="002060"/>
                          </a:solidFill>
                          <a:latin typeface="黑体" panose="02010609060101010101" pitchFamily="49" charset="-122"/>
                          <a:ea typeface="黑体" panose="02010609060101010101" pitchFamily="49" charset="-122"/>
                        </a:rPr>
                        <a:t>682,752.32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731">
                <a:tc>
                  <a:txBody>
                    <a:bodyPr/>
                    <a:lstStyle/>
                    <a:p>
                      <a:pPr algn="l" fontAlgn="ctr"/>
                      <a:r>
                        <a:rPr lang="zh-CN" altLang="en-US" sz="2000" b="1" i="0" u="none" strike="noStrike" dirty="0">
                          <a:solidFill>
                            <a:srgbClr val="FF00FF"/>
                          </a:solidFill>
                          <a:latin typeface="华文楷体" pitchFamily="2" charset="-122"/>
                          <a:ea typeface="华文楷体" pitchFamily="2" charset="-122"/>
                        </a:rPr>
                        <a:t> 第三</a:t>
                      </a:r>
                      <a:r>
                        <a:rPr lang="zh-CN" altLang="en-US" sz="2000" b="1" i="0" u="none" strike="noStrike" dirty="0" smtClean="0">
                          <a:solidFill>
                            <a:srgbClr val="FF00FF"/>
                          </a:solidFill>
                          <a:latin typeface="华文楷体" pitchFamily="2" charset="-122"/>
                          <a:ea typeface="华文楷体" pitchFamily="2" charset="-122"/>
                        </a:rPr>
                        <a:t>期</a:t>
                      </a:r>
                      <a:endParaRPr lang="zh-CN" altLang="en-US" sz="2000" b="1" i="0" u="none" strike="noStrike" dirty="0">
                        <a:solidFill>
                          <a:srgbClr val="FF00FF"/>
                        </a:solidFill>
                        <a:latin typeface="华文楷体" pitchFamily="2" charset="-122"/>
                        <a:ea typeface="华文楷体" pitchFamily="2" charset="-122"/>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13,955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zh-CN" altLang="en-US" sz="1800" b="1" i="0" u="none" strike="noStrike" dirty="0">
                          <a:solidFill>
                            <a:srgbClr val="002060"/>
                          </a:solidFill>
                          <a:latin typeface="黑体" panose="02010609060101010101" pitchFamily="49" charset="-122"/>
                          <a:ea typeface="黑体" panose="02010609060101010101" pitchFamily="49" charset="-122"/>
                        </a:rPr>
                        <a:t>   </a:t>
                      </a:r>
                      <a:r>
                        <a:rPr lang="en-US" altLang="zh-CN" sz="1800" b="1" i="0" u="none" strike="noStrike" dirty="0">
                          <a:solidFill>
                            <a:srgbClr val="002060"/>
                          </a:solidFill>
                          <a:latin typeface="黑体" panose="02010609060101010101" pitchFamily="49" charset="-122"/>
                          <a:ea typeface="黑体" panose="02010609060101010101" pitchFamily="49" charset="-122"/>
                        </a:rPr>
                        <a:t>1,395,500.00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altLang="zh-CN" sz="1800" b="1" i="0" u="none" strike="noStrike" dirty="0">
                          <a:solidFill>
                            <a:srgbClr val="002060"/>
                          </a:solidFill>
                          <a:latin typeface="黑体" pitchFamily="49" charset="-122"/>
                          <a:ea typeface="黑体" pitchFamily="49" charset="-122"/>
                        </a:rPr>
                        <a:t>167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zh-CN" altLang="en-US" sz="1800" b="1" i="0" u="none" strike="noStrike" dirty="0">
                          <a:solidFill>
                            <a:srgbClr val="002060"/>
                          </a:solidFill>
                          <a:latin typeface="黑体" pitchFamily="49" charset="-122"/>
                          <a:ea typeface="黑体" pitchFamily="49" charset="-122"/>
                        </a:rPr>
                        <a:t>    </a:t>
                      </a:r>
                      <a:r>
                        <a:rPr lang="en-US" altLang="zh-CN" sz="1800" b="1" i="0" u="none" strike="noStrike" dirty="0">
                          <a:solidFill>
                            <a:srgbClr val="002060"/>
                          </a:solidFill>
                          <a:latin typeface="黑体" pitchFamily="49" charset="-122"/>
                          <a:ea typeface="黑体" pitchFamily="49" charset="-122"/>
                        </a:rPr>
                        <a:t>1,156,431.88 </a:t>
                      </a:r>
                    </a:p>
                  </a:txBody>
                  <a:tcPr marL="6350" marR="6350"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731">
                <a:tc>
                  <a:txBody>
                    <a:bodyPr/>
                    <a:lstStyle/>
                    <a:p>
                      <a:pPr algn="l" fontAlgn="ctr"/>
                      <a:r>
                        <a:rPr lang="zh-CN" altLang="en-US" sz="2000" b="1" i="0" u="none" strike="noStrike" dirty="0" smtClean="0">
                          <a:solidFill>
                            <a:srgbClr val="FF00FF"/>
                          </a:solidFill>
                          <a:latin typeface="华文楷体" pitchFamily="2" charset="-122"/>
                          <a:ea typeface="华文楷体" pitchFamily="2" charset="-122"/>
                        </a:rPr>
                        <a:t>第四期</a:t>
                      </a:r>
                      <a:r>
                        <a:rPr lang="en-US" altLang="zh-CN" sz="2000" b="1" i="0" u="none" strike="noStrike" dirty="0" smtClean="0">
                          <a:solidFill>
                            <a:srgbClr val="FF00FF"/>
                          </a:solidFill>
                          <a:latin typeface="华文楷体" pitchFamily="2" charset="-122"/>
                          <a:ea typeface="华文楷体" pitchFamily="2" charset="-122"/>
                        </a:rPr>
                        <a:t>(</a:t>
                      </a:r>
                      <a:r>
                        <a:rPr lang="zh-CN" altLang="en-US" sz="2000" b="1" i="0" u="none" strike="noStrike" dirty="0" smtClean="0">
                          <a:solidFill>
                            <a:srgbClr val="FF00FF"/>
                          </a:solidFill>
                          <a:latin typeface="华文楷体" pitchFamily="2" charset="-122"/>
                          <a:ea typeface="华文楷体" pitchFamily="2" charset="-122"/>
                        </a:rPr>
                        <a:t>截至</a:t>
                      </a:r>
                      <a:r>
                        <a:rPr lang="en-US" altLang="zh-CN" sz="2000" b="1" i="0" u="none" strike="noStrike" dirty="0" smtClean="0">
                          <a:solidFill>
                            <a:srgbClr val="FF00FF"/>
                          </a:solidFill>
                          <a:latin typeface="华文楷体" pitchFamily="2" charset="-122"/>
                          <a:ea typeface="华文楷体" pitchFamily="2" charset="-122"/>
                        </a:rPr>
                        <a:t>4</a:t>
                      </a:r>
                      <a:r>
                        <a:rPr lang="zh-CN" altLang="en-US" sz="2000" b="1" i="0" u="none" strike="noStrike" dirty="0" smtClean="0">
                          <a:solidFill>
                            <a:srgbClr val="FF00FF"/>
                          </a:solidFill>
                          <a:latin typeface="华文楷体" pitchFamily="2" charset="-122"/>
                          <a:ea typeface="华文楷体" pitchFamily="2" charset="-122"/>
                        </a:rPr>
                        <a:t>月</a:t>
                      </a:r>
                      <a:r>
                        <a:rPr lang="en-US" altLang="zh-CN" sz="2000" b="1" i="0" u="none" strike="noStrike" dirty="0" smtClean="0">
                          <a:solidFill>
                            <a:srgbClr val="FF00FF"/>
                          </a:solidFill>
                          <a:latin typeface="华文楷体" pitchFamily="2" charset="-122"/>
                          <a:ea typeface="华文楷体" pitchFamily="2" charset="-122"/>
                        </a:rPr>
                        <a:t>12</a:t>
                      </a:r>
                      <a:r>
                        <a:rPr lang="zh-CN" altLang="en-US" sz="2000" b="1" i="0" u="none" strike="noStrike" dirty="0" smtClean="0">
                          <a:solidFill>
                            <a:srgbClr val="FF00FF"/>
                          </a:solidFill>
                          <a:latin typeface="华文楷体" pitchFamily="2" charset="-122"/>
                          <a:ea typeface="华文楷体" pitchFamily="2" charset="-122"/>
                        </a:rPr>
                        <a:t>日</a:t>
                      </a:r>
                      <a:r>
                        <a:rPr lang="en-US" altLang="zh-CN" sz="2000" b="1" i="0" u="none" strike="noStrike" dirty="0" smtClean="0">
                          <a:solidFill>
                            <a:srgbClr val="FF00FF"/>
                          </a:solidFill>
                          <a:latin typeface="华文楷体" pitchFamily="2" charset="-122"/>
                          <a:ea typeface="华文楷体" pitchFamily="2" charset="-122"/>
                        </a:rPr>
                        <a:t>)</a:t>
                      </a:r>
                      <a:endParaRPr lang="zh-CN" altLang="en-US" sz="2000" b="1" i="0" u="none" strike="noStrike" dirty="0">
                        <a:solidFill>
                          <a:srgbClr val="FF00FF"/>
                        </a:solidFill>
                        <a:latin typeface="华文楷体" pitchFamily="2" charset="-122"/>
                        <a:ea typeface="华文楷体" pitchFamily="2" charset="-122"/>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altLang="zh-CN" sz="1800" b="1" i="0" u="none" strike="noStrike" dirty="0" smtClean="0">
                          <a:solidFill>
                            <a:srgbClr val="002060"/>
                          </a:solidFill>
                          <a:latin typeface="黑体" pitchFamily="49" charset="-122"/>
                          <a:ea typeface="黑体" pitchFamily="49" charset="-122"/>
                        </a:rPr>
                        <a:t>16,489</a:t>
                      </a:r>
                      <a:endParaRPr lang="en-US" altLang="zh-CN" sz="1800" b="1" i="0" u="none" strike="noStrike" dirty="0">
                        <a:solidFill>
                          <a:srgbClr val="002060"/>
                        </a:solidFill>
                        <a:latin typeface="黑体" pitchFamily="49" charset="-122"/>
                        <a:ea typeface="黑体" pitchFamily="49"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zh-CN" altLang="en-US" sz="1800" b="1" i="0" u="none" strike="noStrike" dirty="0">
                          <a:solidFill>
                            <a:srgbClr val="002060"/>
                          </a:solidFill>
                          <a:latin typeface="黑体" pitchFamily="49" charset="-122"/>
                          <a:ea typeface="黑体" pitchFamily="49" charset="-122"/>
                        </a:rPr>
                        <a:t>    </a:t>
                      </a:r>
                      <a:r>
                        <a:rPr lang="en-US" altLang="zh-CN" sz="1800" b="1" i="0" u="none" strike="noStrike" dirty="0">
                          <a:solidFill>
                            <a:srgbClr val="002060"/>
                          </a:solidFill>
                          <a:latin typeface="黑体" pitchFamily="49" charset="-122"/>
                          <a:ea typeface="黑体" pitchFamily="49" charset="-122"/>
                        </a:rPr>
                        <a:t>1,648,900.00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altLang="zh-CN" sz="1800" b="1" i="0" u="none" strike="noStrike" dirty="0" smtClean="0">
                          <a:solidFill>
                            <a:srgbClr val="002060"/>
                          </a:solidFill>
                          <a:latin typeface="黑体" pitchFamily="49" charset="-122"/>
                          <a:ea typeface="黑体" pitchFamily="49" charset="-122"/>
                        </a:rPr>
                        <a:t>11</a:t>
                      </a:r>
                      <a:endParaRPr lang="en-US" altLang="zh-CN" sz="1800" b="1" i="0" u="none" strike="noStrike" dirty="0">
                        <a:solidFill>
                          <a:srgbClr val="002060"/>
                        </a:solidFill>
                        <a:latin typeface="黑体" pitchFamily="49" charset="-122"/>
                        <a:ea typeface="黑体" pitchFamily="49"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altLang="zh-CN" sz="1800" b="1" i="0" u="none" strike="noStrike" dirty="0" smtClean="0">
                          <a:solidFill>
                            <a:srgbClr val="002060"/>
                          </a:solidFill>
                          <a:latin typeface="黑体" pitchFamily="49" charset="-122"/>
                          <a:ea typeface="黑体" pitchFamily="49" charset="-122"/>
                        </a:rPr>
                        <a:t>106,272.61</a:t>
                      </a:r>
                      <a:endParaRPr lang="en-US" altLang="zh-CN" sz="1800" b="1" i="0" u="none" strike="noStrike" dirty="0">
                        <a:solidFill>
                          <a:srgbClr val="002060"/>
                        </a:solidFill>
                        <a:latin typeface="黑体" pitchFamily="49" charset="-122"/>
                        <a:ea typeface="黑体" pitchFamily="49" charset="-122"/>
                      </a:endParaRPr>
                    </a:p>
                  </a:txBody>
                  <a:tcPr marL="6350" marR="6350"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93">
                <a:tc>
                  <a:txBody>
                    <a:bodyPr/>
                    <a:lstStyle/>
                    <a:p>
                      <a:pPr algn="ctr" fontAlgn="ctr"/>
                      <a:r>
                        <a:rPr lang="zh-CN" altLang="en-US" sz="1800" b="1" i="0" u="none" strike="noStrike" dirty="0">
                          <a:solidFill>
                            <a:srgbClr val="002060"/>
                          </a:solidFill>
                          <a:latin typeface="黑体" panose="02010609060101010101" pitchFamily="49" charset="-122"/>
                          <a:ea typeface="黑体" panose="02010609060101010101" pitchFamily="49" charset="-122"/>
                        </a:rPr>
                        <a:t>合   计</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endParaRPr lang="zh-CN" altLang="en-US" sz="1800" b="1" i="0" u="none" strike="noStrike" dirty="0">
                        <a:solidFill>
                          <a:srgbClr val="002060"/>
                        </a:solidFill>
                        <a:latin typeface="黑体" panose="02010609060101010101" pitchFamily="49" charset="-122"/>
                        <a:ea typeface="黑体" panose="02010609060101010101" pitchFamily="49" charset="-122"/>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zh-CN" altLang="en-US" sz="1800" b="1" i="0" u="none" strike="noStrike" dirty="0">
                          <a:solidFill>
                            <a:srgbClr val="002060"/>
                          </a:solidFill>
                          <a:latin typeface="黑体" pitchFamily="49" charset="-122"/>
                          <a:ea typeface="黑体" pitchFamily="49" charset="-122"/>
                        </a:rPr>
                        <a:t>  </a:t>
                      </a:r>
                      <a:r>
                        <a:rPr lang="en-US" altLang="zh-CN" sz="1800" b="1" i="0" u="none" strike="noStrike" dirty="0">
                          <a:solidFill>
                            <a:srgbClr val="002060"/>
                          </a:solidFill>
                          <a:latin typeface="黑体" pitchFamily="49" charset="-122"/>
                          <a:ea typeface="黑体" pitchFamily="49" charset="-122"/>
                        </a:rPr>
                        <a:t>5,242,500.00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altLang="zh-CN" sz="1800" b="1" i="0" u="none" strike="noStrike" dirty="0" smtClean="0">
                          <a:solidFill>
                            <a:srgbClr val="002060"/>
                          </a:solidFill>
                          <a:latin typeface="黑体" pitchFamily="49" charset="-122"/>
                          <a:ea typeface="黑体" pitchFamily="49" charset="-122"/>
                        </a:rPr>
                        <a:t>449</a:t>
                      </a:r>
                      <a:endParaRPr lang="en-US" altLang="zh-CN" sz="1800" b="1" i="0" u="none" strike="noStrike" dirty="0">
                        <a:solidFill>
                          <a:srgbClr val="002060"/>
                        </a:solidFill>
                        <a:latin typeface="黑体" pitchFamily="49" charset="-122"/>
                        <a:ea typeface="黑体" pitchFamily="49" charset="-122"/>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zh-CN" altLang="en-US" sz="1800" b="1" i="0" u="none" strike="noStrike" dirty="0">
                          <a:solidFill>
                            <a:srgbClr val="002060"/>
                          </a:solidFill>
                          <a:latin typeface="黑体" pitchFamily="49" charset="-122"/>
                          <a:ea typeface="黑体" pitchFamily="49" charset="-122"/>
                        </a:rPr>
                        <a:t>   </a:t>
                      </a:r>
                      <a:r>
                        <a:rPr lang="en-US" altLang="zh-CN" sz="1800" b="1" i="0" u="none" strike="noStrike" dirty="0" smtClean="0">
                          <a:solidFill>
                            <a:srgbClr val="002060"/>
                          </a:solidFill>
                          <a:latin typeface="黑体" pitchFamily="49" charset="-122"/>
                          <a:ea typeface="黑体" pitchFamily="49" charset="-122"/>
                        </a:rPr>
                        <a:t>2,407,587.14 </a:t>
                      </a:r>
                      <a:endParaRPr lang="en-US" altLang="zh-CN" sz="1800" b="1" i="0" u="none" strike="noStrike" dirty="0">
                        <a:solidFill>
                          <a:srgbClr val="002060"/>
                        </a:solidFill>
                        <a:latin typeface="黑体" pitchFamily="49" charset="-122"/>
                        <a:ea typeface="黑体" pitchFamily="49" charset="-122"/>
                      </a:endParaRPr>
                    </a:p>
                  </a:txBody>
                  <a:tcPr marL="6350" marR="6350"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4932040" y="476672"/>
            <a:ext cx="36004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000" b="1" dirty="0" smtClean="0">
                <a:solidFill>
                  <a:srgbClr val="FF0000"/>
                </a:solidFill>
                <a:latin typeface="+mn-ea"/>
              </a:rPr>
              <a:t>省产业职工大病医疗互助保障</a:t>
            </a:r>
            <a:endParaRPr lang="zh-CN" altLang="en-US" sz="2000" b="1" dirty="0">
              <a:solidFill>
                <a:srgbClr val="FF0000"/>
              </a:solidFill>
              <a:latin typeface="+mn-ea"/>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tandXB"/>
          <p:cNvPicPr>
            <a:picLocks noChangeAspect="1" noChangeArrowheads="1"/>
          </p:cNvPicPr>
          <p:nvPr/>
        </p:nvPicPr>
        <p:blipFill>
          <a:blip r:embed="rId2" cstate="print"/>
          <a:srcRect/>
          <a:stretch>
            <a:fillRect/>
          </a:stretch>
        </p:blipFill>
        <p:spPr bwMode="auto">
          <a:xfrm>
            <a:off x="544513" y="582613"/>
            <a:ext cx="609600" cy="609600"/>
          </a:xfrm>
          <a:prstGeom prst="rect">
            <a:avLst/>
          </a:prstGeom>
          <a:solidFill>
            <a:srgbClr val="FF99CC"/>
          </a:solidFill>
          <a:ln w="9525">
            <a:noFill/>
            <a:miter lim="800000"/>
            <a:headEnd/>
            <a:tailEnd/>
          </a:ln>
        </p:spPr>
      </p:pic>
      <p:sp>
        <p:nvSpPr>
          <p:cNvPr id="32771" name="Rectangle 3"/>
          <p:cNvSpPr>
            <a:spLocks noChangeArrowheads="1"/>
          </p:cNvSpPr>
          <p:nvPr/>
        </p:nvSpPr>
        <p:spPr bwMode="auto">
          <a:xfrm>
            <a:off x="468313" y="1268413"/>
            <a:ext cx="2819400" cy="76200"/>
          </a:xfrm>
          <a:prstGeom prst="rect">
            <a:avLst/>
          </a:prstGeom>
          <a:solidFill>
            <a:srgbClr val="C0C0C0"/>
          </a:solidFill>
          <a:ln w="9525">
            <a:solidFill>
              <a:srgbClr val="C0C0C0"/>
            </a:solidFill>
            <a:miter lim="800000"/>
          </a:ln>
        </p:spPr>
        <p:txBody>
          <a:bodyPr wrap="none" anchor="ctr"/>
          <a:lstStyle/>
          <a:p>
            <a:pPr algn="ctr"/>
            <a:endParaRPr kumimoji="1" lang="zh-CN" altLang="zh-CN" sz="2400">
              <a:solidFill>
                <a:srgbClr val="C0C0C0"/>
              </a:solidFill>
              <a:latin typeface="Times New Roman" panose="02020603050405020304" pitchFamily="18" charset="0"/>
            </a:endParaRPr>
          </a:p>
        </p:txBody>
      </p:sp>
      <p:pic>
        <p:nvPicPr>
          <p:cNvPr id="32772" name="Picture 4" descr="zdname"/>
          <p:cNvPicPr>
            <a:picLocks noChangeAspect="1" noChangeArrowheads="1"/>
          </p:cNvPicPr>
          <p:nvPr/>
        </p:nvPicPr>
        <p:blipFill>
          <a:blip r:embed="rId3" cstate="print"/>
          <a:srcRect/>
          <a:stretch>
            <a:fillRect/>
          </a:stretch>
        </p:blipFill>
        <p:spPr bwMode="auto">
          <a:xfrm>
            <a:off x="1414463" y="542925"/>
            <a:ext cx="1728787" cy="649288"/>
          </a:xfrm>
          <a:prstGeom prst="rect">
            <a:avLst/>
          </a:prstGeom>
          <a:noFill/>
          <a:ln w="9525">
            <a:noFill/>
            <a:miter lim="800000"/>
            <a:headEnd/>
            <a:tailEnd/>
          </a:ln>
        </p:spPr>
      </p:pic>
      <p:sp>
        <p:nvSpPr>
          <p:cNvPr id="32774" name="Text Box 6"/>
          <p:cNvSpPr txBox="1">
            <a:spLocks noChangeArrowheads="1"/>
          </p:cNvSpPr>
          <p:nvPr/>
        </p:nvSpPr>
        <p:spPr bwMode="auto">
          <a:xfrm>
            <a:off x="899592" y="1844824"/>
            <a:ext cx="7858125" cy="6671057"/>
          </a:xfrm>
          <a:prstGeom prst="rect">
            <a:avLst/>
          </a:prstGeom>
          <a:noFill/>
          <a:ln w="9525" algn="ctr">
            <a:noFill/>
            <a:miter lim="800000"/>
          </a:ln>
        </p:spPr>
        <p:txBody>
          <a:bodyPr wrap="square">
            <a:spAutoFit/>
          </a:bodyPr>
          <a:lstStyle/>
          <a:p>
            <a:pPr>
              <a:lnSpc>
                <a:spcPts val="4500"/>
              </a:lnSpc>
            </a:pPr>
            <a:r>
              <a:rPr lang="zh-CN" altLang="en-US" sz="2800" b="1" dirty="0" smtClean="0">
                <a:solidFill>
                  <a:srgbClr val="FF0000"/>
                </a:solidFill>
                <a:latin typeface="华文楷体" pitchFamily="2" charset="-122"/>
                <a:ea typeface="华文楷体" pitchFamily="2" charset="-122"/>
              </a:rPr>
              <a:t>▲</a:t>
            </a:r>
            <a:r>
              <a:rPr lang="en-US" altLang="zh-CN" sz="2800" b="1" dirty="0" smtClean="0">
                <a:solidFill>
                  <a:srgbClr val="0070C0"/>
                </a:solidFill>
                <a:latin typeface="华文楷体" pitchFamily="2" charset="-122"/>
                <a:ea typeface="华文楷体" pitchFamily="2" charset="-122"/>
              </a:rPr>
              <a:t>2017</a:t>
            </a:r>
            <a:r>
              <a:rPr lang="zh-CN" altLang="en-US" sz="2800" b="1" dirty="0" smtClean="0">
                <a:solidFill>
                  <a:srgbClr val="0070C0"/>
                </a:solidFill>
                <a:latin typeface="华文楷体" pitchFamily="2" charset="-122"/>
                <a:ea typeface="华文楷体" pitchFamily="2" charset="-122"/>
              </a:rPr>
              <a:t>年发放教职工困难补助</a:t>
            </a:r>
            <a:r>
              <a:rPr lang="en-US" altLang="zh-CN" sz="2800" b="1" dirty="0" smtClean="0">
                <a:solidFill>
                  <a:srgbClr val="0070C0"/>
                </a:solidFill>
                <a:latin typeface="华文楷体" pitchFamily="2" charset="-122"/>
                <a:ea typeface="华文楷体" pitchFamily="2" charset="-122"/>
              </a:rPr>
              <a:t>22.6</a:t>
            </a:r>
            <a:r>
              <a:rPr lang="zh-CN" altLang="en-US" sz="2800" b="1" dirty="0" smtClean="0">
                <a:solidFill>
                  <a:srgbClr val="0070C0"/>
                </a:solidFill>
                <a:latin typeface="华文楷体" pitchFamily="2" charset="-122"/>
                <a:ea typeface="华文楷体" pitchFamily="2" charset="-122"/>
              </a:rPr>
              <a:t>万元</a:t>
            </a:r>
            <a:r>
              <a:rPr lang="zh-CN" altLang="zh-CN" sz="2800" b="1" dirty="0" smtClean="0">
                <a:solidFill>
                  <a:srgbClr val="0070C0"/>
                </a:solidFill>
                <a:latin typeface="华文楷体" pitchFamily="2" charset="-122"/>
                <a:ea typeface="华文楷体" pitchFamily="2" charset="-122"/>
              </a:rPr>
              <a:t>。</a:t>
            </a:r>
            <a:endParaRPr lang="zh-CN" altLang="en-US" sz="2800" b="1" dirty="0">
              <a:solidFill>
                <a:srgbClr val="0070C0"/>
              </a:solidFill>
              <a:latin typeface="华文楷体" pitchFamily="2" charset="-122"/>
              <a:ea typeface="华文楷体" pitchFamily="2" charset="-122"/>
            </a:endParaRPr>
          </a:p>
          <a:p>
            <a:pPr>
              <a:lnSpc>
                <a:spcPts val="4500"/>
              </a:lnSpc>
            </a:pPr>
            <a:r>
              <a:rPr lang="zh-CN" altLang="en-US" sz="2800" b="1" dirty="0" smtClean="0">
                <a:solidFill>
                  <a:srgbClr val="FF0000"/>
                </a:solidFill>
                <a:latin typeface="华文楷体" pitchFamily="2" charset="-122"/>
                <a:ea typeface="华文楷体" pitchFamily="2" charset="-122"/>
              </a:rPr>
              <a:t>▲</a:t>
            </a:r>
            <a:r>
              <a:rPr lang="en-US" altLang="zh-CN" sz="2800" b="1" dirty="0" smtClean="0">
                <a:solidFill>
                  <a:srgbClr val="0070C0"/>
                </a:solidFill>
                <a:latin typeface="华文楷体" pitchFamily="2" charset="-122"/>
                <a:ea typeface="华文楷体" pitchFamily="2" charset="-122"/>
              </a:rPr>
              <a:t>2017</a:t>
            </a:r>
            <a:r>
              <a:rPr lang="zh-CN" altLang="en-US" sz="2800" b="1" dirty="0" smtClean="0">
                <a:solidFill>
                  <a:srgbClr val="0070C0"/>
                </a:solidFill>
                <a:latin typeface="华文楷体" pitchFamily="2" charset="-122"/>
                <a:ea typeface="华文楷体" pitchFamily="2" charset="-122"/>
              </a:rPr>
              <a:t>年省教育工会送温暖补助</a:t>
            </a:r>
            <a:r>
              <a:rPr lang="en-US" altLang="zh-CN" sz="2800" b="1" dirty="0" smtClean="0">
                <a:solidFill>
                  <a:srgbClr val="0070C0"/>
                </a:solidFill>
                <a:latin typeface="华文楷体" pitchFamily="2" charset="-122"/>
                <a:ea typeface="华文楷体" pitchFamily="2" charset="-122"/>
              </a:rPr>
              <a:t>17</a:t>
            </a:r>
            <a:r>
              <a:rPr lang="zh-CN" altLang="en-US" sz="2800" b="1" dirty="0" smtClean="0">
                <a:solidFill>
                  <a:srgbClr val="0070C0"/>
                </a:solidFill>
                <a:latin typeface="华文楷体" pitchFamily="2" charset="-122"/>
                <a:ea typeface="华文楷体" pitchFamily="2" charset="-122"/>
              </a:rPr>
              <a:t>万元</a:t>
            </a:r>
            <a:r>
              <a:rPr lang="zh-CN" altLang="zh-CN" sz="2800" b="1" dirty="0" smtClean="0">
                <a:solidFill>
                  <a:srgbClr val="0070C0"/>
                </a:solidFill>
                <a:latin typeface="华文楷体" pitchFamily="2" charset="-122"/>
                <a:ea typeface="华文楷体" pitchFamily="2" charset="-122"/>
              </a:rPr>
              <a:t>。</a:t>
            </a:r>
            <a:endParaRPr lang="en-US" altLang="zh-CN" sz="2800" b="1" dirty="0" smtClean="0">
              <a:solidFill>
                <a:srgbClr val="0070C0"/>
              </a:solidFill>
              <a:latin typeface="华文楷体" pitchFamily="2" charset="-122"/>
              <a:ea typeface="华文楷体" pitchFamily="2" charset="-122"/>
            </a:endParaRPr>
          </a:p>
          <a:p>
            <a:pPr>
              <a:lnSpc>
                <a:spcPts val="4500"/>
              </a:lnSpc>
            </a:pPr>
            <a:r>
              <a:rPr lang="zh-CN" altLang="en-US" sz="2800" b="1" dirty="0" smtClean="0">
                <a:solidFill>
                  <a:srgbClr val="FF0000"/>
                </a:solidFill>
                <a:latin typeface="华文楷体" pitchFamily="2" charset="-122"/>
                <a:ea typeface="华文楷体" pitchFamily="2" charset="-122"/>
              </a:rPr>
              <a:t>▲</a:t>
            </a:r>
            <a:r>
              <a:rPr lang="en-US" altLang="zh-CN" sz="2800" b="1" dirty="0">
                <a:solidFill>
                  <a:srgbClr val="0070C0"/>
                </a:solidFill>
                <a:latin typeface="华文楷体" pitchFamily="2" charset="-122"/>
                <a:ea typeface="华文楷体" pitchFamily="2" charset="-122"/>
              </a:rPr>
              <a:t>2017</a:t>
            </a:r>
            <a:r>
              <a:rPr lang="zh-CN" altLang="en-US" sz="2800" b="1" dirty="0" smtClean="0">
                <a:solidFill>
                  <a:srgbClr val="0070C0"/>
                </a:solidFill>
                <a:latin typeface="华文楷体" pitchFamily="2" charset="-122"/>
                <a:ea typeface="华文楷体" pitchFamily="2" charset="-122"/>
              </a:rPr>
              <a:t>年校、院工会慰问生病住院教职工</a:t>
            </a:r>
            <a:r>
              <a:rPr lang="en-US" altLang="zh-CN" sz="2800" b="1" dirty="0" smtClean="0">
                <a:solidFill>
                  <a:srgbClr val="0070C0"/>
                </a:solidFill>
                <a:latin typeface="华文楷体" pitchFamily="2" charset="-122"/>
                <a:ea typeface="华文楷体" pitchFamily="2" charset="-122"/>
              </a:rPr>
              <a:t>9.68</a:t>
            </a:r>
            <a:r>
              <a:rPr lang="zh-CN" altLang="en-US" sz="2800" b="1" dirty="0" smtClean="0">
                <a:solidFill>
                  <a:srgbClr val="0070C0"/>
                </a:solidFill>
                <a:latin typeface="华文楷体" pitchFamily="2" charset="-122"/>
                <a:ea typeface="华文楷体" pitchFamily="2" charset="-122"/>
              </a:rPr>
              <a:t>万元</a:t>
            </a:r>
            <a:r>
              <a:rPr lang="zh-CN" altLang="en-US" sz="2800" b="1" dirty="0">
                <a:solidFill>
                  <a:srgbClr val="0070C0"/>
                </a:solidFill>
                <a:latin typeface="华文楷体" pitchFamily="2" charset="-122"/>
                <a:ea typeface="华文楷体" pitchFamily="2" charset="-122"/>
              </a:rPr>
              <a:t>。</a:t>
            </a:r>
          </a:p>
          <a:p>
            <a:pPr>
              <a:lnSpc>
                <a:spcPts val="4500"/>
              </a:lnSpc>
            </a:pPr>
            <a:endParaRPr lang="en-US" altLang="zh-CN" sz="2800" b="1" dirty="0" smtClean="0">
              <a:solidFill>
                <a:srgbClr val="FF0000"/>
              </a:solidFill>
              <a:latin typeface="华文楷体" pitchFamily="2" charset="-122"/>
              <a:ea typeface="华文楷体" pitchFamily="2" charset="-122"/>
            </a:endParaRPr>
          </a:p>
          <a:p>
            <a:pPr>
              <a:lnSpc>
                <a:spcPts val="4500"/>
              </a:lnSpc>
            </a:pPr>
            <a:r>
              <a:rPr lang="zh-CN" altLang="en-US" sz="2800" b="1" dirty="0" smtClean="0">
                <a:solidFill>
                  <a:srgbClr val="FF0000"/>
                </a:solidFill>
                <a:latin typeface="华文楷体" pitchFamily="2" charset="-122"/>
                <a:ea typeface="华文楷体" pitchFamily="2" charset="-122"/>
              </a:rPr>
              <a:t>▲</a:t>
            </a:r>
            <a:r>
              <a:rPr lang="en-US" altLang="zh-CN" sz="2800" b="1" dirty="0">
                <a:solidFill>
                  <a:srgbClr val="0070C0"/>
                </a:solidFill>
                <a:latin typeface="华文楷体" pitchFamily="2" charset="-122"/>
                <a:ea typeface="华文楷体" pitchFamily="2" charset="-122"/>
              </a:rPr>
              <a:t>2017</a:t>
            </a:r>
            <a:r>
              <a:rPr lang="zh-CN" altLang="en-US" sz="2800" b="1" dirty="0">
                <a:solidFill>
                  <a:srgbClr val="0070C0"/>
                </a:solidFill>
                <a:latin typeface="华文楷体" pitchFamily="2" charset="-122"/>
                <a:ea typeface="华文楷体" pitchFamily="2" charset="-122"/>
              </a:rPr>
              <a:t>年参加省产业职工大病医疗互助校工会补助教职工</a:t>
            </a:r>
            <a:r>
              <a:rPr lang="en-US" altLang="zh-CN" sz="2800" b="1" dirty="0">
                <a:solidFill>
                  <a:srgbClr val="0070C0"/>
                </a:solidFill>
                <a:latin typeface="华文楷体" pitchFamily="2" charset="-122"/>
                <a:ea typeface="华文楷体" pitchFamily="2" charset="-122"/>
              </a:rPr>
              <a:t>(</a:t>
            </a:r>
            <a:r>
              <a:rPr lang="zh-CN" altLang="en-US" sz="2800" b="1" dirty="0">
                <a:solidFill>
                  <a:srgbClr val="0070C0"/>
                </a:solidFill>
                <a:latin typeface="华文楷体" pitchFamily="2" charset="-122"/>
                <a:ea typeface="华文楷体" pitchFamily="2" charset="-122"/>
              </a:rPr>
              <a:t>含后勤职工</a:t>
            </a:r>
            <a:r>
              <a:rPr lang="en-US" altLang="zh-CN" sz="2800" b="1" dirty="0">
                <a:solidFill>
                  <a:srgbClr val="0070C0"/>
                </a:solidFill>
                <a:latin typeface="华文楷体" pitchFamily="2" charset="-122"/>
                <a:ea typeface="华文楷体" pitchFamily="2" charset="-122"/>
              </a:rPr>
              <a:t>)21.77</a:t>
            </a:r>
            <a:r>
              <a:rPr lang="zh-CN" altLang="en-US" sz="2800" b="1" dirty="0">
                <a:solidFill>
                  <a:srgbClr val="0070C0"/>
                </a:solidFill>
                <a:latin typeface="华文楷体" pitchFamily="2" charset="-122"/>
                <a:ea typeface="华文楷体" pitchFamily="2" charset="-122"/>
              </a:rPr>
              <a:t>万元。</a:t>
            </a:r>
            <a:endParaRPr lang="en-US" altLang="zh-CN" sz="2800" b="1" dirty="0">
              <a:solidFill>
                <a:srgbClr val="0070C0"/>
              </a:solidFill>
              <a:latin typeface="华文楷体" pitchFamily="2" charset="-122"/>
              <a:ea typeface="华文楷体" pitchFamily="2" charset="-122"/>
            </a:endParaRPr>
          </a:p>
          <a:p>
            <a:pPr>
              <a:lnSpc>
                <a:spcPts val="4500"/>
              </a:lnSpc>
            </a:pPr>
            <a:endParaRPr lang="zh-CN" altLang="en-US" sz="2800" b="1" dirty="0">
              <a:solidFill>
                <a:srgbClr val="0070C0"/>
              </a:solidFill>
              <a:latin typeface="华文楷体" pitchFamily="2" charset="-122"/>
              <a:ea typeface="华文楷体" pitchFamily="2" charset="-122"/>
            </a:endParaRPr>
          </a:p>
          <a:p>
            <a:pPr>
              <a:lnSpc>
                <a:spcPts val="4500"/>
              </a:lnSpc>
            </a:pPr>
            <a:endParaRPr lang="zh-CN" altLang="zh-CN" sz="2800" b="1" dirty="0" smtClean="0">
              <a:solidFill>
                <a:srgbClr val="0070C0"/>
              </a:solidFill>
              <a:latin typeface="华文楷体" pitchFamily="2" charset="-122"/>
              <a:ea typeface="华文楷体" pitchFamily="2" charset="-122"/>
            </a:endParaRPr>
          </a:p>
          <a:p>
            <a:pPr>
              <a:lnSpc>
                <a:spcPts val="4500"/>
              </a:lnSpc>
            </a:pPr>
            <a:endParaRPr lang="zh-CN" altLang="zh-CN" sz="2800" b="1" dirty="0" smtClean="0">
              <a:solidFill>
                <a:srgbClr val="0070C0"/>
              </a:solidFill>
              <a:latin typeface="华文楷体" pitchFamily="2" charset="-122"/>
              <a:ea typeface="华文楷体" pitchFamily="2"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a:p>
            <a:pPr>
              <a:lnSpc>
                <a:spcPct val="150000"/>
              </a:lnSpc>
            </a:pPr>
            <a:endParaRPr lang="zh-CN" altLang="en-US" sz="3000" b="1" dirty="0">
              <a:solidFill>
                <a:srgbClr val="00B05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74809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2044</TotalTime>
  <Words>3618</Words>
  <Application>Microsoft Office PowerPoint</Application>
  <PresentationFormat>全屏显示(4:3)</PresentationFormat>
  <Paragraphs>594</Paragraphs>
  <Slides>113</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113</vt:i4>
      </vt:variant>
    </vt:vector>
  </HeadingPairs>
  <TitlesOfParts>
    <vt:vector size="126" baseType="lpstr">
      <vt:lpstr>仿宋</vt:lpstr>
      <vt:lpstr>黑体</vt:lpstr>
      <vt:lpstr>华文彩云</vt:lpstr>
      <vt:lpstr>华文仿宋</vt:lpstr>
      <vt:lpstr>华文行楷</vt:lpstr>
      <vt:lpstr>华文楷体</vt:lpstr>
      <vt:lpstr>楷体</vt:lpstr>
      <vt:lpstr>隶书</vt:lpstr>
      <vt:lpstr>宋体</vt:lpstr>
      <vt:lpstr>Arial</vt:lpstr>
      <vt:lpstr>Calibri</vt:lpstr>
      <vt:lpstr>Times New Roman</vt:lpstr>
      <vt:lpstr>自定义设计方案</vt:lpstr>
      <vt:lpstr> 浙江大学 院级工会主席、财务委员培训 </vt:lpstr>
      <vt:lpstr>一、工会财务工作</vt:lpstr>
      <vt:lpstr>    工会财务工作是工会工作的重要组成部分，是工会组织正常运行、服务教职工的可靠保证，在工会工作全局中具有举足轻重的作用，包括财务管理和会计核算两个部分。</vt:lpstr>
      <vt:lpstr>                    从1951年起，工会财务工作实行按产业工会系统垂直管理经费的体制。          工会财务管理体制：“统一领导，分级管理”       </vt:lpstr>
      <vt:lpstr>                         </vt:lpstr>
      <vt:lpstr>                         </vt:lpstr>
      <vt:lpstr>      《工会法》第十四条规定，“基层工会组织具备民法通则规定的法人条件的，依法取得社会团体法人资格。”          “中国教育工会浙江大学委员会”已按上述规定取得了社会团体法人资格。</vt:lpstr>
      <vt:lpstr>      《工会法》第四十四条规定，“工会应当根据经费独立原则，建立预、决算和经费审查监督制度。     各级工会建立经费审查委员会。     各级工会收支情况应当由同级工会经费审查委员会审查，并且定期向会员大会或者会员代表大会报告，接受监督。”     这就确立了工会经费独立管理的法律依据，明确工会经费由工会自行管理，不受企事业单位财务预算的控制与调度。”         ‘’</vt:lpstr>
      <vt:lpstr>       工会经费独立原则主要表现为工会经费使用与管理的具体办法由全国总工会制定,建立自己独立的预算、决算和经费审查监督制度。工会设立工会经费审查委员会,负责同级工会的经费审查监督职能。</vt:lpstr>
      <vt:lpstr>二、《基层工会经费收支管理办法》</vt:lpstr>
      <vt:lpstr>第一章、总  则</vt:lpstr>
      <vt:lpstr>工会经费收支管原则 遵纪守法 经费独立 预算管理 服务职工 勤俭节约 民主管理 </vt:lpstr>
      <vt:lpstr>                遵纪守法原则     基层工会应依据 《中华人民共和国工会法》的有关规定,依法组织各项收入,严格遵守国家法律法规,严格执行全国总工会有关制度规定,严肃财经纪律,严格工会经费使用,加强工会经费收支管理。</vt:lpstr>
      <vt:lpstr>                经费独立原则      基层工会应依据全国总工会关于工会法人登记管理的有关规定取得工会法人资格,依法享有民事权利、承担民事义务,并根据财政部、中国人民银行的有关规定,设立工会经费银行账户,实行工会经费独立核算。     中国教育工会浙江大学委员会是独立的社团法人，在农行浙大支行开立银行账户，实行工会经费独立核算，自主管理经费。 </vt:lpstr>
      <vt:lpstr>                 预算管理原则         基层工会应按照 《工会预算管理办法》的要求,将单位各项收支全部纳入预算管理。基层工会经费年度收支预算 (含调整预算)需经同级工会委员会和工会经费审查委员会审查同意,并报上级主管工会批准。</vt:lpstr>
      <vt:lpstr>                 服务职工原则         基层工会应坚持工会经费正确的使用方向,优化工会经费支出结构,严格控制一般性支出,将更多的工会经费用于为职工服务和开展工会活动,维护职工的合法权益,增强工会组织服务职工的能力。</vt:lpstr>
      <vt:lpstr>                 勤俭节约原则         基层工会应按照党中央、国务院关于厉行勤俭节约反对奢侈浪费的有关规定,严格控制工会经费开支范围和开支标准,经费使用要精打细算,少花钱多办事,节约开支,提高工会经费使用效益。</vt:lpstr>
      <vt:lpstr>                 民主管理原则         基层工会应依靠会员管好用好工会经费。年度工会经费收支情况应定期向会员大会或会员代表大会报告,建立经费收支信息公开制度,主动接受会员监督。同时,接受上级工会监督,依法接受国家审计监督。</vt:lpstr>
      <vt:lpstr>第二章、工会经费收入</vt:lpstr>
      <vt:lpstr>PowerPoint 演示文稿</vt:lpstr>
      <vt:lpstr>第三章、工会经费支出</vt:lpstr>
      <vt:lpstr>PowerPoint 演示文稿</vt:lpstr>
      <vt:lpstr>PowerPoint 演示文稿</vt:lpstr>
      <vt:lpstr>PowerPoint 演示文稿</vt:lpstr>
      <vt:lpstr>PowerPoint 演示文稿</vt:lpstr>
      <vt:lpstr>PowerPoint 演示文稿</vt:lpstr>
      <vt:lpstr>第四章、财务管理</vt:lpstr>
      <vt:lpstr>工会主席负责  工会主席“一支笔” 审批 预        算  根据工作计划编制预算      决        算  预算执行率80%-110% 财务管理制度 会  计 机 构  </vt:lpstr>
      <vt:lpstr>第五章、监督检查</vt:lpstr>
      <vt:lpstr>    下管一级     浙江大学工会定期向校工会委员会和省教育工会报告财务监督检查情况     校工会经费审查委员会对校工会经费使用情况和预算执行情况的审查审计监督</vt:lpstr>
      <vt:lpstr>严格执行以下规定: （一）不准使用工会经费请客送礼。 （二）不准违反工会经费使用规定,滥发奖金、津贴、补贴。 （三）不准使用工会经费从事高消费性娱乐和健身活动。 （四）不准单位行政利用工会账户,违规设立“小金库”。 （五）不准将工会账户并入单位行政账户,使工会经费开支失去控制。 （六）不准截留、挪用工会经费。 （七）不准用工会经费参与非法集资活动,或为非法集资活动提供经济担保。 （八）不准用工会经费报销与工会活动无关的费用。</vt:lpstr>
      <vt:lpstr>三、院级工会活动经费</vt:lpstr>
      <vt:lpstr>  ●文体活动费 ●春秋游活动费 ●会员活动支出 ●送温暖费  ●女工活动费   </vt:lpstr>
      <vt:lpstr>1、文体游活动费 2018年标准：160元/人  </vt:lpstr>
      <vt:lpstr>◆院级工会组织的文艺汇演、体育比赛、节日联欢、健身月、书法、摄影等各类活动，文体培训，文体活动所需不作设备的零星用品购置与维修费等 ◆参加校工会组织的文艺汇演、体育比赛的服装费、伙食补助等  </vt:lpstr>
      <vt:lpstr>    </vt:lpstr>
      <vt:lpstr>    </vt:lpstr>
      <vt:lpstr>    </vt:lpstr>
      <vt:lpstr>    </vt:lpstr>
      <vt:lpstr>    </vt:lpstr>
      <vt:lpstr> ●参加校工会组织的活动（环紫金港接力、文艺演出、各项球类比赛等），各院级工会不能重复开支奖金、纪念品。  ●院级工会组织的团体文体活动，因活动需要可聘请学生作教练和裁判，聘请非事业编制的校卫队队员维持秩序，其劳务费发放标准每人每天不超过500元。  </vt:lpstr>
      <vt:lpstr>  ●服装费：        院级工会自行组织的文体比赛，一律不能购买服装。参加校工会组织的文体比赛，有统一着装要求的，按参加者每人两年不超过600元（可一年不超过300元）的标准购买服装。     院级工会要保存发放签名单备查。  </vt:lpstr>
      <vt:lpstr> ●院级工会文体俱乐部所需零星器材，作为院级教职工小家建设用品，可以购买，专人保管，用后归还。不能购买设备。  </vt:lpstr>
      <vt:lpstr> ●《&lt;浙江省总工会关于加强和规范基层工会经费收支管理的实施细则&gt;的解读》规定：“基层工会组织职工文体活动主要是为了丰富职工的业余文化生活,增强单位凝聚力,增进干部职工的交流，团结干部职工营造和谐的工作生活氛围，要防止基层工会假借工会活动名义变相成搞福利，如组织采摘、钓鱼活动，采摘品和鱼归个人所有的，个人应承担相关费用，比赛奖品除外。”</vt:lpstr>
      <vt:lpstr>2、春秋游活动费 2018年标准：100元/人  </vt:lpstr>
      <vt:lpstr>    </vt:lpstr>
      <vt:lpstr>    </vt:lpstr>
      <vt:lpstr>◆用于院级工会组织开展的一日游活动。 ◆活动要求在浙江省范围内安排，当天来回，不住宿。不建议安排在杭州主城区活动。不得到中央命令禁止的风景名胜区（普陀山、太湖江苏界）开展活动。 ◆人均不能超过200元。 </vt:lpstr>
      <vt:lpstr> ◆可委托旅行社组织，需签订委托协议，注明详细费用。发票用途可开具春秋游费、团费、综费等。 ◆租用校外车辆需签订用车合同，标明时间、地点、公里数、单价，金额等，校内车辆需提供用车单。  </vt:lpstr>
      <vt:lpstr>3、会员活动支出 2018年标准：150元/人  </vt:lpstr>
      <vt:lpstr>    </vt:lpstr>
      <vt:lpstr>    </vt:lpstr>
      <vt:lpstr>    </vt:lpstr>
      <vt:lpstr>★非文体的培训活动（插花、茶道、烘焙等）尽量安排在校内 ，按实际用途开具发票，注明数量、单价。不能报销餐费、食品费。   </vt:lpstr>
      <vt:lpstr>4、送温暖费 2018年标准：50元/人  </vt:lpstr>
      <vt:lpstr>    </vt:lpstr>
      <vt:lpstr>5、女工活动费 2018年标准：100元/人  </vt:lpstr>
      <vt:lpstr>    </vt:lpstr>
      <vt:lpstr>    </vt:lpstr>
      <vt:lpstr>★春秋游活动不在女工活动费报销之列。不能报销餐费、茶水费。  ★可在六一节期间组织亲子活动。 ★女工活动费须在上半年使用，报销截止日6月30日。 </vt:lpstr>
      <vt:lpstr>         ★当年结余的经费一般不结转下年度。    </vt:lpstr>
      <vt:lpstr>四、院级工会活动经费报销须知</vt:lpstr>
      <vt:lpstr> 1、票据要求真实、合法、准确、完整 2、票据上方须印有税务或财政部门的票据监制章。 3、付款方名称应填写“中国教育工会浙江大学委员会”。 4、必须盖有收款单位财务印章或发票专用章。  </vt:lpstr>
      <vt:lpstr>5、票据内容不能擅自添加、涂改、合计金额计算准确、大小写一致，不得涂改、挖补。 6、购货发票应如实填写，业务性质与发票的行业分类相符，不能开纪念品，非办公用品勿开“办公用品”，详细填写品名、数量、单价、金额，货物较多无法一一填写的，需附上供货单位出具的销售清单（不能自行打印）或电脑小票。 </vt:lpstr>
      <vt:lpstr>7、院级活动经费按项目分类使用、分类报销。报销时票据背面须有工会主席、经办人二人签字，所在院级工会盖章，并附上注明活动内容、地点的上网通知，参加活动人员签名单等相关材料。 8、文体活动比赛如发放奖金，培训活动如发放讲课费，请填写校工会统一制作的比赛活动奖金发放表、讲课费领款单，表格可到校工会财务网页下载专区中下载。</vt:lpstr>
      <vt:lpstr>9、活动中涉及工作餐的，需填写浙江大学院级工会活动用餐审批单，注明用餐事由、时间，并附上用餐人员名单。表格可到工会网页中下载。  ★用餐审批时间在用餐之前。 </vt:lpstr>
      <vt:lpstr>院级工会活动经费的结算方式有：      支票      网银      现金</vt:lpstr>
      <vt:lpstr>●发票金额超过1000元的，须通过校工会支票或网银结算。 ●院级工会在采购活动用品时，可先到校工会办理借款手续，需提供对方单位的开户名、开户银行和银行账号，取得发票后及时到校工会冲账。 ●网上购物请提前与校工会财务室联系，确定结算方式。若需个人刷卡或个人网银支付,报销时提供刷卡小票或网上支付记录。  </vt:lpstr>
      <vt:lpstr>             开票资料 单位全称：中国教育工会浙江大学委员会 开户行：农行浙大支行紫金港分理处 银行账号：19042201040001681 统一社会信用代码：81330000779391104H</vt:lpstr>
      <vt:lpstr>院级工会经办人支付前与校工会财务室联系确定支付方式→结算后工会主席、经办人发票后签字，院级工会盖章→ 院级工会财务委员携《院级工会活动经费登记本》、原始票据到校工会财务室办理报销</vt:lpstr>
      <vt:lpstr>每周一至周四（寒暑假、节假日除外） 上午 8:30—12:00  下午13：00—17:00 请提前一天电话预约</vt:lpstr>
      <vt:lpstr>2018年报销截止时间：12月21日 </vt:lpstr>
      <vt:lpstr>五、工会帮扶济困工作</vt:lpstr>
      <vt:lpstr>PowerPoint 演示文稿</vt:lpstr>
      <vt:lpstr>    进一步做大做强爱心基金教职工专项基金和省产业工会职工大病医疗互助保障，为身患重病教职工提供双保障，切实有效地缓解重病教职工的经济压力,让教职工宽心。   健全校院两级帮困送温暖体系，建立困难教职工信息库，做到雪中送炭。 </vt:lpstr>
      <vt:lpstr>（一）爱心基金教职工专项基金</vt:lpstr>
      <vt:lpstr>  实施时间: 2008年   经费来源：多渠道、多形式的筹集原则           （一）教职工自愿捐赠；           （二）学校行政拨款；           （三）校工会拨款；           （四）校内外企事业单位、社会团体和个人的捐赠；            （五）本专项基金的增值和积累；           （六）其他资助。  </vt:lpstr>
      <vt:lpstr>    </vt:lpstr>
      <vt:lpstr>    </vt:lpstr>
      <vt:lpstr>    </vt:lpstr>
      <vt:lpstr> ※重大疾病补助年度内随时申请随时补助；大额医药费补助的审批工作每年进行一次，一般在次年三月份。  ※捐款五年及以上且未享受补助的教职工退休后，首次确诊身患恶性肿瘤的，可申请享受重大疾病补助一次。   </vt:lpstr>
      <vt:lpstr>PowerPoint 演示文稿</vt:lpstr>
      <vt:lpstr>PowerPoint 演示文稿</vt:lpstr>
      <vt:lpstr>（二）浙江省产业职工大病医疗互助保障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六、其他事项</vt:lpstr>
      <vt:lpstr>1、学校福利费</vt:lpstr>
      <vt:lpstr> 工会福利和行政福利的区别：         行政福利是由财政预算安排，并由行政支出列支的，用于单位工作人员及其家庭成员生活困难补助，以及行政单位集体福利设施等方面的支出。体现的是单位的关心、关怀和组织的温暖。  </vt:lpstr>
      <vt:lpstr>         工会福利是按照《工会法》及相关法律法规，由单位提取工会经费列支的，用于职工开展工会活动、维护职工权益等方面的支出，是工会组织作为代表职工利益，维护职工合法权利，关心职工的生活，帮助职工解决困难，全心全意为职工服务的体现，是行政福利的有益补充。 </vt:lpstr>
      <vt:lpstr> </vt:lpstr>
      <vt:lpstr> </vt:lpstr>
      <vt:lpstr> </vt:lpstr>
      <vt:lpstr>2、疗休养活动费</vt:lpstr>
      <vt:lpstr> </vt:lpstr>
      <vt:lpstr> </vt:lpstr>
      <vt:lpstr>3、浙江大学工会财务网页</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user</cp:lastModifiedBy>
  <cp:revision>663</cp:revision>
  <cp:lastPrinted>2017-11-08T01:20:22Z</cp:lastPrinted>
  <dcterms:created xsi:type="dcterms:W3CDTF">2015-06-24T02:25:00Z</dcterms:created>
  <dcterms:modified xsi:type="dcterms:W3CDTF">2018-04-19T01:33:43Z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